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emf" ContentType="image/x-emf"/>
  <Default Extension="rels" ContentType="application/vnd.openxmlformats-package.relationships+xml"/>
  <Default Extension="gif" ContentType="vide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622" r:id="rId2"/>
    <p:sldId id="701" r:id="rId3"/>
    <p:sldId id="703" r:id="rId4"/>
    <p:sldId id="733" r:id="rId5"/>
    <p:sldId id="702" r:id="rId6"/>
    <p:sldId id="676" r:id="rId7"/>
    <p:sldId id="619" r:id="rId8"/>
    <p:sldId id="697" r:id="rId9"/>
    <p:sldId id="675" r:id="rId10"/>
    <p:sldId id="470" r:id="rId11"/>
    <p:sldId id="734" r:id="rId12"/>
    <p:sldId id="705" r:id="rId13"/>
    <p:sldId id="620" r:id="rId14"/>
    <p:sldId id="459" r:id="rId15"/>
    <p:sldId id="461" r:id="rId16"/>
    <p:sldId id="263" r:id="rId17"/>
    <p:sldId id="709" r:id="rId18"/>
    <p:sldId id="710" r:id="rId19"/>
    <p:sldId id="711" r:id="rId20"/>
    <p:sldId id="479" r:id="rId21"/>
    <p:sldId id="625" r:id="rId22"/>
    <p:sldId id="478" r:id="rId23"/>
    <p:sldId id="265" r:id="rId24"/>
    <p:sldId id="480" r:id="rId25"/>
    <p:sldId id="712" r:id="rId26"/>
    <p:sldId id="713" r:id="rId27"/>
    <p:sldId id="714" r:id="rId28"/>
    <p:sldId id="715" r:id="rId29"/>
    <p:sldId id="716" r:id="rId30"/>
    <p:sldId id="717" r:id="rId31"/>
    <p:sldId id="557" r:id="rId32"/>
    <p:sldId id="718" r:id="rId33"/>
    <p:sldId id="719" r:id="rId34"/>
    <p:sldId id="481" r:id="rId35"/>
    <p:sldId id="365" r:id="rId36"/>
    <p:sldId id="314" r:id="rId37"/>
    <p:sldId id="366" r:id="rId38"/>
    <p:sldId id="367" r:id="rId39"/>
    <p:sldId id="368" r:id="rId40"/>
    <p:sldId id="534" r:id="rId41"/>
    <p:sldId id="370" r:id="rId42"/>
    <p:sldId id="371" r:id="rId43"/>
    <p:sldId id="372" r:id="rId44"/>
    <p:sldId id="546" r:id="rId45"/>
    <p:sldId id="548" r:id="rId46"/>
    <p:sldId id="735" r:id="rId47"/>
    <p:sldId id="748" r:id="rId48"/>
    <p:sldId id="747" r:id="rId49"/>
    <p:sldId id="374" r:id="rId50"/>
    <p:sldId id="463" r:id="rId51"/>
    <p:sldId id="720" r:id="rId52"/>
    <p:sldId id="721" r:id="rId53"/>
    <p:sldId id="722" r:id="rId54"/>
    <p:sldId id="723" r:id="rId55"/>
    <p:sldId id="670" r:id="rId56"/>
    <p:sldId id="725" r:id="rId57"/>
    <p:sldId id="726" r:id="rId58"/>
    <p:sldId id="727" r:id="rId59"/>
    <p:sldId id="671" r:id="rId60"/>
    <p:sldId id="728" r:id="rId61"/>
    <p:sldId id="729" r:id="rId62"/>
    <p:sldId id="672" r:id="rId63"/>
    <p:sldId id="673" r:id="rId64"/>
    <p:sldId id="282" r:id="rId65"/>
    <p:sldId id="739" r:id="rId66"/>
    <p:sldId id="749" r:id="rId67"/>
    <p:sldId id="433" r:id="rId68"/>
    <p:sldId id="431" r:id="rId69"/>
    <p:sldId id="730" r:id="rId70"/>
    <p:sldId id="580" r:id="rId71"/>
    <p:sldId id="434" r:id="rId72"/>
    <p:sldId id="297" r:id="rId73"/>
    <p:sldId id="732" r:id="rId74"/>
    <p:sldId id="750" r:id="rId75"/>
    <p:sldId id="466" r:id="rId76"/>
    <p:sldId id="688" r:id="rId77"/>
    <p:sldId id="689" r:id="rId78"/>
    <p:sldId id="690" r:id="rId79"/>
    <p:sldId id="691" r:id="rId80"/>
    <p:sldId id="692" r:id="rId81"/>
    <p:sldId id="693" r:id="rId82"/>
    <p:sldId id="694" r:id="rId83"/>
    <p:sldId id="695" r:id="rId84"/>
    <p:sldId id="678" r:id="rId85"/>
    <p:sldId id="679" r:id="rId86"/>
    <p:sldId id="680" r:id="rId87"/>
    <p:sldId id="681" r:id="rId88"/>
    <p:sldId id="682" r:id="rId89"/>
    <p:sldId id="683" r:id="rId90"/>
    <p:sldId id="684" r:id="rId91"/>
    <p:sldId id="685" r:id="rId92"/>
    <p:sldId id="686" r:id="rId93"/>
    <p:sldId id="687" r:id="rId94"/>
    <p:sldId id="696" r:id="rId95"/>
    <p:sldId id="653" r:id="rId96"/>
    <p:sldId id="654" r:id="rId97"/>
    <p:sldId id="647" r:id="rId98"/>
    <p:sldId id="648" r:id="rId99"/>
    <p:sldId id="649" r:id="rId100"/>
    <p:sldId id="650" r:id="rId101"/>
    <p:sldId id="530" r:id="rId102"/>
    <p:sldId id="655" r:id="rId103"/>
    <p:sldId id="656" r:id="rId104"/>
  </p:sldIdLst>
  <p:sldSz cx="10515600" cy="749776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511966" indent="-55476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025516" indent="-112537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539071" indent="-169600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52619" indent="-226660" algn="l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2448" algn="l" defTabSz="456489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38940" algn="l" defTabSz="456489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5429" algn="l" defTabSz="456489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1918" algn="l" defTabSz="456489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2">
          <p15:clr>
            <a:srgbClr val="A4A3A4"/>
          </p15:clr>
        </p15:guide>
        <p15:guide id="2" pos="33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0432FF"/>
    <a:srgbClr val="66FFFF"/>
    <a:srgbClr val="FFFF00"/>
    <a:srgbClr val="400080"/>
    <a:srgbClr val="FF00FF"/>
    <a:srgbClr val="FF0000"/>
    <a:srgbClr val="E6E6E6"/>
    <a:srgbClr val="FD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028"/>
    <p:restoredTop sz="94605"/>
  </p:normalViewPr>
  <p:slideViewPr>
    <p:cSldViewPr>
      <p:cViewPr>
        <p:scale>
          <a:sx n="96" d="100"/>
          <a:sy n="96" d="100"/>
        </p:scale>
        <p:origin x="2128" y="1800"/>
      </p:cViewPr>
      <p:guideLst>
        <p:guide orient="horz" pos="2362"/>
        <p:guide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notesMaster" Target="notesMasters/notesMaster1.xml"/><Relationship Id="rId106" Type="http://schemas.openxmlformats.org/officeDocument/2006/relationships/handoutMaster" Target="handoutMasters/handoutMaster1.xml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EEBA9E-5589-AB4F-83A0-EBB24704AA37}" type="datetime1">
              <a:rPr lang="en-US"/>
              <a:pPr>
                <a:defRPr/>
              </a:pPr>
              <a:t>5/14/16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0344EE-46E0-B747-9790-5AD859F05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29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-52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-52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68600" y="514350"/>
            <a:ext cx="36068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-52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693BEC-7028-D943-8DF7-A83F627D7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02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51196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02551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539071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052619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567798" algn="l" defTabSz="5135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1353" algn="l" defTabSz="5135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594912" algn="l" defTabSz="5135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08470" algn="l" defTabSz="5135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5B6BDC-2016-A449-A058-49BD45050F8D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779713" y="511175"/>
            <a:ext cx="3587750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1666871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C33EFB-AD8C-844C-9F6B-4F7C4D21E932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1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EBB6F7-45BE-8A4C-8B10-7DB3F93AAD5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54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0692AFF-CF37-914D-B9D8-1874C1AE3E98}" type="slidenum">
              <a:rPr lang="en-US" sz="1200" b="1" i="1" u="sng">
                <a:latin typeface="Times" charset="0"/>
              </a:rPr>
              <a:pPr algn="r"/>
              <a:t>20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47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B79619-C8BE-1F43-9135-2723277BB475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68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564C45E-6855-9A49-9DF5-B86D4B20936D}" type="slidenum">
              <a:rPr lang="en-US" sz="1200" b="1" i="1" u="sng">
                <a:latin typeface="Times" charset="0"/>
              </a:rPr>
              <a:pPr algn="r"/>
              <a:t>22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94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9F3906-A100-194F-99CF-98D0A01B1610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12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E0D959-CF7D-FF4B-86E0-569905E31B68}" type="slidenum">
              <a:rPr lang="en-US" sz="1200" b="1" i="1" u="sng">
                <a:latin typeface="Times" charset="0"/>
              </a:rPr>
              <a:pPr algn="r"/>
              <a:t>24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75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5DA5FC-577C-3745-B1E3-6971A835E9F2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89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64689C-5E11-B94D-BB89-C4038D52563C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1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F27D91-E7CB-B941-9C93-6ECD7DB7E10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4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291377-E77E-0A41-9B3F-29C1C7A32EE7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768600" y="514350"/>
            <a:ext cx="36068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537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25B700-5401-1D4E-BC1E-CFB9F798204F}" type="slidenum">
              <a:rPr lang="en-US" sz="1200">
                <a:latin typeface="Times" charset="0"/>
              </a:rPr>
              <a:pPr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9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0006C5-0385-A04C-B8B5-5B7AB7A3CAEE}" type="slidenum">
              <a:rPr lang="en-US" sz="1200">
                <a:latin typeface="Times" charset="0"/>
              </a:rPr>
              <a:pPr/>
              <a:t>31</a:t>
            </a:fld>
            <a:endParaRPr lang="en-US" sz="1200">
              <a:latin typeface="Times" charset="0"/>
            </a:endParaRPr>
          </a:p>
        </p:txBody>
      </p:sp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EE6F470-F947-1747-A056-11EB7D8ADD47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64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30394F-FB90-6C48-84E9-3FB8B63E991E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8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DD2E32-2070-BE44-BE2F-6ABBF22D637F}" type="slidenum">
              <a:rPr lang="en-US" sz="1200">
                <a:latin typeface="Times" charset="0"/>
              </a:rPr>
              <a:pPr/>
              <a:t>33</a:t>
            </a:fld>
            <a:endParaRPr lang="en-US" sz="1200">
              <a:latin typeface="Times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96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43E3B5-13BC-5A40-B67E-3AC39F74B4CD}" type="slidenum">
              <a:rPr lang="en-US" sz="1200" b="1" i="1" u="sng">
                <a:latin typeface="Times" charset="0"/>
              </a:rPr>
              <a:pPr/>
              <a:t>34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56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7D577-7741-684F-9905-3B98272701E7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757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9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B74682-285D-1D42-9A40-79094FC61B97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41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05A561-0EB3-E640-B1DA-F812E78F4AE5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29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F68F44-A52A-1141-9284-2645ECDE03E6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90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53481B-4A00-654B-9F79-2A4F3A6E8F9C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0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D3E676-3297-CB46-B4FC-CA74A9AEA93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53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E4EA0B-8541-A44F-9E55-34A863D02ACD}" type="slidenum">
              <a:rPr lang="en-US" sz="1200" b="1" i="1" u="sng">
                <a:latin typeface="Times" charset="0"/>
              </a:rPr>
              <a:pPr/>
              <a:t>40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6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0BE44E-2344-294D-ACA9-A9672B4DFD78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73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114767-5F24-B347-8D85-780348949CF5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05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8FBA55-F4BF-BC45-B94C-202F30EE685F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68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0D20CF-80BC-3C4D-AE82-7C84F743B719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338F0BE-838E-984D-8A1A-E4EAA6CDAEE7}" type="slidenum">
              <a:rPr lang="en-US" sz="1200" b="1" i="1" u="sng">
                <a:latin typeface="Times" charset="0"/>
              </a:rPr>
              <a:pPr algn="r"/>
              <a:t>44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85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357553-DDC8-5A40-B584-9E571CD5C5F7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21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6213-0C2F-4B4F-B9D0-6045A1ED467C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786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6FFB5A-5C49-4442-891A-B1F01CF66439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17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10F358-0BF8-D84C-ADB9-1FADD8836590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49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0B2706-5C9B-6D45-849B-0E3D1BEBA062}" type="slidenum">
              <a:rPr lang="en-US" sz="1200" b="1" i="1" u="sng">
                <a:latin typeface="Times" charset="0"/>
              </a:rPr>
              <a:pPr/>
              <a:t>52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63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AEF4A7B-14B9-9649-8896-82408F8057CB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latin typeface="Times New Roman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68600" y="514350"/>
            <a:ext cx="36068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21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DA0E5D-10ED-B64A-B727-9B3352F8707C}" type="slidenum">
              <a:rPr lang="en-US" sz="1200" b="1" i="1" u="sng">
                <a:latin typeface="Times" charset="0"/>
              </a:rPr>
              <a:pPr/>
              <a:t>53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098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1370FC-4037-4049-87EB-2C1381498477}" type="slidenum">
              <a:rPr lang="en-US" sz="1200" b="1" i="1" u="sng">
                <a:latin typeface="Times" charset="0"/>
              </a:rPr>
              <a:pPr/>
              <a:t>54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77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C48D68-A205-6145-8A3F-EC37EECF8424}" type="slidenum">
              <a:rPr lang="en-US" sz="1200" b="1" i="1" u="sng">
                <a:latin typeface="Times" charset="0"/>
              </a:rPr>
              <a:pPr algn="r"/>
              <a:t>55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248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4DC33F-624F-6342-8FEF-F7CE749EEC19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41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B13DB7-5137-FA41-B595-47E1920DC00C}" type="slidenum">
              <a:rPr lang="en-US" sz="1200" b="1" i="1" u="sng">
                <a:latin typeface="Times" charset="0"/>
              </a:rPr>
              <a:pPr/>
              <a:t>57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908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CE8203-8EFC-7A4A-9746-BCD87B071542}" type="slidenum">
              <a:rPr lang="en-US" sz="1200" b="1" i="1" u="sng">
                <a:latin typeface="Times" charset="0"/>
              </a:rPr>
              <a:pPr/>
              <a:t>58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40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3FEFAF-382F-2043-BCCD-C28CB3CCF1D7}" type="slidenum">
              <a:rPr lang="en-US" sz="1200" b="1" i="1" u="sng">
                <a:latin typeface="Times" charset="0"/>
              </a:rPr>
              <a:pPr/>
              <a:t>59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95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E77051-BFA7-CC43-AEB0-6936DA933097}" type="slidenum">
              <a:rPr lang="en-US" sz="1200" b="1" i="1" u="sng">
                <a:latin typeface="Times" charset="0"/>
              </a:rPr>
              <a:pPr/>
              <a:t>60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5752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2D1379-8CF7-154F-994B-F47A08FDD5FF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43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661731-73B6-CA4F-A85A-E626018F1E7E}" type="slidenum">
              <a:rPr lang="en-US" sz="1200" b="1" i="1" u="sng">
                <a:latin typeface="Times" charset="0"/>
              </a:rPr>
              <a:pPr/>
              <a:t>62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60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D3E676-3297-CB46-B4FC-CA74A9AEA93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555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783386-6BA3-AA4E-AAD3-1FE48CA1DD28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1341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592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6213-0C2F-4B4F-B9D0-6045A1ED467C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188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3FEFAF-382F-2043-BCCD-C28CB3CCF1D7}" type="slidenum">
              <a:rPr lang="en-US" sz="1200" b="1" i="1" u="sng">
                <a:latin typeface="Times" charset="0"/>
              </a:rPr>
              <a:pPr/>
              <a:t>65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26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357553-DDC8-5A40-B584-9E571CD5C5F7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788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A67205-5AC2-8941-AD02-68FFD5E6EA9B}" type="slidenum">
              <a:rPr lang="en-US" sz="1200">
                <a:latin typeface="Times" charset="0"/>
              </a:rPr>
              <a:pPr/>
              <a:t>67</a:t>
            </a:fld>
            <a:endParaRPr lang="en-US" sz="1200">
              <a:latin typeface="Times" charset="0"/>
            </a:endParaRPr>
          </a:p>
        </p:txBody>
      </p:sp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3DF9B88-57A8-7946-92A1-D27C31D6487C}" type="slidenum">
              <a:rPr lang="en-US" sz="1200"/>
              <a:pPr algn="r"/>
              <a:t>67</a:t>
            </a:fld>
            <a:endParaRPr lang="en-US" sz="1200"/>
          </a:p>
        </p:txBody>
      </p:sp>
      <p:sp>
        <p:nvSpPr>
          <p:cNvPr id="144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077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700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F83AB9-4D0D-BC4D-8768-40555C892998}" type="slidenum">
              <a:rPr lang="en-US" sz="1200">
                <a:latin typeface="Times" charset="0"/>
              </a:rPr>
              <a:pPr/>
              <a:t>69</a:t>
            </a:fld>
            <a:endParaRPr lang="en-US" sz="1200">
              <a:latin typeface="Times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555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5E56EE-C960-D348-8C44-D5F857D8B721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726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CDAD86-E40A-4644-8586-B1731E06034B}" type="slidenum">
              <a:rPr lang="en-US" sz="1200">
                <a:latin typeface="Times" charset="0"/>
              </a:rPr>
              <a:pPr/>
              <a:t>71</a:t>
            </a:fld>
            <a:endParaRPr lang="en-US" sz="1200">
              <a:latin typeface="Times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513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F25C5E-AF16-C74A-947E-8A3A6D2A1A12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2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0692AFF-CF37-914D-B9D8-1874C1AE3E98}" type="slidenum">
              <a:rPr lang="en-US" sz="1200" b="1" i="1" u="sng">
                <a:latin typeface="Times" charset="0"/>
              </a:rPr>
              <a:pPr algn="r"/>
              <a:t>8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407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68EE6E-62D2-8F4C-B44B-EEDBAD31B2AD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503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78DBD2-E04F-2A41-8820-18F282A2C3FF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698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68EE6E-62D2-8F4C-B44B-EEDBAD31B2AD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747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10E98F-E84A-224D-9264-6F00A93BCFAC}" type="slidenum">
              <a:rPr lang="en-US" sz="1200"/>
              <a:pPr/>
              <a:t>86</a:t>
            </a:fld>
            <a:endParaRPr lang="en-US" sz="1200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70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128C59-6FEF-2341-975C-A51DB90225B7}" type="slidenum">
              <a:rPr lang="en-US" sz="1200"/>
              <a:pPr/>
              <a:t>91</a:t>
            </a:fld>
            <a:endParaRPr lang="en-US" sz="120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400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2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5E0093-602D-194F-B30A-B57AC9C34CAC}" type="slidenum">
              <a:rPr lang="en-US" sz="1200"/>
              <a:pPr/>
              <a:t>93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69340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8B80F9-8982-5D4E-83B8-321A231A6A1A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175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13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2859C7-84E2-8B49-987D-796BFFB3B2C7}" type="slidenum">
              <a:rPr lang="en-US" sz="1200"/>
              <a:pPr/>
              <a:t>96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692191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199F76-E298-6B4D-9A39-09C4363DA5D3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1925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ln/>
        </p:spPr>
      </p:sp>
      <p:sp>
        <p:nvSpPr>
          <p:cNvPr id="1925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45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D73AF6-3D73-2B4A-819C-743327C53641}" type="slidenum">
              <a:rPr lang="en-US" sz="1200">
                <a:latin typeface="Times" charset="0"/>
              </a:rPr>
              <a:pPr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67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0692AFF-CF37-914D-B9D8-1874C1AE3E98}" type="slidenum">
              <a:rPr lang="en-US" sz="1200" b="1" i="1" u="sng">
                <a:latin typeface="Times" charset="0"/>
              </a:rPr>
              <a:pPr algn="r"/>
              <a:t>11</a:t>
            </a:fld>
            <a:endParaRPr lang="en-US" sz="1200" b="1" i="1" u="sng">
              <a:latin typeface="Times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1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4D54B1-9F2E-8341-898F-DD60D3576538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768600" y="514350"/>
            <a:ext cx="3606800" cy="2571750"/>
          </a:xfrm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88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2329184"/>
            <a:ext cx="8938260" cy="1607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340" y="4248732"/>
            <a:ext cx="7360920" cy="1916095"/>
          </a:xfrm>
        </p:spPr>
        <p:txBody>
          <a:bodyPr/>
          <a:lstStyle>
            <a:lvl1pPr marL="0" indent="0" algn="ctr">
              <a:buNone/>
              <a:defRPr/>
            </a:lvl1pPr>
            <a:lvl2pPr marL="513556" indent="0" algn="ctr">
              <a:buNone/>
              <a:defRPr/>
            </a:lvl2pPr>
            <a:lvl3pPr marL="1027115" indent="0" algn="ctr">
              <a:buNone/>
              <a:defRPr/>
            </a:lvl3pPr>
            <a:lvl4pPr marL="1540675" indent="0" algn="ctr">
              <a:buNone/>
              <a:defRPr/>
            </a:lvl4pPr>
            <a:lvl5pPr marL="2054235" indent="0" algn="ctr">
              <a:buNone/>
              <a:defRPr/>
            </a:lvl5pPr>
            <a:lvl6pPr marL="2567798" indent="0" algn="ctr">
              <a:buNone/>
              <a:defRPr/>
            </a:lvl6pPr>
            <a:lvl7pPr marL="3081353" indent="0" algn="ctr">
              <a:buNone/>
              <a:defRPr/>
            </a:lvl7pPr>
            <a:lvl8pPr marL="3594912" indent="0" algn="ctr">
              <a:buNone/>
              <a:defRPr/>
            </a:lvl8pPr>
            <a:lvl9pPr marL="410847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5FDA7-1031-EF48-89C6-546B91A64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5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FFC28-490C-6142-A13C-91C9DD88B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6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2365" y="666468"/>
            <a:ext cx="2234565" cy="59982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8670" y="666468"/>
            <a:ext cx="6528435" cy="59982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EDF8-2BAF-164E-9585-795C9FFBA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0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73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F4FC9-2863-5943-8FDE-4889B7D52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7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660" y="4818025"/>
            <a:ext cx="8938260" cy="148913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660" y="3177890"/>
            <a:ext cx="8938260" cy="1640135"/>
          </a:xfrm>
        </p:spPr>
        <p:txBody>
          <a:bodyPr anchor="b"/>
          <a:lstStyle>
            <a:lvl1pPr marL="0" indent="0">
              <a:buNone/>
              <a:defRPr sz="2300"/>
            </a:lvl1pPr>
            <a:lvl2pPr marL="513556" indent="0">
              <a:buNone/>
              <a:defRPr sz="2000"/>
            </a:lvl2pPr>
            <a:lvl3pPr marL="1027115" indent="0">
              <a:buNone/>
              <a:defRPr sz="1800"/>
            </a:lvl3pPr>
            <a:lvl4pPr marL="1540675" indent="0">
              <a:buNone/>
              <a:defRPr sz="1600"/>
            </a:lvl4pPr>
            <a:lvl5pPr marL="2054235" indent="0">
              <a:buNone/>
              <a:defRPr sz="1600"/>
            </a:lvl5pPr>
            <a:lvl6pPr marL="2567798" indent="0">
              <a:buNone/>
              <a:defRPr sz="1600"/>
            </a:lvl6pPr>
            <a:lvl7pPr marL="3081353" indent="0">
              <a:buNone/>
              <a:defRPr sz="1600"/>
            </a:lvl7pPr>
            <a:lvl8pPr marL="3594912" indent="0">
              <a:buNone/>
              <a:defRPr sz="1600"/>
            </a:lvl8pPr>
            <a:lvl9pPr marL="410847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B384-56D8-0244-9602-5C9BA376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8670" y="2166020"/>
            <a:ext cx="4381500" cy="449865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430" y="2166020"/>
            <a:ext cx="4381500" cy="449865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11CC-3EC8-944F-85C5-353791887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1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300258"/>
            <a:ext cx="9464040" cy="12496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0" y="1678319"/>
            <a:ext cx="4646216" cy="69944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3556" indent="0">
              <a:buNone/>
              <a:defRPr sz="2300" b="1"/>
            </a:lvl2pPr>
            <a:lvl3pPr marL="1027115" indent="0">
              <a:buNone/>
              <a:defRPr sz="2000" b="1"/>
            </a:lvl3pPr>
            <a:lvl4pPr marL="1540675" indent="0">
              <a:buNone/>
              <a:defRPr sz="1800" b="1"/>
            </a:lvl4pPr>
            <a:lvl5pPr marL="2054235" indent="0">
              <a:buNone/>
              <a:defRPr sz="1800" b="1"/>
            </a:lvl5pPr>
            <a:lvl6pPr marL="2567798" indent="0">
              <a:buNone/>
              <a:defRPr sz="1800" b="1"/>
            </a:lvl6pPr>
            <a:lvl7pPr marL="3081353" indent="0">
              <a:buNone/>
              <a:defRPr sz="1800" b="1"/>
            </a:lvl7pPr>
            <a:lvl8pPr marL="3594912" indent="0">
              <a:buNone/>
              <a:defRPr sz="1800" b="1"/>
            </a:lvl8pPr>
            <a:lvl9pPr marL="410847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" y="2377763"/>
            <a:ext cx="4646216" cy="431989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798" y="1678319"/>
            <a:ext cx="4648041" cy="69944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3556" indent="0">
              <a:buNone/>
              <a:defRPr sz="2300" b="1"/>
            </a:lvl2pPr>
            <a:lvl3pPr marL="1027115" indent="0">
              <a:buNone/>
              <a:defRPr sz="2000" b="1"/>
            </a:lvl3pPr>
            <a:lvl4pPr marL="1540675" indent="0">
              <a:buNone/>
              <a:defRPr sz="1800" b="1"/>
            </a:lvl4pPr>
            <a:lvl5pPr marL="2054235" indent="0">
              <a:buNone/>
              <a:defRPr sz="1800" b="1"/>
            </a:lvl5pPr>
            <a:lvl6pPr marL="2567798" indent="0">
              <a:buNone/>
              <a:defRPr sz="1800" b="1"/>
            </a:lvl6pPr>
            <a:lvl7pPr marL="3081353" indent="0">
              <a:buNone/>
              <a:defRPr sz="1800" b="1"/>
            </a:lvl7pPr>
            <a:lvl8pPr marL="3594912" indent="0">
              <a:buNone/>
              <a:defRPr sz="1800" b="1"/>
            </a:lvl8pPr>
            <a:lvl9pPr marL="410847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798" y="2377763"/>
            <a:ext cx="4648041" cy="431989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23836-9068-E444-82C9-C98F5F054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BEE91-5096-8C47-9858-79C6ECEDE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3EDFE-0EAD-C147-9CB9-5986A4F41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6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5" y="298522"/>
            <a:ext cx="3459560" cy="127045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307" y="298540"/>
            <a:ext cx="5878513" cy="639913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5" y="1568994"/>
            <a:ext cx="3459560" cy="5128679"/>
          </a:xfrm>
        </p:spPr>
        <p:txBody>
          <a:bodyPr/>
          <a:lstStyle>
            <a:lvl1pPr marL="0" indent="0">
              <a:buNone/>
              <a:defRPr sz="1600"/>
            </a:lvl1pPr>
            <a:lvl2pPr marL="513556" indent="0">
              <a:buNone/>
              <a:defRPr sz="1400"/>
            </a:lvl2pPr>
            <a:lvl3pPr marL="1027115" indent="0">
              <a:buNone/>
              <a:defRPr sz="1100"/>
            </a:lvl3pPr>
            <a:lvl4pPr marL="1540675" indent="0">
              <a:buNone/>
              <a:defRPr sz="1000"/>
            </a:lvl4pPr>
            <a:lvl5pPr marL="2054235" indent="0">
              <a:buNone/>
              <a:defRPr sz="1000"/>
            </a:lvl5pPr>
            <a:lvl6pPr marL="2567798" indent="0">
              <a:buNone/>
              <a:defRPr sz="1000"/>
            </a:lvl6pPr>
            <a:lvl7pPr marL="3081353" indent="0">
              <a:buNone/>
              <a:defRPr sz="1000"/>
            </a:lvl7pPr>
            <a:lvl8pPr marL="3594912" indent="0">
              <a:buNone/>
              <a:defRPr sz="1000"/>
            </a:lvl8pPr>
            <a:lvl9pPr marL="410847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F7BBA-837C-474D-803F-DB123B2A9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4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131" y="5248434"/>
            <a:ext cx="6309360" cy="6196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1131" y="669939"/>
            <a:ext cx="6309360" cy="4498658"/>
          </a:xfrm>
        </p:spPr>
        <p:txBody>
          <a:bodyPr/>
          <a:lstStyle>
            <a:lvl1pPr marL="0" indent="0">
              <a:buNone/>
              <a:defRPr sz="3600"/>
            </a:lvl1pPr>
            <a:lvl2pPr marL="513556" indent="0">
              <a:buNone/>
              <a:defRPr sz="3200"/>
            </a:lvl2pPr>
            <a:lvl3pPr marL="1027115" indent="0">
              <a:buNone/>
              <a:defRPr sz="2700"/>
            </a:lvl3pPr>
            <a:lvl4pPr marL="1540675" indent="0">
              <a:buNone/>
              <a:defRPr sz="2300"/>
            </a:lvl4pPr>
            <a:lvl5pPr marL="2054235" indent="0">
              <a:buNone/>
              <a:defRPr sz="2300"/>
            </a:lvl5pPr>
            <a:lvl6pPr marL="2567798" indent="0">
              <a:buNone/>
              <a:defRPr sz="2300"/>
            </a:lvl6pPr>
            <a:lvl7pPr marL="3081353" indent="0">
              <a:buNone/>
              <a:defRPr sz="2300"/>
            </a:lvl7pPr>
            <a:lvl8pPr marL="3594912" indent="0">
              <a:buNone/>
              <a:defRPr sz="2300"/>
            </a:lvl8pPr>
            <a:lvl9pPr marL="4108470" indent="0">
              <a:buNone/>
              <a:defRPr sz="23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1131" y="5868047"/>
            <a:ext cx="6309360" cy="879945"/>
          </a:xfrm>
        </p:spPr>
        <p:txBody>
          <a:bodyPr/>
          <a:lstStyle>
            <a:lvl1pPr marL="0" indent="0">
              <a:buNone/>
              <a:defRPr sz="1600"/>
            </a:lvl1pPr>
            <a:lvl2pPr marL="513556" indent="0">
              <a:buNone/>
              <a:defRPr sz="1400"/>
            </a:lvl2pPr>
            <a:lvl3pPr marL="1027115" indent="0">
              <a:buNone/>
              <a:defRPr sz="1100"/>
            </a:lvl3pPr>
            <a:lvl4pPr marL="1540675" indent="0">
              <a:buNone/>
              <a:defRPr sz="1000"/>
            </a:lvl4pPr>
            <a:lvl5pPr marL="2054235" indent="0">
              <a:buNone/>
              <a:defRPr sz="1000"/>
            </a:lvl5pPr>
            <a:lvl6pPr marL="2567798" indent="0">
              <a:buNone/>
              <a:defRPr sz="1000"/>
            </a:lvl6pPr>
            <a:lvl7pPr marL="3081353" indent="0">
              <a:buNone/>
              <a:defRPr sz="1000"/>
            </a:lvl7pPr>
            <a:lvl8pPr marL="3594912" indent="0">
              <a:buNone/>
              <a:defRPr sz="1000"/>
            </a:lvl8pPr>
            <a:lvl9pPr marL="410847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3555D-5258-6240-BF78-2C776687F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6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8991" y="666753"/>
            <a:ext cx="8937625" cy="1249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709" tIns="51354" rIns="102709" bIns="513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8991" y="2165350"/>
            <a:ext cx="8937625" cy="4498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709" tIns="51354" rIns="102709" bIns="513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989" y="6831019"/>
            <a:ext cx="21907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709" tIns="51354" rIns="102709" bIns="51354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Arial" pitchFamily="-105" charset="-52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6" y="6831019"/>
            <a:ext cx="33305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709" tIns="51354" rIns="102709" bIns="51354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Arial" pitchFamily="-105" charset="-52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5863" y="6831019"/>
            <a:ext cx="21907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709" tIns="51354" rIns="102709" bIns="51354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pPr>
              <a:defRPr/>
            </a:pPr>
            <a:fld id="{98C53C19-CA11-E740-AAE4-295C6F224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513556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1027115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540675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2054235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83580" indent="-38358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2144" indent="-318593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</a:defRPr>
      </a:lvl2pPr>
      <a:lvl3pPr marL="1282294" indent="-25519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795842" indent="-255192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+mn-ea"/>
        </a:defRPr>
      </a:lvl4pPr>
      <a:lvl5pPr marL="2309395" indent="-255192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5pPr>
      <a:lvl6pPr marL="2824568" indent="-25677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6pPr>
      <a:lvl7pPr marL="3338131" indent="-25677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7pPr>
      <a:lvl8pPr marL="3851691" indent="-25677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8pPr>
      <a:lvl9pPr marL="4365250" indent="-25677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6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115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0675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35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7798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1353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4912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08470" algn="l" defTabSz="5135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jpe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5.emf"/><Relationship Id="rId6" Type="http://schemas.openxmlformats.org/officeDocument/2006/relationships/image" Target="../media/image3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ekraka@smu.edu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3.gif"/><Relationship Id="rId4" Type="http://schemas.openxmlformats.org/officeDocument/2006/relationships/video" Target="../media/media3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0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5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7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9"/>
          <p:cNvSpPr txBox="1">
            <a:spLocks noChangeArrowheads="1"/>
          </p:cNvSpPr>
          <p:nvPr/>
        </p:nvSpPr>
        <p:spPr bwMode="auto">
          <a:xfrm>
            <a:off x="509358" y="3335817"/>
            <a:ext cx="167565" cy="6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72" tIns="41485" rIns="82972" bIns="41485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sv-SE" sz="3600">
              <a:latin typeface="Times" charset="0"/>
            </a:endParaRPr>
          </a:p>
        </p:txBody>
      </p:sp>
      <p:sp>
        <p:nvSpPr>
          <p:cNvPr id="14338" name="Rectangle 19"/>
          <p:cNvSpPr>
            <a:spLocks noChangeArrowheads="1"/>
          </p:cNvSpPr>
          <p:nvPr/>
        </p:nvSpPr>
        <p:spPr bwMode="auto">
          <a:xfrm>
            <a:off x="-1055202" y="590114"/>
            <a:ext cx="167565" cy="43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72" tIns="41485" rIns="82972" bIns="41485">
            <a:spAutoFit/>
          </a:bodyPr>
          <a:lstStyle/>
          <a:p>
            <a:pPr defTabSz="827820"/>
            <a:endParaRPr lang="en-US" sz="2300">
              <a:latin typeface="Times New Roman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066807" y="4206088"/>
            <a:ext cx="8222491" cy="59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35" tIns="51368" rIns="102735" bIns="5136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3200" u="sng" dirty="0">
                <a:latin typeface="Arial" charset="0"/>
                <a:cs typeface="Arial" charset="0"/>
              </a:rPr>
              <a:t>Elfi </a:t>
            </a:r>
            <a:r>
              <a:rPr kumimoji="1" lang="en-US" sz="3200" u="sng" dirty="0" err="1">
                <a:latin typeface="Arial" charset="0"/>
                <a:cs typeface="Arial" charset="0"/>
              </a:rPr>
              <a:t>Kraka</a:t>
            </a:r>
            <a:r>
              <a:rPr kumimoji="1" lang="en-US" sz="3200" dirty="0">
                <a:latin typeface="Arial" charset="0"/>
                <a:cs typeface="Arial" charset="0"/>
              </a:rPr>
              <a:t>, </a:t>
            </a:r>
            <a:r>
              <a:rPr kumimoji="1" lang="en-US" sz="3200" dirty="0" err="1">
                <a:latin typeface="Arial" charset="0"/>
                <a:cs typeface="Arial" charset="0"/>
              </a:rPr>
              <a:t>Bruna</a:t>
            </a:r>
            <a:r>
              <a:rPr kumimoji="1" lang="en-US" sz="3200" dirty="0">
                <a:latin typeface="Arial" charset="0"/>
                <a:cs typeface="Arial" charset="0"/>
              </a:rPr>
              <a:t> </a:t>
            </a:r>
            <a:r>
              <a:rPr kumimoji="1" lang="en-US" sz="3200" dirty="0" err="1">
                <a:latin typeface="Arial" charset="0"/>
                <a:cs typeface="Arial" charset="0"/>
              </a:rPr>
              <a:t>Marcial</a:t>
            </a:r>
            <a:r>
              <a:rPr kumimoji="1" lang="en-US" sz="3200" dirty="0">
                <a:latin typeface="Arial" charset="0"/>
                <a:cs typeface="Arial" charset="0"/>
              </a:rPr>
              <a:t> and Dieter Cremer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509351" y="5331362"/>
            <a:ext cx="9476819" cy="20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35" tIns="51368" rIns="102735" bIns="5136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kumimoji="1" lang="en-US" sz="3600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kumimoji="1" lang="en-US" sz="3200" dirty="0">
                <a:latin typeface="Arial" charset="0"/>
                <a:cs typeface="Arial" charset="0"/>
              </a:rPr>
              <a:t>omputational </a:t>
            </a:r>
            <a:r>
              <a:rPr kumimoji="1" lang="en-US" sz="3600" dirty="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kumimoji="1" lang="en-US" sz="3200" dirty="0">
                <a:latin typeface="Arial" charset="0"/>
                <a:cs typeface="Arial" charset="0"/>
              </a:rPr>
              <a:t>nd </a:t>
            </a:r>
            <a:r>
              <a:rPr kumimoji="1" lang="en-US" sz="3600" dirty="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kumimoji="1" lang="en-US" sz="3200" dirty="0">
                <a:latin typeface="Arial" charset="0"/>
                <a:cs typeface="Arial" charset="0"/>
              </a:rPr>
              <a:t>heoretical </a:t>
            </a:r>
            <a:r>
              <a:rPr kumimoji="1" lang="en-US" sz="3600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kumimoji="1" lang="en-US" sz="3200" dirty="0">
                <a:latin typeface="Arial" charset="0"/>
                <a:cs typeface="Arial" charset="0"/>
              </a:rPr>
              <a:t>hemistry</a:t>
            </a:r>
          </a:p>
          <a:p>
            <a:pPr algn="ctr" eaLnBrk="1" hangingPunct="1">
              <a:lnSpc>
                <a:spcPct val="120000"/>
              </a:lnSpc>
            </a:pPr>
            <a:r>
              <a:rPr kumimoji="1" lang="en-US" sz="3200" dirty="0" err="1">
                <a:latin typeface="Arial" charset="0"/>
                <a:cs typeface="Arial" charset="0"/>
              </a:rPr>
              <a:t>Gr</a:t>
            </a:r>
            <a:r>
              <a:rPr kumimoji="1" lang="en-US" sz="3600" dirty="0" err="1">
                <a:solidFill>
                  <a:srgbClr val="0000FF"/>
                </a:solidFill>
                <a:latin typeface="Arial" charset="0"/>
                <a:cs typeface="Arial" charset="0"/>
              </a:rPr>
              <a:t>O</a:t>
            </a:r>
            <a:r>
              <a:rPr kumimoji="1" lang="en-US" sz="3200" dirty="0" err="1">
                <a:latin typeface="Arial" charset="0"/>
                <a:cs typeface="Arial" charset="0"/>
              </a:rPr>
              <a:t>up</a:t>
            </a:r>
            <a:r>
              <a:rPr kumimoji="1" lang="en-US" sz="3200" dirty="0">
                <a:latin typeface="Arial" charset="0"/>
                <a:cs typeface="Arial" charset="0"/>
              </a:rPr>
              <a:t> (CATCO) </a:t>
            </a:r>
            <a:r>
              <a:rPr kumimoji="1" lang="en-US" sz="3200" dirty="0">
                <a:solidFill>
                  <a:srgbClr val="0000FF"/>
                </a:solidFill>
                <a:latin typeface="Arial" charset="0"/>
                <a:cs typeface="Arial" charset="0"/>
              </a:rPr>
              <a:t>http://</a:t>
            </a:r>
            <a:r>
              <a:rPr kumimoji="1" lang="en-US" sz="3200" dirty="0" err="1">
                <a:solidFill>
                  <a:srgbClr val="0000FF"/>
                </a:solidFill>
                <a:latin typeface="Arial" charset="0"/>
                <a:cs typeface="Arial" charset="0"/>
              </a:rPr>
              <a:t>smu.edu</a:t>
            </a:r>
            <a:r>
              <a:rPr kumimoji="1" lang="en-US" sz="3200" dirty="0">
                <a:solidFill>
                  <a:srgbClr val="0000FF"/>
                </a:solidFill>
                <a:latin typeface="Arial" charset="0"/>
                <a:cs typeface="Arial" charset="0"/>
              </a:rPr>
              <a:t>/</a:t>
            </a:r>
            <a:r>
              <a:rPr kumimoji="1" lang="en-US" sz="3200" dirty="0" err="1">
                <a:solidFill>
                  <a:srgbClr val="0000FF"/>
                </a:solidFill>
                <a:latin typeface="Arial" charset="0"/>
                <a:cs typeface="Arial" charset="0"/>
              </a:rPr>
              <a:t>catco</a:t>
            </a:r>
            <a:r>
              <a:rPr kumimoji="1" lang="en-US" sz="3200" dirty="0">
                <a:solidFill>
                  <a:srgbClr val="0000FF"/>
                </a:solidFill>
                <a:latin typeface="Arial" charset="0"/>
                <a:cs typeface="Arial" charset="0"/>
              </a:rPr>
              <a:t>/</a:t>
            </a:r>
          </a:p>
          <a:p>
            <a:pPr algn="ctr" eaLnBrk="1" hangingPunct="1">
              <a:lnSpc>
                <a:spcPct val="120000"/>
              </a:lnSpc>
            </a:pPr>
            <a:r>
              <a:rPr kumimoji="1" lang="en-US" sz="3200" dirty="0">
                <a:latin typeface="Arial" charset="0"/>
                <a:cs typeface="Arial" charset="0"/>
              </a:rPr>
              <a:t>Department of Chemistry, SMU, Dallas, USA</a:t>
            </a:r>
          </a:p>
        </p:txBody>
      </p:sp>
      <p:sp>
        <p:nvSpPr>
          <p:cNvPr id="14339" name="Text Box 22"/>
          <p:cNvSpPr txBox="1">
            <a:spLocks noChangeArrowheads="1"/>
          </p:cNvSpPr>
          <p:nvPr/>
        </p:nvSpPr>
        <p:spPr bwMode="auto">
          <a:xfrm>
            <a:off x="228600" y="624686"/>
            <a:ext cx="5151880" cy="249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72" tIns="41485" rIns="82972" bIns="41485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en-US" sz="4400" dirty="0">
                <a:solidFill>
                  <a:srgbClr val="0000FF"/>
                </a:solidFill>
                <a:latin typeface="Arial" charset="0"/>
                <a:cs typeface="Arial" charset="0"/>
              </a:rPr>
              <a:t>Computer Assisted Drug Design – The </a:t>
            </a:r>
            <a:r>
              <a:rPr kumimoji="1" lang="en-US" sz="4400" dirty="0" err="1">
                <a:solidFill>
                  <a:srgbClr val="0000FF"/>
                </a:solidFill>
                <a:latin typeface="Arial" charset="0"/>
                <a:cs typeface="Arial" charset="0"/>
              </a:rPr>
              <a:t>Enediyne</a:t>
            </a:r>
            <a:r>
              <a:rPr kumimoji="1" lang="en-US" sz="4400" dirty="0">
                <a:solidFill>
                  <a:srgbClr val="0000FF"/>
                </a:solidFill>
                <a:latin typeface="Arial" charset="0"/>
                <a:cs typeface="Arial" charset="0"/>
              </a:rPr>
              <a:t> 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5" y="319881"/>
            <a:ext cx="45593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4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8" y="82555"/>
            <a:ext cx="207424" cy="51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>
              <a:solidFill>
                <a:schemeClr val="tx2"/>
              </a:solidFill>
            </a:endParaRP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57172" y="-650869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 sz="540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189051"/>
            <a:ext cx="9377362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4"/>
          <p:cNvSpPr txBox="1">
            <a:spLocks noChangeArrowheads="1"/>
          </p:cNvSpPr>
          <p:nvPr/>
        </p:nvSpPr>
        <p:spPr bwMode="auto">
          <a:xfrm>
            <a:off x="533400" y="90496"/>
            <a:ext cx="9639300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  <a:cs typeface="Arial" charset="0"/>
              </a:rPr>
              <a:t>Part of CATCO</a:t>
            </a:r>
            <a:r>
              <a:rPr lang="ja-JP" altLang="en-US">
                <a:solidFill>
                  <a:srgbClr val="0000FF"/>
                </a:solidFill>
                <a:cs typeface="Arial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cs typeface="Arial" charset="0"/>
              </a:rPr>
              <a:t>s new graduate curriculum</a:t>
            </a:r>
          </a:p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181607" y="625484"/>
            <a:ext cx="5197021" cy="4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</a:rPr>
              <a:t>http://smu.edu/catco/graduate-program.html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9" y="777084"/>
            <a:ext cx="2419564" cy="584630"/>
          </a:xfrm>
          <a:prstGeom prst="rect">
            <a:avLst/>
          </a:prstGeom>
          <a:noFill/>
        </p:spPr>
        <p:txBody>
          <a:bodyPr wrap="none" lIns="91297" tIns="45648" rIns="91297" bIns="456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CHEM 6344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68288"/>
            <a:ext cx="9753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5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extBox 4"/>
          <p:cNvSpPr txBox="1">
            <a:spLocks noChangeArrowheads="1"/>
          </p:cNvSpPr>
          <p:nvPr/>
        </p:nvSpPr>
        <p:spPr bwMode="auto">
          <a:xfrm>
            <a:off x="204788" y="360375"/>
            <a:ext cx="9886950" cy="649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</a:rPr>
              <a:t> 	</a:t>
            </a:r>
            <a:r>
              <a:rPr lang="en-US" sz="3200" b="1">
                <a:solidFill>
                  <a:srgbClr val="0000FF"/>
                </a:solidFill>
                <a:cs typeface="Arial" charset="0"/>
              </a:rPr>
              <a:t>SUMMARY</a:t>
            </a:r>
          </a:p>
          <a:p>
            <a:pPr algn="ctr"/>
            <a:endParaRPr lang="en-US" sz="3200" b="1">
              <a:solidFill>
                <a:srgbClr val="000000"/>
              </a:solidFill>
              <a:cs typeface="Arial" charset="0"/>
            </a:endParaRPr>
          </a:p>
          <a:p>
            <a:pPr algn="ctr"/>
            <a:endParaRPr lang="en-US">
              <a:solidFill>
                <a:srgbClr val="000000"/>
              </a:solidFill>
            </a:endParaRPr>
          </a:p>
          <a:p>
            <a:pPr lvl="1"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Weak molecular interactions play a central role in chiral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   recognition</a:t>
            </a:r>
          </a:p>
          <a:p>
            <a:pPr lvl="1">
              <a:buFont typeface="Wingdings" charset="0"/>
              <a:buChar char="Ø"/>
            </a:pPr>
            <a:endParaRPr lang="en-US">
              <a:solidFill>
                <a:srgbClr val="000000"/>
              </a:solidFill>
            </a:endParaRPr>
          </a:p>
          <a:p>
            <a:pPr lvl="1"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Exp. detection and identification is best done with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   </a:t>
            </a:r>
            <a:r>
              <a:rPr lang="en-US" b="1">
                <a:solidFill>
                  <a:srgbClr val="0000FF"/>
                </a:solidFill>
              </a:rPr>
              <a:t>vibrational spectroscopy</a:t>
            </a:r>
            <a:r>
              <a:rPr lang="en-US">
                <a:solidFill>
                  <a:srgbClr val="000000"/>
                </a:solidFill>
              </a:rPr>
              <a:t>; measured (or calculated)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   normal mode frequencies are transformed in local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   mode frequencies</a:t>
            </a:r>
          </a:p>
          <a:p>
            <a:pPr lvl="1">
              <a:buFont typeface="Wingdings" charset="0"/>
              <a:buChar char="Ø"/>
            </a:pPr>
            <a:endParaRPr lang="en-US">
              <a:solidFill>
                <a:srgbClr val="000000"/>
              </a:solidFill>
            </a:endParaRPr>
          </a:p>
          <a:p>
            <a:pPr lvl="1"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FF"/>
                </a:solidFill>
              </a:rPr>
              <a:t>Local mode frequencies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are sensitive to the chiral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   environment; they guide the identification of decisive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   electronic factors for chiral discrimination</a:t>
            </a:r>
          </a:p>
          <a:p>
            <a:r>
              <a:rPr lang="en-US">
                <a:solidFill>
                  <a:srgbClr val="000000"/>
                </a:solidFill>
              </a:rPr>
              <a:t>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738" y="319093"/>
            <a:ext cx="9594850" cy="1873481"/>
          </a:xfrm>
          <a:prstGeom prst="rect">
            <a:avLst/>
          </a:prstGeom>
        </p:spPr>
        <p:txBody>
          <a:bodyPr lIns="102763" tIns="51381" rIns="102763" bIns="51381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rgbClr val="0000FF"/>
                </a:solidFill>
                <a:latin typeface="+mj-lt"/>
              </a:rPr>
              <a:t>The primary molecules of life exist in one specific form even though ordinary chemical reactions produce equal amount of both mirror forms. </a:t>
            </a:r>
          </a:p>
          <a:p>
            <a:pPr>
              <a:defRPr/>
            </a:pPr>
            <a:endParaRPr lang="en-US" sz="2300" dirty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r>
              <a:rPr lang="en-US" sz="2300" dirty="0">
                <a:solidFill>
                  <a:srgbClr val="0000FF"/>
                </a:solidFill>
                <a:latin typeface="+mj-lt"/>
              </a:rPr>
              <a:t>Living organisms contain complex enzymes that specifically produce molecules of only one form.</a:t>
            </a:r>
          </a:p>
        </p:txBody>
      </p:sp>
      <p:pic>
        <p:nvPicPr>
          <p:cNvPr id="189442" name="Picture 5" descr="Picture 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02" y="3295650"/>
            <a:ext cx="210978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6" descr="Picture 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568700"/>
            <a:ext cx="26495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7" descr="Picture 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3568701"/>
            <a:ext cx="24320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5" name="TextBox 8"/>
          <p:cNvSpPr txBox="1">
            <a:spLocks noChangeArrowheads="1"/>
          </p:cNvSpPr>
          <p:nvPr/>
        </p:nvSpPr>
        <p:spPr bwMode="auto">
          <a:xfrm>
            <a:off x="1182697" y="6692909"/>
            <a:ext cx="938502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RNA</a:t>
            </a:r>
            <a:endParaRPr lang="en-US"/>
          </a:p>
        </p:txBody>
      </p:sp>
      <p:sp>
        <p:nvSpPr>
          <p:cNvPr id="189446" name="TextBox 9"/>
          <p:cNvSpPr txBox="1">
            <a:spLocks noChangeArrowheads="1"/>
          </p:cNvSpPr>
          <p:nvPr/>
        </p:nvSpPr>
        <p:spPr bwMode="auto">
          <a:xfrm>
            <a:off x="4827597" y="6689732"/>
            <a:ext cx="938502" cy="9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DNA</a:t>
            </a:r>
            <a:endParaRPr lang="en-US"/>
          </a:p>
          <a:p>
            <a:endParaRPr lang="en-US"/>
          </a:p>
        </p:txBody>
      </p:sp>
      <p:sp>
        <p:nvSpPr>
          <p:cNvPr id="189447" name="TextBox 10"/>
          <p:cNvSpPr txBox="1">
            <a:spLocks noChangeArrowheads="1"/>
          </p:cNvSpPr>
          <p:nvPr/>
        </p:nvSpPr>
        <p:spPr bwMode="auto">
          <a:xfrm flipH="1">
            <a:off x="8170863" y="6689731"/>
            <a:ext cx="1592262" cy="9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Enzyme</a:t>
            </a:r>
            <a:endParaRPr lang="en-US"/>
          </a:p>
          <a:p>
            <a:endParaRPr lang="en-US"/>
          </a:p>
        </p:txBody>
      </p:sp>
      <p:sp>
        <p:nvSpPr>
          <p:cNvPr id="189448" name="TextBox 12"/>
          <p:cNvSpPr txBox="1">
            <a:spLocks noChangeArrowheads="1"/>
          </p:cNvSpPr>
          <p:nvPr/>
        </p:nvSpPr>
        <p:spPr bwMode="auto">
          <a:xfrm>
            <a:off x="2182822" y="2640019"/>
            <a:ext cx="6115400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Homochiral biological macromolecules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026"/>
          <p:cNvSpPr txBox="1">
            <a:spLocks noChangeArrowheads="1"/>
          </p:cNvSpPr>
          <p:nvPr/>
        </p:nvSpPr>
        <p:spPr bwMode="auto">
          <a:xfrm>
            <a:off x="544513" y="831857"/>
            <a:ext cx="10280650" cy="182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b="1">
                <a:cs typeface="Arial" charset="0"/>
              </a:rPr>
              <a:t>Chirodiastaltic energy</a:t>
            </a:r>
            <a:r>
              <a:rPr lang="en-US">
                <a:cs typeface="Arial" charset="0"/>
              </a:rPr>
              <a:t>: </a:t>
            </a:r>
            <a:r>
              <a:rPr lang="en-US">
                <a:latin typeface="Symbol" charset="0"/>
                <a:cs typeface="Symbol" charset="0"/>
              </a:rPr>
              <a:t>D</a:t>
            </a:r>
            <a:r>
              <a:rPr lang="en-US">
                <a:cs typeface="Arial" charset="0"/>
              </a:rPr>
              <a:t>E</a:t>
            </a:r>
            <a:r>
              <a:rPr lang="en-US" baseline="-25000">
                <a:cs typeface="Arial" charset="0"/>
              </a:rPr>
              <a:t>chir</a:t>
            </a:r>
            <a:r>
              <a:rPr lang="en-US">
                <a:cs typeface="Arial" charset="0"/>
              </a:rPr>
              <a:t> = E</a:t>
            </a:r>
            <a:r>
              <a:rPr lang="en-US" baseline="-25000">
                <a:cs typeface="Arial" charset="0"/>
              </a:rPr>
              <a:t>bind</a:t>
            </a:r>
            <a:r>
              <a:rPr lang="en-US">
                <a:cs typeface="Arial" charset="0"/>
              </a:rPr>
              <a:t>(homo) – E</a:t>
            </a:r>
            <a:r>
              <a:rPr lang="en-US" baseline="-25000">
                <a:cs typeface="Arial" charset="0"/>
              </a:rPr>
              <a:t>bind </a:t>
            </a:r>
            <a:r>
              <a:rPr lang="en-US">
                <a:cs typeface="Arial" charset="0"/>
              </a:rPr>
              <a:t>(hetero)</a:t>
            </a:r>
          </a:p>
          <a:p>
            <a:pPr>
              <a:lnSpc>
                <a:spcPct val="140000"/>
              </a:lnSpc>
            </a:pPr>
            <a:r>
              <a:rPr lang="en-US">
                <a:cs typeface="Arial" charset="0"/>
              </a:rPr>
              <a:t>	</a:t>
            </a:r>
            <a:r>
              <a:rPr lang="en-US" i="1">
                <a:cs typeface="Arial" charset="0"/>
              </a:rPr>
              <a:t>Problem</a:t>
            </a:r>
            <a:r>
              <a:rPr lang="en-US">
                <a:cs typeface="Arial" charset="0"/>
              </a:rPr>
              <a:t>: small differences; also </a:t>
            </a:r>
            <a:r>
              <a:rPr lang="en-US">
                <a:latin typeface="Symbol" charset="0"/>
                <a:cs typeface="Symbol" charset="0"/>
              </a:rPr>
              <a:t>D</a:t>
            </a:r>
            <a:r>
              <a:rPr lang="en-US">
                <a:cs typeface="Arial" charset="0"/>
              </a:rPr>
              <a:t>E</a:t>
            </a:r>
            <a:r>
              <a:rPr lang="en-US" baseline="-25000">
                <a:cs typeface="Arial" charset="0"/>
              </a:rPr>
              <a:t>chir</a:t>
            </a:r>
            <a:r>
              <a:rPr lang="en-US">
                <a:cs typeface="Arial" charset="0"/>
              </a:rPr>
              <a:t>  is a global</a:t>
            </a:r>
          </a:p>
          <a:p>
            <a:pPr>
              <a:lnSpc>
                <a:spcPct val="140000"/>
              </a:lnSpc>
            </a:pPr>
            <a:r>
              <a:rPr lang="en-US">
                <a:cs typeface="Arial" charset="0"/>
              </a:rPr>
              <a:t>	rather than local property</a:t>
            </a:r>
          </a:p>
        </p:txBody>
      </p:sp>
      <p:sp>
        <p:nvSpPr>
          <p:cNvPr id="191490" name="Rectangle 3"/>
          <p:cNvSpPr>
            <a:spLocks noChangeArrowheads="1"/>
          </p:cNvSpPr>
          <p:nvPr/>
        </p:nvSpPr>
        <p:spPr bwMode="auto">
          <a:xfrm>
            <a:off x="117476" y="82559"/>
            <a:ext cx="10398125" cy="5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cs typeface="Arial" charset="0"/>
              </a:rPr>
              <a:t>Discrimination of homo- and hetero-chiral systems</a:t>
            </a:r>
          </a:p>
        </p:txBody>
      </p:sp>
      <p:sp>
        <p:nvSpPr>
          <p:cNvPr id="191491" name="TextBox 5"/>
          <p:cNvSpPr txBox="1">
            <a:spLocks noChangeArrowheads="1"/>
          </p:cNvSpPr>
          <p:nvPr/>
        </p:nvSpPr>
        <p:spPr bwMode="auto">
          <a:xfrm>
            <a:off x="544513" y="2900368"/>
            <a:ext cx="8077200" cy="102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75"/>
              </a:spcAft>
            </a:pPr>
            <a:r>
              <a:rPr lang="en-US" b="1">
                <a:cs typeface="Arial" charset="0"/>
              </a:rPr>
              <a:t>NMR spin-spin coupling constants</a:t>
            </a:r>
            <a:r>
              <a:rPr lang="en-US">
                <a:cs typeface="Arial" charset="0"/>
              </a:rPr>
              <a:t>:</a:t>
            </a:r>
          </a:p>
          <a:p>
            <a:pPr>
              <a:spcAft>
                <a:spcPts val="675"/>
              </a:spcAft>
            </a:pPr>
            <a:r>
              <a:rPr lang="en-US">
                <a:cs typeface="Arial" charset="0"/>
              </a:rPr>
              <a:t>	</a:t>
            </a:r>
            <a:r>
              <a:rPr lang="en-US" i="1">
                <a:cs typeface="Arial" charset="0"/>
              </a:rPr>
              <a:t>Problem</a:t>
            </a:r>
            <a:r>
              <a:rPr lang="en-US">
                <a:cs typeface="Arial" charset="0"/>
              </a:rPr>
              <a:t>: often not decisive </a:t>
            </a:r>
          </a:p>
        </p:txBody>
      </p:sp>
      <p:sp>
        <p:nvSpPr>
          <p:cNvPr id="191492" name="TextBox 6"/>
          <p:cNvSpPr txBox="1">
            <a:spLocks noChangeArrowheads="1"/>
          </p:cNvSpPr>
          <p:nvPr/>
        </p:nvSpPr>
        <p:spPr bwMode="auto">
          <a:xfrm>
            <a:off x="544522" y="4144974"/>
            <a:ext cx="9695213" cy="302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75"/>
              </a:spcAft>
            </a:pPr>
            <a:r>
              <a:rPr lang="en-US" b="1">
                <a:cs typeface="Arial" charset="0"/>
              </a:rPr>
              <a:t>Vibrational-spectroscopy:</a:t>
            </a:r>
          </a:p>
          <a:p>
            <a:pPr>
              <a:spcAft>
                <a:spcPts val="675"/>
              </a:spcAft>
              <a:buFontTx/>
              <a:buAutoNum type="alphaLcParenR"/>
            </a:pPr>
            <a:r>
              <a:rPr lang="en-US">
                <a:cs typeface="Arial" charset="0"/>
              </a:rPr>
              <a:t>Focus on red (blue) shifts of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>
                <a:cs typeface="Arial" charset="0"/>
              </a:rPr>
              <a:t>(OH),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>
                <a:cs typeface="Arial" charset="0"/>
              </a:rPr>
              <a:t>(NH) frequencies</a:t>
            </a:r>
          </a:p>
          <a:p>
            <a:pPr>
              <a:spcAft>
                <a:spcPts val="675"/>
              </a:spcAft>
            </a:pPr>
            <a:r>
              <a:rPr lang="en-US">
                <a:cs typeface="Arial" charset="0"/>
              </a:rPr>
              <a:t>	</a:t>
            </a:r>
            <a:r>
              <a:rPr lang="en-US" i="1">
                <a:cs typeface="Arial" charset="0"/>
              </a:rPr>
              <a:t>Problem</a:t>
            </a:r>
            <a:r>
              <a:rPr lang="en-US">
                <a:cs typeface="Arial" charset="0"/>
              </a:rPr>
              <a:t>: often not decisive</a:t>
            </a:r>
          </a:p>
          <a:p>
            <a:pPr>
              <a:spcAft>
                <a:spcPts val="675"/>
              </a:spcAft>
            </a:pPr>
            <a:r>
              <a:rPr lang="en-US">
                <a:cs typeface="Arial" charset="0"/>
              </a:rPr>
              <a:t>b)  </a:t>
            </a:r>
            <a:r>
              <a:rPr lang="en-US" b="1">
                <a:cs typeface="Arial" charset="0"/>
              </a:rPr>
              <a:t>Focus on low frequency modes</a:t>
            </a:r>
          </a:p>
          <a:p>
            <a:pPr>
              <a:spcAft>
                <a:spcPts val="675"/>
              </a:spcAft>
            </a:pPr>
            <a:r>
              <a:rPr lang="en-US">
                <a:cs typeface="Arial" charset="0"/>
              </a:rPr>
              <a:t>	</a:t>
            </a:r>
            <a:r>
              <a:rPr lang="en-US" i="1">
                <a:cs typeface="Arial" charset="0"/>
              </a:rPr>
              <a:t>Problem</a:t>
            </a:r>
            <a:r>
              <a:rPr lang="en-US">
                <a:cs typeface="Arial" charset="0"/>
              </a:rPr>
              <a:t>: coupling of H-bond stretching mode with other</a:t>
            </a:r>
          </a:p>
          <a:p>
            <a:pPr>
              <a:spcAft>
                <a:spcPts val="675"/>
              </a:spcAft>
            </a:pPr>
            <a:r>
              <a:rPr lang="en-US">
                <a:cs typeface="Arial" charset="0"/>
              </a:rPr>
              <a:t>                     low frequency modes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7258052" y="5942013"/>
            <a:ext cx="2147888" cy="3175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4"/>
          <p:cNvSpPr txBox="1">
            <a:spLocks noChangeArrowheads="1"/>
          </p:cNvSpPr>
          <p:nvPr/>
        </p:nvSpPr>
        <p:spPr bwMode="auto">
          <a:xfrm>
            <a:off x="153305" y="2682090"/>
            <a:ext cx="10060741" cy="207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400" dirty="0"/>
              <a:t>Computer Assisted Drug Design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(CADD</a:t>
            </a:r>
            <a:r>
              <a:rPr lang="en-US" sz="5400" dirty="0" smtClean="0"/>
              <a:t>) research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09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1"/>
            <a:ext cx="10515600" cy="4441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0886"/>
            <a:ext cx="10515600" cy="597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7000" y="7074634"/>
            <a:ext cx="4038600" cy="400110"/>
          </a:xfrm>
          <a:prstGeom prst="rect">
            <a:avLst/>
          </a:prstGeom>
        </p:spPr>
        <p:txBody>
          <a:bodyPr wrap="square" lIns="91297" tIns="45648" rIns="91297" bIns="45648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375 papers published 65 at SMU</a:t>
            </a:r>
          </a:p>
        </p:txBody>
      </p:sp>
      <p:sp>
        <p:nvSpPr>
          <p:cNvPr id="9" name="Rectangle 8"/>
          <p:cNvSpPr/>
          <p:nvPr/>
        </p:nvSpPr>
        <p:spPr>
          <a:xfrm>
            <a:off x="7" y="6415885"/>
            <a:ext cx="4326537" cy="461519"/>
          </a:xfrm>
          <a:prstGeom prst="rect">
            <a:avLst/>
          </a:prstGeom>
        </p:spPr>
        <p:txBody>
          <a:bodyPr wrap="none" lIns="91297" tIns="45648" rIns="91297" bIns="45648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http://</a:t>
            </a:r>
            <a:r>
              <a:rPr lang="en-US" sz="2400" dirty="0" err="1">
                <a:solidFill>
                  <a:srgbClr val="0000FF"/>
                </a:solidFill>
              </a:rPr>
              <a:t>smu.edu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>
                <a:solidFill>
                  <a:srgbClr val="0000FF"/>
                </a:solidFill>
              </a:rPr>
              <a:t>catco</a:t>
            </a:r>
            <a:r>
              <a:rPr lang="en-US" sz="2400" dirty="0">
                <a:solidFill>
                  <a:srgbClr val="0000FF"/>
                </a:solidFill>
              </a:rPr>
              <a:t>/research/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781812" y="2910685"/>
            <a:ext cx="2057399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21" tIns="45660" rIns="91321" bIns="45660" numCol="1" rtlCol="0" anchor="t" anchorCtr="0" compatLnSpc="1">
            <a:prstTxWarp prst="textNoShape">
              <a:avLst/>
            </a:prstTxWarp>
          </a:bodyPr>
          <a:lstStyle/>
          <a:p>
            <a:pPr defTabSz="913218"/>
            <a:endParaRPr lang="en-US" sz="240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15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76" y="85739"/>
            <a:ext cx="53197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332428"/>
            <a:ext cx="7285038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76203" y="396089"/>
            <a:ext cx="4800600" cy="4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695" tIns="51348" rIns="102695" bIns="5134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</a:rPr>
              <a:t>National Screening Program,1985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762006" y="2605886"/>
            <a:ext cx="7457327" cy="248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695" tIns="51348" rIns="102695" bIns="5134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FF"/>
                </a:solidFill>
              </a:rPr>
              <a:t>Discovery:  </a:t>
            </a:r>
            <a:r>
              <a:rPr lang="en-US" sz="2400" dirty="0"/>
              <a:t> Certain </a:t>
            </a:r>
            <a:r>
              <a:rPr lang="en-US" sz="2400" dirty="0">
                <a:solidFill>
                  <a:srgbClr val="0000FF"/>
                </a:solidFill>
              </a:rPr>
              <a:t>microorganism</a:t>
            </a:r>
            <a:r>
              <a:rPr lang="en-US" sz="2400" dirty="0"/>
              <a:t> found in the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soil near Waco, Texas, protect themselves against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viruses and bacteria by an unusual chemical defense 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mechanism that leads to DNA double-strand scission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and cell death.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417890" y="5414970"/>
            <a:ext cx="4672861" cy="4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695" tIns="51348" rIns="102695" bIns="5134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FF00"/>
                </a:solidFill>
              </a:rPr>
              <a:t>Can we use this</a:t>
            </a:r>
            <a:r>
              <a:rPr lang="en-US" sz="2400">
                <a:solidFill>
                  <a:srgbClr val="FF66FF"/>
                </a:solidFill>
              </a:rPr>
              <a:t> </a:t>
            </a:r>
            <a:r>
              <a:rPr lang="en-US" sz="2400">
                <a:solidFill>
                  <a:srgbClr val="FFFF00"/>
                </a:solidFill>
              </a:rPr>
              <a:t>in drug design ?</a:t>
            </a:r>
            <a:endParaRPr lang="en-US" sz="2400"/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1371608" y="1462888"/>
            <a:ext cx="2562583" cy="53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695" tIns="51348" rIns="102695" bIns="5134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/>
              <a:t>Caliche stones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962400" y="1767681"/>
            <a:ext cx="990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865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/>
          <p:cNvSpPr txBox="1">
            <a:spLocks noChangeArrowheads="1"/>
          </p:cNvSpPr>
          <p:nvPr/>
        </p:nvSpPr>
        <p:spPr bwMode="auto">
          <a:xfrm>
            <a:off x="2892432" y="7"/>
            <a:ext cx="4210774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10-membered ring enediynes</a:t>
            </a: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15989"/>
            <a:ext cx="925195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2"/>
          <p:cNvSpPr txBox="1">
            <a:spLocks noChangeArrowheads="1"/>
          </p:cNvSpPr>
          <p:nvPr/>
        </p:nvSpPr>
        <p:spPr bwMode="auto">
          <a:xfrm>
            <a:off x="2803532" y="415933"/>
            <a:ext cx="4039603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9-membered ring enediynes</a:t>
            </a:r>
          </a:p>
        </p:txBody>
      </p:sp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6" y="1333514"/>
            <a:ext cx="8937625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3"/>
          <p:cNvGrpSpPr>
            <a:grpSpLocks/>
          </p:cNvGrpSpPr>
          <p:nvPr/>
        </p:nvGrpSpPr>
        <p:grpSpPr bwMode="auto">
          <a:xfrm>
            <a:off x="579442" y="855644"/>
            <a:ext cx="2806700" cy="431790"/>
            <a:chOff x="317" y="493"/>
            <a:chExt cx="1538" cy="249"/>
          </a:xfrm>
        </p:grpSpPr>
        <p:sp>
          <p:nvSpPr>
            <p:cNvPr id="41987" name="Rectangle 4"/>
            <p:cNvSpPr>
              <a:spLocks noChangeArrowheads="1"/>
            </p:cNvSpPr>
            <p:nvPr/>
          </p:nvSpPr>
          <p:spPr bwMode="auto">
            <a:xfrm>
              <a:off x="317" y="493"/>
              <a:ext cx="13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C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88" name="Rectangle 5"/>
            <p:cNvSpPr>
              <a:spLocks noChangeArrowheads="1"/>
            </p:cNvSpPr>
            <p:nvPr/>
          </p:nvSpPr>
          <p:spPr bwMode="auto">
            <a:xfrm>
              <a:off x="453" y="493"/>
              <a:ext cx="10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89" name="Rectangle 6"/>
            <p:cNvSpPr>
              <a:spLocks noChangeArrowheads="1"/>
            </p:cNvSpPr>
            <p:nvPr/>
          </p:nvSpPr>
          <p:spPr bwMode="auto">
            <a:xfrm>
              <a:off x="565" y="493"/>
              <a:ext cx="5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l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0" name="Rectangle 7"/>
            <p:cNvSpPr>
              <a:spLocks noChangeArrowheads="1"/>
            </p:cNvSpPr>
            <p:nvPr/>
          </p:nvSpPr>
          <p:spPr bwMode="auto">
            <a:xfrm>
              <a:off x="613" y="493"/>
              <a:ext cx="5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1" name="Rectangle 8"/>
            <p:cNvSpPr>
              <a:spLocks noChangeArrowheads="1"/>
            </p:cNvSpPr>
            <p:nvPr/>
          </p:nvSpPr>
          <p:spPr bwMode="auto">
            <a:xfrm>
              <a:off x="669" y="493"/>
              <a:ext cx="10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c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2" name="Rectangle 9"/>
            <p:cNvSpPr>
              <a:spLocks noChangeArrowheads="1"/>
            </p:cNvSpPr>
            <p:nvPr/>
          </p:nvSpPr>
          <p:spPr bwMode="auto">
            <a:xfrm>
              <a:off x="773" y="493"/>
              <a:ext cx="11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3" name="Rectangle 10"/>
            <p:cNvSpPr>
              <a:spLocks noChangeArrowheads="1"/>
            </p:cNvSpPr>
            <p:nvPr/>
          </p:nvSpPr>
          <p:spPr bwMode="auto">
            <a:xfrm>
              <a:off x="893" y="493"/>
              <a:ext cx="10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4" name="Rectangle 11"/>
            <p:cNvSpPr>
              <a:spLocks noChangeArrowheads="1"/>
            </p:cNvSpPr>
            <p:nvPr/>
          </p:nvSpPr>
          <p:spPr bwMode="auto">
            <a:xfrm>
              <a:off x="997" y="493"/>
              <a:ext cx="10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5" name="Rectangle 12"/>
            <p:cNvSpPr>
              <a:spLocks noChangeArrowheads="1"/>
            </p:cNvSpPr>
            <p:nvPr/>
          </p:nvSpPr>
          <p:spPr bwMode="auto">
            <a:xfrm>
              <a:off x="1101" y="493"/>
              <a:ext cx="16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6" name="Rectangle 13"/>
            <p:cNvSpPr>
              <a:spLocks noChangeArrowheads="1"/>
            </p:cNvSpPr>
            <p:nvPr/>
          </p:nvSpPr>
          <p:spPr bwMode="auto">
            <a:xfrm>
              <a:off x="1277" y="493"/>
              <a:ext cx="5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7" name="Rectangle 14"/>
            <p:cNvSpPr>
              <a:spLocks noChangeArrowheads="1"/>
            </p:cNvSpPr>
            <p:nvPr/>
          </p:nvSpPr>
          <p:spPr bwMode="auto">
            <a:xfrm>
              <a:off x="1325" y="493"/>
              <a:ext cx="10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c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8" name="Rectangle 15"/>
            <p:cNvSpPr>
              <a:spLocks noChangeArrowheads="1"/>
            </p:cNvSpPr>
            <p:nvPr/>
          </p:nvSpPr>
          <p:spPr bwMode="auto">
            <a:xfrm>
              <a:off x="1437" y="493"/>
              <a:ext cx="5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1999" name="Rectangle 16"/>
            <p:cNvSpPr>
              <a:spLocks noChangeArrowheads="1"/>
            </p:cNvSpPr>
            <p:nvPr/>
          </p:nvSpPr>
          <p:spPr bwMode="auto">
            <a:xfrm>
              <a:off x="1485" y="493"/>
              <a:ext cx="11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n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2000" name="Rectangle 17"/>
            <p:cNvSpPr>
              <a:spLocks noChangeArrowheads="1"/>
            </p:cNvSpPr>
            <p:nvPr/>
          </p:nvSpPr>
          <p:spPr bwMode="auto">
            <a:xfrm>
              <a:off x="1605" y="493"/>
              <a:ext cx="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2001" name="Rectangle 18"/>
            <p:cNvSpPr>
              <a:spLocks noChangeArrowheads="1"/>
            </p:cNvSpPr>
            <p:nvPr/>
          </p:nvSpPr>
          <p:spPr bwMode="auto">
            <a:xfrm>
              <a:off x="1661" y="501"/>
              <a:ext cx="7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Symbol" charset="0"/>
                  <a:sym typeface="Symbol" charset="0"/>
                </a:rPr>
                <a:t>g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2002" name="Rectangle 19"/>
            <p:cNvSpPr>
              <a:spLocks noChangeArrowheads="1"/>
            </p:cNvSpPr>
            <p:nvPr/>
          </p:nvSpPr>
          <p:spPr bwMode="auto">
            <a:xfrm>
              <a:off x="1741" y="493"/>
              <a:ext cx="4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'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42003" name="Rectangle 20"/>
            <p:cNvSpPr>
              <a:spLocks noChangeArrowheads="1"/>
            </p:cNvSpPr>
            <p:nvPr/>
          </p:nvSpPr>
          <p:spPr bwMode="auto">
            <a:xfrm>
              <a:off x="1781" y="573"/>
              <a:ext cx="7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 b="1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5400" b="1">
                <a:latin typeface="Times" charset="0"/>
              </a:endParaRPr>
            </a:p>
          </p:txBody>
        </p:sp>
      </p:grpSp>
      <p:pic>
        <p:nvPicPr>
          <p:cNvPr id="4198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590550"/>
            <a:ext cx="1016635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2209807" y="319095"/>
            <a:ext cx="6061740" cy="156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49" tIns="51375" rIns="102749" bIns="5137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dirty="0">
                <a:latin typeface="Times" charset="0"/>
              </a:rPr>
              <a:t>Bergman </a:t>
            </a:r>
            <a:r>
              <a:rPr lang="en-US" sz="5400" dirty="0" err="1">
                <a:latin typeface="Times" charset="0"/>
              </a:rPr>
              <a:t>cyclization</a:t>
            </a:r>
            <a:endParaRPr lang="en-US" sz="5400" dirty="0">
              <a:latin typeface="Times" charset="0"/>
            </a:endParaRPr>
          </a:p>
          <a:p>
            <a:r>
              <a:rPr lang="en-US" sz="4100" dirty="0">
                <a:latin typeface="Times" charset="0"/>
              </a:rPr>
              <a:t>A useful chemical reaction?</a:t>
            </a:r>
            <a:endParaRPr lang="en-US" sz="3600" dirty="0">
              <a:latin typeface="Times" charset="0"/>
            </a:endParaRP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3" y="2332038"/>
            <a:ext cx="76771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4114806" y="3138494"/>
            <a:ext cx="1935643" cy="5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6" rIns="91333" bIns="45666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29 kcal/mol</a:t>
            </a:r>
          </a:p>
        </p:txBody>
      </p:sp>
    </p:spTree>
    <p:extLst>
      <p:ext uri="{BB962C8B-B14F-4D97-AF65-F5344CB8AC3E}">
        <p14:creationId xmlns:p14="http://schemas.microsoft.com/office/powerpoint/2010/main" val="999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9" y="415935"/>
            <a:ext cx="9069386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4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Final-eps-converted-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47650"/>
            <a:ext cx="883920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9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1255719" y="2774956"/>
            <a:ext cx="7405990" cy="8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49" tIns="51375" rIns="102749" bIns="51375">
            <a:spAutoFit/>
          </a:bodyPr>
          <a:lstStyle/>
          <a:p>
            <a:r>
              <a:rPr lang="en-US" sz="5000" dirty="0">
                <a:cs typeface="Arial" charset="0"/>
              </a:rPr>
              <a:t>Computational Chemistry</a:t>
            </a:r>
            <a:endParaRPr lang="en-US" sz="5000" dirty="0"/>
          </a:p>
        </p:txBody>
      </p:sp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685802" y="3976695"/>
            <a:ext cx="8991600" cy="32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49" tIns="51375" rIns="102749" bIns="5137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85850" indent="-3429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400" dirty="0">
                <a:cs typeface="Arial" charset="0"/>
              </a:rPr>
              <a:t>Performing chemical experiments on the computer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 </a:t>
            </a:r>
          </a:p>
          <a:p>
            <a:pPr lvl="1">
              <a:lnSpc>
                <a:spcPct val="130000"/>
              </a:lnSpc>
              <a:buFont typeface="Wingdings" charset="0"/>
              <a:buChar char="Ø"/>
            </a:pPr>
            <a:r>
              <a:rPr lang="en-US" sz="2400" dirty="0">
                <a:cs typeface="Arial" charset="0"/>
              </a:rPr>
              <a:t>to predict  properties of chemical compounds and materials </a:t>
            </a:r>
          </a:p>
          <a:p>
            <a:pPr lvl="1">
              <a:lnSpc>
                <a:spcPct val="130000"/>
              </a:lnSpc>
              <a:buFont typeface="Wingdings" charset="0"/>
              <a:buChar char="Ø"/>
            </a:pPr>
            <a:r>
              <a:rPr lang="en-US" sz="2400" dirty="0">
                <a:cs typeface="Arial" charset="0"/>
              </a:rPr>
              <a:t>as well as the outcome of chemical reactions</a:t>
            </a:r>
          </a:p>
          <a:p>
            <a:pPr lvl="1">
              <a:lnSpc>
                <a:spcPct val="130000"/>
              </a:lnSpc>
              <a:buFont typeface="Wingdings" charset="0"/>
              <a:buChar char="Ø"/>
            </a:pPr>
            <a:r>
              <a:rPr lang="en-US" sz="2400" dirty="0">
                <a:cs typeface="Arial" charset="0"/>
              </a:rPr>
              <a:t>to provide guidelines for the experimentalists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cs typeface="Arial" charset="0"/>
              </a:rPr>
              <a:t>	</a:t>
            </a:r>
            <a:endParaRPr lang="en-US" sz="2400" dirty="0"/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9088"/>
            <a:ext cx="57610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84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4"/>
          <p:cNvSpPr txBox="1">
            <a:spLocks noChangeArrowheads="1"/>
          </p:cNvSpPr>
          <p:nvPr/>
        </p:nvSpPr>
        <p:spPr bwMode="auto">
          <a:xfrm>
            <a:off x="1314456" y="2749556"/>
            <a:ext cx="7943350" cy="9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>
                <a:latin typeface="Times" charset="0"/>
              </a:rPr>
              <a:t>  </a:t>
            </a:r>
            <a:r>
              <a:rPr lang="en-US" sz="5400"/>
              <a:t>Docking of Caliceamicin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1795" indent="-285309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1223" indent="-228246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7715" indent="-228246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4204" indent="-228246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0696" indent="-22824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7184" indent="-22824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3676" indent="-22824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0164" indent="-22824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C890AC-ED03-3546-A610-B2BFEB7FF44F}" type="slidenum">
              <a:rPr lang="en-US" sz="1600"/>
              <a:pPr/>
              <a:t>21</a:t>
            </a:fld>
            <a:endParaRPr lang="en-US" sz="1600"/>
          </a:p>
        </p:txBody>
      </p:sp>
      <p:pic>
        <p:nvPicPr>
          <p:cNvPr id="219138" name="Picture 3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88913"/>
            <a:ext cx="10658476" cy="73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3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1295400" y="319092"/>
            <a:ext cx="5105400" cy="7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100">
                <a:solidFill>
                  <a:srgbClr val="0000FF"/>
                </a:solidFill>
              </a:rPr>
              <a:t>QM/MM Calculations</a:t>
            </a:r>
            <a:endParaRPr lang="en-US" sz="4100" b="1" i="1" u="sng">
              <a:solidFill>
                <a:srgbClr val="0000FF"/>
              </a:solidFill>
            </a:endParaRPr>
          </a:p>
        </p:txBody>
      </p:sp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168400" y="2124083"/>
            <a:ext cx="876300" cy="45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300">
              <a:latin typeface="Times" charset="0"/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838207" y="1157293"/>
            <a:ext cx="9581894" cy="593792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102763" tIns="51381" rIns="102763" bIns="51381">
            <a:spAutoFit/>
          </a:bodyPr>
          <a:lstStyle>
            <a:lvl1pPr marL="457200" indent="-457200"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 i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buFont typeface="Arial" charset="0"/>
              <a:buAutoNum type="arabicParenR"/>
              <a:defRPr/>
            </a:pPr>
            <a:r>
              <a:rPr lang="en-US" sz="2300" b="0" i="0" u="none" dirty="0">
                <a:latin typeface="+mn-lt"/>
              </a:rPr>
              <a:t>DNA </a:t>
            </a:r>
            <a:r>
              <a:rPr lang="en-US" sz="2300" b="0" i="0" u="none" dirty="0" err="1">
                <a:latin typeface="+mn-lt"/>
              </a:rPr>
              <a:t>modelled</a:t>
            </a:r>
            <a:r>
              <a:rPr lang="en-US" sz="2300" b="0" i="0" u="none" dirty="0">
                <a:latin typeface="+mn-lt"/>
              </a:rPr>
              <a:t> with 10-mer B-DNA: d(CTACTACTGG)</a:t>
            </a: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300" b="0" i="0" u="none" dirty="0">
                <a:latin typeface="+mn-lt"/>
              </a:rPr>
              <a:t>      CHARMM minimized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2"/>
              <a:defRPr/>
            </a:pPr>
            <a:r>
              <a:rPr lang="en-US" sz="2300" b="0" i="0" u="none" dirty="0">
                <a:latin typeface="+mn-lt"/>
              </a:rPr>
              <a:t>Docking of triggered </a:t>
            </a:r>
            <a:r>
              <a:rPr lang="en-US" sz="2300" b="0" i="0" u="none" dirty="0" err="1">
                <a:latin typeface="+mn-lt"/>
              </a:rPr>
              <a:t>dynemicin</a:t>
            </a:r>
            <a:r>
              <a:rPr lang="en-US" sz="2300" b="0" i="0" u="none" dirty="0">
                <a:latin typeface="+mn-lt"/>
              </a:rPr>
              <a:t> A into minor groove using </a:t>
            </a:r>
            <a:r>
              <a:rPr lang="en-US" sz="2300" b="0" i="0" u="none" dirty="0" err="1">
                <a:latin typeface="+mn-lt"/>
              </a:rPr>
              <a:t>AutoDock</a:t>
            </a:r>
            <a:endParaRPr lang="en-US" sz="2300" b="0" i="0" u="none" dirty="0">
              <a:latin typeface="+mn-lt"/>
            </a:endParaRP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300" b="0" i="0" u="none" dirty="0">
                <a:latin typeface="+mn-lt"/>
              </a:rPr>
              <a:t>      utilizing DFT geometry (rigid docking).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3"/>
              <a:defRPr/>
            </a:pPr>
            <a:r>
              <a:rPr lang="en-US" sz="2300" b="0" i="0" u="none" dirty="0">
                <a:latin typeface="+mn-lt"/>
              </a:rPr>
              <a:t>Adding of </a:t>
            </a:r>
            <a:r>
              <a:rPr lang="en-US" sz="2300" b="0" i="0" u="none" dirty="0" err="1">
                <a:latin typeface="+mn-lt"/>
              </a:rPr>
              <a:t>counterions</a:t>
            </a:r>
            <a:r>
              <a:rPr lang="en-US" sz="2300" b="0" i="0" u="none" dirty="0">
                <a:latin typeface="+mn-lt"/>
              </a:rPr>
              <a:t>: 2 Mg</a:t>
            </a:r>
            <a:r>
              <a:rPr lang="en-US" sz="2300" b="0" i="0" u="none" baseline="30000" dirty="0">
                <a:latin typeface="+mn-lt"/>
              </a:rPr>
              <a:t>2+ </a:t>
            </a:r>
            <a:r>
              <a:rPr lang="en-US" sz="2300" b="0" i="0" u="none" dirty="0" err="1">
                <a:latin typeface="+mn-lt"/>
              </a:rPr>
              <a:t>ande</a:t>
            </a:r>
            <a:r>
              <a:rPr lang="en-US" sz="2300" b="0" i="0" u="none" dirty="0">
                <a:latin typeface="+mn-lt"/>
              </a:rPr>
              <a:t> 17 Na</a:t>
            </a:r>
            <a:r>
              <a:rPr lang="en-US" sz="2300" b="0" i="0" u="none" baseline="30000" dirty="0">
                <a:latin typeface="+mn-lt"/>
              </a:rPr>
              <a:t>+</a:t>
            </a:r>
            <a:r>
              <a:rPr lang="en-US" sz="2300" b="0" i="0" u="none" dirty="0">
                <a:latin typeface="+mn-lt"/>
              </a:rPr>
              <a:t>.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4"/>
              <a:defRPr/>
            </a:pPr>
            <a:r>
              <a:rPr lang="en-US" sz="2300" b="0" i="0" u="none" dirty="0">
                <a:latin typeface="+mn-lt"/>
              </a:rPr>
              <a:t>Adding 30 </a:t>
            </a:r>
            <a:r>
              <a:rPr lang="en-US" sz="2300" b="0" i="0" u="none" dirty="0" err="1">
                <a:latin typeface="+mn-lt"/>
              </a:rPr>
              <a:t>Å</a:t>
            </a:r>
            <a:r>
              <a:rPr lang="en-US" sz="2300" b="0" i="0" u="none" dirty="0">
                <a:latin typeface="+mn-lt"/>
              </a:rPr>
              <a:t> sphere of TIP3P water.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5"/>
              <a:defRPr/>
            </a:pPr>
            <a:r>
              <a:rPr lang="en-US" sz="2300" b="0" i="0" u="none" dirty="0">
                <a:latin typeface="+mn-lt"/>
              </a:rPr>
              <a:t>Minimization of system: 500 steepest descent  + 10000 ABNR steps.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6"/>
              <a:defRPr/>
            </a:pPr>
            <a:r>
              <a:rPr lang="en-US" sz="2300" b="0" i="0" u="none" dirty="0">
                <a:latin typeface="+mn-lt"/>
              </a:rPr>
              <a:t>1 ns equilibration (</a:t>
            </a:r>
            <a:r>
              <a:rPr lang="en-US" sz="2300" b="0" i="0" u="none" dirty="0" err="1">
                <a:latin typeface="+mn-lt"/>
              </a:rPr>
              <a:t>Langevin</a:t>
            </a:r>
            <a:r>
              <a:rPr lang="en-US" sz="2300" b="0" i="0" u="none" dirty="0">
                <a:latin typeface="+mn-lt"/>
              </a:rPr>
              <a:t> Dynamics) using 1 </a:t>
            </a:r>
            <a:r>
              <a:rPr lang="en-US" sz="2300" b="0" i="0" u="none" dirty="0" err="1">
                <a:latin typeface="+mn-lt"/>
              </a:rPr>
              <a:t>fs</a:t>
            </a:r>
            <a:r>
              <a:rPr lang="en-US" sz="2300" b="0" i="0" u="none" dirty="0">
                <a:latin typeface="+mn-lt"/>
              </a:rPr>
              <a:t> time-steps +</a:t>
            </a: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300" b="0" i="0" u="none" dirty="0">
                <a:latin typeface="+mn-lt"/>
              </a:rPr>
              <a:t>      SHAKE for H atoms.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7"/>
              <a:defRPr/>
            </a:pPr>
            <a:r>
              <a:rPr lang="en-US" sz="2300" b="0" i="0" u="none" dirty="0">
                <a:latin typeface="+mn-lt"/>
              </a:rPr>
              <a:t>MM parameters of </a:t>
            </a:r>
            <a:r>
              <a:rPr lang="en-US" sz="2300" b="0" i="0" u="none" dirty="0" err="1">
                <a:latin typeface="+mn-lt"/>
              </a:rPr>
              <a:t>dynemicin</a:t>
            </a:r>
            <a:r>
              <a:rPr lang="en-US" sz="2300" b="0" i="0" u="none" dirty="0">
                <a:latin typeface="+mn-lt"/>
              </a:rPr>
              <a:t> generated with QUANTA98 using the</a:t>
            </a: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300" b="0" i="0" u="none" dirty="0">
                <a:latin typeface="+mn-lt"/>
              </a:rPr>
              <a:t>      CHARMM force field.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8"/>
              <a:defRPr/>
            </a:pPr>
            <a:r>
              <a:rPr lang="en-US" sz="2300" b="0" i="0" u="none" dirty="0">
                <a:latin typeface="+mn-lt"/>
              </a:rPr>
              <a:t>QM/MM optimization: active region r = 18 </a:t>
            </a:r>
            <a:r>
              <a:rPr lang="en-US" sz="2300" b="0" i="0" u="none" dirty="0" err="1">
                <a:latin typeface="+mn-lt"/>
              </a:rPr>
              <a:t>Å</a:t>
            </a:r>
            <a:r>
              <a:rPr lang="en-US" sz="2300" b="0" i="0" u="none" dirty="0">
                <a:latin typeface="+mn-lt"/>
              </a:rPr>
              <a:t> (2853 active atoms;</a:t>
            </a: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300" b="0" i="0" u="none" dirty="0">
                <a:latin typeface="+mn-lt"/>
              </a:rPr>
              <a:t>      QM region: 60 atoms; MM region: 10406 atoms)</a:t>
            </a:r>
          </a:p>
          <a:p>
            <a:pPr>
              <a:lnSpc>
                <a:spcPct val="110000"/>
              </a:lnSpc>
              <a:buFont typeface="Arial" charset="0"/>
              <a:buAutoNum type="arabicParenR" startAt="9"/>
              <a:defRPr/>
            </a:pPr>
            <a:r>
              <a:rPr lang="en-US" sz="2300" b="0" i="0" u="none" dirty="0">
                <a:latin typeface="+mn-lt"/>
              </a:rPr>
              <a:t>Calculations along Bergman reaction path; TS verified by QM/MM</a:t>
            </a: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300" b="0" i="0" u="none" dirty="0">
                <a:latin typeface="+mn-lt"/>
              </a:rPr>
              <a:t>      frequency calculation.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61119"/>
            <a:ext cx="10763250" cy="755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7956559" y="5467356"/>
            <a:ext cx="1935060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DNA strands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31792" y="2217746"/>
            <a:ext cx="2123213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Calicheamicin</a:t>
            </a: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701675" y="2998788"/>
            <a:ext cx="787400" cy="6667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709" tIns="51354" rIns="102709" bIns="51354" anchor="ctr"/>
          <a:lstStyle/>
          <a:p>
            <a:endParaRPr lang="en-US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889506" y="1052520"/>
            <a:ext cx="2003589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FF00"/>
                </a:solidFill>
              </a:rPr>
              <a:t>Minor groove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2231" name="TextBox 1"/>
          <p:cNvSpPr txBox="1">
            <a:spLocks noChangeArrowheads="1"/>
          </p:cNvSpPr>
          <p:nvPr/>
        </p:nvSpPr>
        <p:spPr bwMode="auto">
          <a:xfrm>
            <a:off x="7550155" y="6872293"/>
            <a:ext cx="2930021" cy="4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7" tIns="45648" rIns="91297" bIns="4564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</a:rPr>
              <a:t>E</a:t>
            </a:r>
            <a:r>
              <a:rPr lang="en-US" sz="2400" baseline="-25000" dirty="0" err="1">
                <a:solidFill>
                  <a:schemeClr val="bg1"/>
                </a:solidFill>
              </a:rPr>
              <a:t>bin</a:t>
            </a:r>
            <a:r>
              <a:rPr lang="en-US" sz="2400" dirty="0">
                <a:solidFill>
                  <a:schemeClr val="bg1"/>
                </a:solidFill>
              </a:rPr>
              <a:t> = -12.5 kcal/</a:t>
            </a:r>
            <a:r>
              <a:rPr lang="en-US" sz="2400" dirty="0" err="1">
                <a:solidFill>
                  <a:schemeClr val="bg1"/>
                </a:solidFill>
              </a:rPr>
              <a:t>mol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232" name="Rectangle 2"/>
          <p:cNvSpPr>
            <a:spLocks noChangeArrowheads="1"/>
          </p:cNvSpPr>
          <p:nvPr/>
        </p:nvSpPr>
        <p:spPr bwMode="auto">
          <a:xfrm>
            <a:off x="381000" y="623888"/>
            <a:ext cx="1143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97" tIns="45648" rIns="91297" bIns="45648"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4"/>
          <p:cNvSpPr txBox="1">
            <a:spLocks noChangeArrowheads="1"/>
          </p:cNvSpPr>
          <p:nvPr/>
        </p:nvSpPr>
        <p:spPr bwMode="auto">
          <a:xfrm>
            <a:off x="838208" y="2681294"/>
            <a:ext cx="8533392" cy="9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>
                <a:latin typeface="Times" charset="0"/>
              </a:rPr>
              <a:t>  </a:t>
            </a:r>
            <a:r>
              <a:rPr lang="en-US" sz="5400"/>
              <a:t>Triggering of Caliceamicin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Picture 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925"/>
            <a:ext cx="105156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8915400" cy="72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1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2" y="555625"/>
            <a:ext cx="9907587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8" y="388144"/>
            <a:ext cx="10252075" cy="67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8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249238"/>
            <a:ext cx="9999662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5410200" y="6491293"/>
            <a:ext cx="2286000" cy="5333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91345" tIns="45672" rIns="91345" bIns="45672"/>
          <a:lstStyle/>
          <a:p>
            <a:r>
              <a:rPr lang="en-US" sz="2400" dirty="0"/>
              <a:t>CCSD(T)/</a:t>
            </a:r>
            <a:r>
              <a:rPr lang="en-US" sz="2400" dirty="0" err="1"/>
              <a:t>pVTZ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6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/>
          <p:cNvSpPr txBox="1">
            <a:spLocks noChangeArrowheads="1"/>
          </p:cNvSpPr>
          <p:nvPr/>
        </p:nvSpPr>
        <p:spPr bwMode="auto">
          <a:xfrm>
            <a:off x="1256041" y="199607"/>
            <a:ext cx="8065472" cy="6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35" tIns="51368" rIns="102735" bIns="5136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3600">
                <a:solidFill>
                  <a:srgbClr val="0000FF"/>
                </a:solidFill>
                <a:latin typeface="Arial" charset="0"/>
                <a:cs typeface="Arial" charset="0"/>
              </a:rPr>
              <a:t>High-Performance Computing @ SMU</a:t>
            </a:r>
          </a:p>
        </p:txBody>
      </p:sp>
      <p:sp>
        <p:nvSpPr>
          <p:cNvPr id="103426" name="Rectangle 5"/>
          <p:cNvSpPr>
            <a:spLocks noChangeArrowheads="1"/>
          </p:cNvSpPr>
          <p:nvPr/>
        </p:nvSpPr>
        <p:spPr bwMode="auto">
          <a:xfrm>
            <a:off x="282973" y="1001448"/>
            <a:ext cx="9834642" cy="12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35" tIns="51368" rIns="102735" bIns="51368">
            <a:spAutoFit/>
          </a:bodyPr>
          <a:lstStyle/>
          <a:p>
            <a:pPr marL="383581" indent="-383581">
              <a:lnSpc>
                <a:spcPct val="110000"/>
              </a:lnSpc>
              <a:buClr>
                <a:srgbClr val="FF0000"/>
              </a:buClr>
              <a:buSzPct val="106000"/>
              <a:buFont typeface="Wingdings" charset="0"/>
              <a:buChar char=""/>
              <a:defRPr/>
            </a:pPr>
            <a:r>
              <a:rPr lang="en-US" sz="2300" dirty="0">
                <a:cs typeface="Arial" charset="0"/>
              </a:rPr>
              <a:t>SMU</a:t>
            </a:r>
            <a:r>
              <a:rPr lang="ja-JP" altLang="en-US" sz="2300" dirty="0">
                <a:cs typeface="Arial" charset="0"/>
              </a:rPr>
              <a:t>’</a:t>
            </a:r>
            <a:r>
              <a:rPr lang="en-US" altLang="ja-JP" sz="2300" dirty="0">
                <a:cs typeface="Arial" charset="0"/>
              </a:rPr>
              <a:t>s latest addition to the computer computer facilities: </a:t>
            </a:r>
            <a:r>
              <a:rPr lang="en-US" altLang="ja-JP" sz="2300" b="1" dirty="0" err="1">
                <a:solidFill>
                  <a:srgbClr val="0000FF"/>
                </a:solidFill>
                <a:cs typeface="Arial" charset="0"/>
              </a:rPr>
              <a:t>ManeFrame</a:t>
            </a:r>
            <a:endParaRPr lang="en-US" altLang="ja-JP" sz="2300" b="1" dirty="0">
              <a:solidFill>
                <a:srgbClr val="0000FF"/>
              </a:solidFill>
              <a:cs typeface="Arial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06000"/>
              <a:defRPr/>
            </a:pPr>
            <a:r>
              <a:rPr lang="en-US" sz="2300" dirty="0">
                <a:cs typeface="Arial" charset="0"/>
              </a:rPr>
              <a:t>     (ranked among the top 500 fastest supercomputers in the world)</a:t>
            </a:r>
            <a:endParaRPr lang="en-US" altLang="ja-JP" sz="2300" b="1" dirty="0">
              <a:solidFill>
                <a:srgbClr val="0000FF"/>
              </a:solidFill>
              <a:cs typeface="Arial" charset="0"/>
            </a:endParaRPr>
          </a:p>
          <a:p>
            <a:pPr marL="383581" indent="-383581">
              <a:lnSpc>
                <a:spcPct val="110000"/>
              </a:lnSpc>
              <a:buClr>
                <a:srgbClr val="FF0000"/>
              </a:buClr>
              <a:buSzPct val="106000"/>
              <a:buFont typeface="Wingdings" charset="0"/>
              <a:buChar char=""/>
              <a:defRPr/>
            </a:pPr>
            <a:r>
              <a:rPr lang="en-US" sz="2300" dirty="0">
                <a:cs typeface="Arial" charset="0"/>
              </a:rPr>
              <a:t>Total Capacity in 2015: 10,900 cores, 120 teraflops, 1.5 PB storage</a:t>
            </a:r>
          </a:p>
        </p:txBody>
      </p:sp>
      <p:pic>
        <p:nvPicPr>
          <p:cNvPr id="1054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2" y="2691922"/>
            <a:ext cx="3826510" cy="24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Box 8"/>
          <p:cNvSpPr txBox="1">
            <a:spLocks noChangeArrowheads="1"/>
          </p:cNvSpPr>
          <p:nvPr/>
        </p:nvSpPr>
        <p:spPr bwMode="auto">
          <a:xfrm>
            <a:off x="6311191" y="5300516"/>
            <a:ext cx="3806428" cy="187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35" tIns="51368" rIns="102735" bIns="5136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2300">
                <a:latin typeface="Arial" charset="0"/>
                <a:cs typeface="Arial" charset="0"/>
              </a:rPr>
              <a:t>25,000-square-foot facility </a:t>
            </a:r>
          </a:p>
          <a:p>
            <a:pPr eaLnBrk="1" hangingPunct="1"/>
            <a:r>
              <a:rPr kumimoji="1" lang="en-US" sz="2300">
                <a:latin typeface="Arial" charset="0"/>
                <a:cs typeface="Arial" charset="0"/>
              </a:rPr>
              <a:t>housing both the high-</a:t>
            </a:r>
          </a:p>
          <a:p>
            <a:pPr eaLnBrk="1" hangingPunct="1"/>
            <a:r>
              <a:rPr kumimoji="1" lang="en-US" sz="2300">
                <a:latin typeface="Arial" charset="0"/>
                <a:cs typeface="Arial" charset="0"/>
              </a:rPr>
              <a:t>performance and general-</a:t>
            </a:r>
          </a:p>
          <a:p>
            <a:pPr eaLnBrk="1" hangingPunct="1"/>
            <a:r>
              <a:rPr kumimoji="1" lang="en-US" sz="2300">
                <a:latin typeface="Arial" charset="0"/>
                <a:cs typeface="Arial" charset="0"/>
              </a:rPr>
              <a:t>purpose computing equipment</a:t>
            </a:r>
          </a:p>
        </p:txBody>
      </p:sp>
      <p:pic>
        <p:nvPicPr>
          <p:cNvPr id="10547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5" y="5402905"/>
            <a:ext cx="4635262" cy="183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643" y="2691908"/>
            <a:ext cx="4381501" cy="217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41338"/>
            <a:ext cx="96393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331793" y="7021520"/>
            <a:ext cx="207642" cy="51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17" tIns="51408" rIns="102817" bIns="5140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457200" y="319096"/>
            <a:ext cx="2787751" cy="50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5" tIns="45672" rIns="91345" bIns="456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Outside the DNA</a:t>
            </a:r>
          </a:p>
        </p:txBody>
      </p:sp>
    </p:spTree>
    <p:extLst>
      <p:ext uri="{BB962C8B-B14F-4D97-AF65-F5344CB8AC3E}">
        <p14:creationId xmlns:p14="http://schemas.microsoft.com/office/powerpoint/2010/main" val="28233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13"/>
            <a:ext cx="10491788" cy="767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3943351" y="582613"/>
            <a:ext cx="1139825" cy="1084262"/>
          </a:xfrm>
          <a:prstGeom prst="line">
            <a:avLst/>
          </a:prstGeom>
          <a:noFill/>
          <a:ln w="57150" cmpd="sng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102763" tIns="51381" rIns="102763" bIns="51381" anchor="ctr"/>
          <a:lstStyle/>
          <a:p>
            <a:pPr>
              <a:defRPr/>
            </a:pPr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6981830" y="-138107"/>
            <a:ext cx="3533758" cy="9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7" tIns="45648" rIns="91297" bIns="4564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Confined in the space </a:t>
            </a:r>
          </a:p>
          <a:p>
            <a:r>
              <a:rPr lang="en-US">
                <a:solidFill>
                  <a:srgbClr val="FFFFFF"/>
                </a:solidFill>
              </a:rPr>
              <a:t>of the minor groove 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152401" y="242893"/>
            <a:ext cx="762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97" tIns="45648" rIns="91297" bIns="45648"/>
          <a:lstStyle/>
          <a:p>
            <a:endParaRPr lang="en-US" sz="2400"/>
          </a:p>
        </p:txBody>
      </p:sp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457208" y="28583"/>
            <a:ext cx="3383620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attack by glutathione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141418"/>
            <a:ext cx="8618537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4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5" y="257180"/>
            <a:ext cx="10226675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4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1066801" y="2681287"/>
            <a:ext cx="81057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/>
              <a:t>Biological activity of </a:t>
            </a:r>
          </a:p>
          <a:p>
            <a:pPr algn="ctr"/>
            <a:r>
              <a:rPr lang="en-US" sz="5400"/>
              <a:t>Calicheamicin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0"/>
            <a:ext cx="10602913" cy="75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857750" y="3671888"/>
            <a:ext cx="3676650" cy="5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400080"/>
                </a:solidFill>
              </a:rPr>
              <a:t>radical centers</a:t>
            </a: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 flipH="1">
            <a:off x="4800602" y="4129094"/>
            <a:ext cx="762000" cy="528637"/>
          </a:xfrm>
          <a:prstGeom prst="line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lIns="102709" tIns="51354" rIns="102709" bIns="51354" anchor="ctr"/>
          <a:lstStyle/>
          <a:p>
            <a:pPr>
              <a:defRPr/>
            </a:pPr>
            <a:endParaRPr lang="en-US">
              <a:latin typeface="Arial" pitchFamily="-106" charset="-52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5943600" y="4129101"/>
            <a:ext cx="152400" cy="847725"/>
          </a:xfrm>
          <a:prstGeom prst="line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lIns="102709" tIns="51354" rIns="102709" bIns="51354" anchor="ctr"/>
          <a:lstStyle/>
          <a:p>
            <a:pPr>
              <a:defRPr/>
            </a:pPr>
            <a:endParaRPr lang="en-US">
              <a:latin typeface="Arial" pitchFamily="-106" charset="-52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31"/>
          <p:cNvSpPr txBox="1">
            <a:spLocks noChangeArrowheads="1"/>
          </p:cNvSpPr>
          <p:nvPr/>
        </p:nvSpPr>
        <p:spPr bwMode="auto">
          <a:xfrm>
            <a:off x="157172" y="23823"/>
            <a:ext cx="329252" cy="118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solidFill>
                <a:schemeClr val="tx2"/>
              </a:solidFill>
              <a:latin typeface="Times" charset="0"/>
            </a:endParaRPr>
          </a:p>
          <a:p>
            <a:endParaRPr lang="en-US" sz="5400" b="1">
              <a:latin typeface="Times" charset="0"/>
            </a:endParaRPr>
          </a:p>
        </p:txBody>
      </p:sp>
      <p:sp>
        <p:nvSpPr>
          <p:cNvPr id="76802" name="Rectangle 132"/>
          <p:cNvSpPr>
            <a:spLocks noChangeArrowheads="1"/>
          </p:cNvSpPr>
          <p:nvPr/>
        </p:nvSpPr>
        <p:spPr bwMode="auto">
          <a:xfrm>
            <a:off x="779469" y="1077922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/>
          <a:p>
            <a:endParaRPr lang="sv-SE" sz="5400" b="1">
              <a:latin typeface="Times" charset="0"/>
            </a:endParaRPr>
          </a:p>
        </p:txBody>
      </p:sp>
      <p:grpSp>
        <p:nvGrpSpPr>
          <p:cNvPr id="2" name="Group 136"/>
          <p:cNvGrpSpPr>
            <a:grpSpLocks/>
          </p:cNvGrpSpPr>
          <p:nvPr/>
        </p:nvGrpSpPr>
        <p:grpSpPr bwMode="auto">
          <a:xfrm>
            <a:off x="1139839" y="3255963"/>
            <a:ext cx="8029575" cy="2522537"/>
            <a:chOff x="720" y="1876"/>
            <a:chExt cx="4399" cy="1453"/>
          </a:xfrm>
        </p:grpSpPr>
        <p:sp>
          <p:nvSpPr>
            <p:cNvPr id="76805" name="Text Box 133"/>
            <p:cNvSpPr txBox="1">
              <a:spLocks noChangeArrowheads="1"/>
            </p:cNvSpPr>
            <p:nvPr/>
          </p:nvSpPr>
          <p:spPr bwMode="auto">
            <a:xfrm>
              <a:off x="720" y="2500"/>
              <a:ext cx="4399" cy="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sz="3200">
                  <a:solidFill>
                    <a:srgbClr val="0000FF"/>
                  </a:solidFill>
                </a:rPr>
                <a:t>All naturally occurring enediynes are </a:t>
              </a:r>
              <a:r>
                <a:rPr lang="en-US" sz="3200" b="1">
                  <a:solidFill>
                    <a:srgbClr val="0000FF"/>
                  </a:solidFill>
                </a:rPr>
                <a:t>toxic</a:t>
              </a:r>
              <a:r>
                <a:rPr lang="en-US" sz="3200">
                  <a:solidFill>
                    <a:srgbClr val="0000FF"/>
                  </a:solidFill>
                </a:rPr>
                <a:t>!</a:t>
              </a:r>
            </a:p>
            <a:p>
              <a:pPr>
                <a:lnSpc>
                  <a:spcPct val="140000"/>
                </a:lnSpc>
              </a:pPr>
              <a:r>
                <a:rPr lang="en-US" sz="3200">
                  <a:solidFill>
                    <a:srgbClr val="0000FF"/>
                  </a:solidFill>
                </a:rPr>
                <a:t>They destroy both cancer and normal cells.</a:t>
              </a:r>
            </a:p>
          </p:txBody>
        </p:sp>
        <p:sp>
          <p:nvSpPr>
            <p:cNvPr id="76806" name="Text Box 134"/>
            <p:cNvSpPr txBox="1">
              <a:spLocks noChangeArrowheads="1"/>
            </p:cNvSpPr>
            <p:nvPr/>
          </p:nvSpPr>
          <p:spPr bwMode="auto">
            <a:xfrm>
              <a:off x="2064" y="1876"/>
              <a:ext cx="1514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400"/>
                <a:t>Problem</a:t>
              </a:r>
            </a:p>
          </p:txBody>
        </p:sp>
      </p:grpSp>
      <p:sp>
        <p:nvSpPr>
          <p:cNvPr id="76804" name="Text Box 135"/>
          <p:cNvSpPr txBox="1">
            <a:spLocks noChangeArrowheads="1"/>
          </p:cNvSpPr>
          <p:nvPr/>
        </p:nvSpPr>
        <p:spPr bwMode="auto">
          <a:xfrm>
            <a:off x="1846841" y="1033467"/>
            <a:ext cx="6569517" cy="141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/>
              <a:t>What works for microorganism,</a:t>
            </a:r>
          </a:p>
          <a:p>
            <a:pPr algn="ctr">
              <a:lnSpc>
                <a:spcPct val="120000"/>
              </a:lnSpc>
            </a:pPr>
            <a:r>
              <a:rPr lang="en-US" sz="3600"/>
              <a:t> does it work for humans too?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38" y="82550"/>
            <a:ext cx="4056063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263525" y="3416310"/>
            <a:ext cx="5695950" cy="19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latin typeface="Helvetica" charset="0"/>
              </a:rPr>
              <a:t>Scientists believe that </a:t>
            </a:r>
          </a:p>
          <a:p>
            <a:pPr algn="ctr"/>
            <a:r>
              <a:rPr lang="en-US" sz="2400">
                <a:latin typeface="Helvetica" charset="0"/>
              </a:rPr>
              <a:t>Alexander the Great was poisoned by drinking water of the river Styx being contaminated by </a:t>
            </a:r>
          </a:p>
          <a:p>
            <a:pPr algn="ctr"/>
            <a:r>
              <a:rPr lang="en-US" sz="2400">
                <a:latin typeface="Helvetica" charset="0"/>
              </a:rPr>
              <a:t>microorganisms producing calicheamicin</a:t>
            </a:r>
          </a:p>
        </p:txBody>
      </p:sp>
      <p:pic>
        <p:nvPicPr>
          <p:cNvPr id="78851" name="Picture 4" descr="alexander_1690375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166826"/>
            <a:ext cx="35052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546205" y="5997581"/>
            <a:ext cx="9599418" cy="13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/>
          <a:p>
            <a:pPr algn="ctr"/>
            <a:r>
              <a:rPr lang="en-US">
                <a:latin typeface="Helvetica" charset="0"/>
              </a:rPr>
              <a:t>The calicheamicin drug </a:t>
            </a:r>
            <a:r>
              <a:rPr lang="en-US" i="1">
                <a:solidFill>
                  <a:schemeClr val="accent2"/>
                </a:solidFill>
                <a:latin typeface="Helvetica" charset="0"/>
              </a:rPr>
              <a:t>Mylotarg (</a:t>
            </a:r>
            <a:r>
              <a:rPr lang="en-US">
                <a:latin typeface="Helvetica" charset="0"/>
              </a:rPr>
              <a:t>Pfizer) applied against </a:t>
            </a:r>
          </a:p>
          <a:p>
            <a:pPr algn="ctr"/>
            <a:r>
              <a:rPr lang="en-US">
                <a:latin typeface="Helvetica" charset="0"/>
              </a:rPr>
              <a:t>acute myeloid leukemia (FDA approved 2000) was withdrawn</a:t>
            </a:r>
          </a:p>
          <a:p>
            <a:pPr algn="ctr"/>
            <a:r>
              <a:rPr lang="en-US">
                <a:latin typeface="Helvetica" charset="0"/>
              </a:rPr>
              <a:t>June 2010 because of serious liver conditions</a:t>
            </a:r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263535" y="249241"/>
            <a:ext cx="5058869" cy="7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100"/>
              <a:t>Toxicity of enediynes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2"/>
          <p:cNvSpPr txBox="1">
            <a:spLocks noChangeArrowheads="1"/>
          </p:cNvSpPr>
          <p:nvPr/>
        </p:nvSpPr>
        <p:spPr bwMode="auto">
          <a:xfrm>
            <a:off x="337017" y="2605891"/>
            <a:ext cx="9502625" cy="136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100" dirty="0">
                <a:solidFill>
                  <a:srgbClr val="000000"/>
                </a:solidFill>
              </a:rPr>
              <a:t>Can we fine-tune the </a:t>
            </a:r>
            <a:r>
              <a:rPr lang="en-US" sz="4100" dirty="0" err="1">
                <a:solidFill>
                  <a:srgbClr val="000000"/>
                </a:solidFill>
              </a:rPr>
              <a:t>enediyne</a:t>
            </a:r>
            <a:r>
              <a:rPr lang="en-US" sz="4100" dirty="0">
                <a:solidFill>
                  <a:srgbClr val="000000"/>
                </a:solidFill>
              </a:rPr>
              <a:t> warhead</a:t>
            </a:r>
          </a:p>
          <a:p>
            <a:pPr algn="ctr"/>
            <a:r>
              <a:rPr lang="en-US" sz="4100" dirty="0">
                <a:solidFill>
                  <a:srgbClr val="000000"/>
                </a:solidFill>
              </a:rPr>
              <a:t>to attack only cancer cells?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43013"/>
            <a:ext cx="90043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2" descr="influen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10" y="2762532"/>
            <a:ext cx="4644390" cy="441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" y="1244292"/>
            <a:ext cx="3592830" cy="32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1066800" y="243685"/>
            <a:ext cx="8839200" cy="65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763" tIns="51381" rIns="102763" bIns="5138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000FF"/>
                </a:solidFill>
              </a:rPr>
              <a:t>Large scale high accuracy computations</a:t>
            </a:r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6396999" y="1762835"/>
            <a:ext cx="3543783" cy="97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Influenza hemagglutinim</a:t>
            </a:r>
          </a:p>
          <a:p>
            <a:pPr>
              <a:lnSpc>
                <a:spcPct val="120000"/>
              </a:lnSpc>
            </a:pPr>
            <a:r>
              <a:rPr lang="en-US"/>
              <a:t>antigen-antibody system</a:t>
            </a:r>
          </a:p>
        </p:txBody>
      </p:sp>
      <p:sp>
        <p:nvSpPr>
          <p:cNvPr id="70662" name="Text Box 8"/>
          <p:cNvSpPr txBox="1">
            <a:spLocks noChangeArrowheads="1"/>
          </p:cNvSpPr>
          <p:nvPr/>
        </p:nvSpPr>
        <p:spPr bwMode="auto">
          <a:xfrm>
            <a:off x="7886709" y="6594725"/>
            <a:ext cx="2072527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14,086 atoms</a:t>
            </a:r>
          </a:p>
        </p:txBody>
      </p:sp>
      <p:sp>
        <p:nvSpPr>
          <p:cNvPr id="70663" name="Text Box 9"/>
          <p:cNvSpPr txBox="1">
            <a:spLocks noChangeArrowheads="1"/>
          </p:cNvSpPr>
          <p:nvPr/>
        </p:nvSpPr>
        <p:spPr bwMode="auto">
          <a:xfrm>
            <a:off x="2979427" y="4909869"/>
            <a:ext cx="1901356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8,409 atoms</a:t>
            </a:r>
          </a:p>
        </p:txBody>
      </p:sp>
      <p:sp>
        <p:nvSpPr>
          <p:cNvPr id="70664" name="Text Box 11"/>
          <p:cNvSpPr txBox="1">
            <a:spLocks noChangeArrowheads="1"/>
          </p:cNvSpPr>
          <p:nvPr/>
        </p:nvSpPr>
        <p:spPr bwMode="auto">
          <a:xfrm>
            <a:off x="175264" y="5680471"/>
            <a:ext cx="4860700" cy="142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Fight against Alzheimer</a:t>
            </a:r>
            <a:r>
              <a:rPr lang="ja-JP" altLang="en-US"/>
              <a:t>’</a:t>
            </a:r>
            <a:r>
              <a:rPr lang="en-US"/>
              <a:t>s disease</a:t>
            </a:r>
          </a:p>
          <a:p>
            <a:pPr>
              <a:lnSpc>
                <a:spcPct val="120000"/>
              </a:lnSpc>
            </a:pPr>
            <a:r>
              <a:rPr lang="en-US"/>
              <a:t>Donepezil hydrochloride (drug) - </a:t>
            </a:r>
          </a:p>
          <a:p>
            <a:pPr>
              <a:lnSpc>
                <a:spcPct val="120000"/>
              </a:lnSpc>
            </a:pPr>
            <a:r>
              <a:rPr lang="en-US"/>
              <a:t>acetylcholinestrase complex</a:t>
            </a:r>
          </a:p>
        </p:txBody>
      </p:sp>
    </p:spTree>
    <p:extLst>
      <p:ext uri="{BB962C8B-B14F-4D97-AF65-F5344CB8AC3E}">
        <p14:creationId xmlns:p14="http://schemas.microsoft.com/office/powerpoint/2010/main" val="12657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2"/>
          <p:cNvSpPr txBox="1">
            <a:spLocks noChangeArrowheads="1"/>
          </p:cNvSpPr>
          <p:nvPr/>
        </p:nvSpPr>
        <p:spPr bwMode="auto">
          <a:xfrm>
            <a:off x="1905008" y="2528893"/>
            <a:ext cx="6289539" cy="9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/>
              <a:t>The design strategy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2"/>
          <p:cNvSpPr txBox="1">
            <a:spLocks noChangeArrowheads="1"/>
          </p:cNvSpPr>
          <p:nvPr/>
        </p:nvSpPr>
        <p:spPr bwMode="auto">
          <a:xfrm>
            <a:off x="69857" y="107958"/>
            <a:ext cx="329252" cy="118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solidFill>
                <a:schemeClr val="tx2"/>
              </a:solidFill>
              <a:latin typeface="Times" charset="0"/>
            </a:endParaRPr>
          </a:p>
          <a:p>
            <a:endParaRPr lang="en-US" sz="5400" b="1">
              <a:latin typeface="Times" charset="0"/>
            </a:endParaRPr>
          </a:p>
        </p:txBody>
      </p:sp>
      <p:sp>
        <p:nvSpPr>
          <p:cNvPr id="87042" name="Text Box 3"/>
          <p:cNvSpPr txBox="1">
            <a:spLocks noChangeArrowheads="1"/>
          </p:cNvSpPr>
          <p:nvPr/>
        </p:nvSpPr>
        <p:spPr bwMode="auto">
          <a:xfrm>
            <a:off x="682633" y="1685931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 sz="5400" b="1" u="sng">
              <a:latin typeface="Times" charset="0"/>
            </a:endParaRPr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682633" y="1685931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 sz="5400" b="1" u="sng">
              <a:latin typeface="Times" charset="0"/>
            </a:endParaRPr>
          </a:p>
        </p:txBody>
      </p:sp>
      <p:sp>
        <p:nvSpPr>
          <p:cNvPr id="87044" name="Rectangle 5"/>
          <p:cNvSpPr>
            <a:spLocks noChangeArrowheads="1"/>
          </p:cNvSpPr>
          <p:nvPr/>
        </p:nvSpPr>
        <p:spPr bwMode="auto">
          <a:xfrm>
            <a:off x="701682" y="415930"/>
            <a:ext cx="9033609" cy="65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/>
          <a:p>
            <a:r>
              <a:rPr lang="en-US" sz="3600">
                <a:latin typeface="Times" charset="0"/>
              </a:rPr>
              <a:t>Design of New Warhead: </a:t>
            </a:r>
            <a:r>
              <a:rPr lang="en-US" sz="3600">
                <a:solidFill>
                  <a:srgbClr val="FF0000"/>
                </a:solidFill>
                <a:latin typeface="Times" charset="0"/>
              </a:rPr>
              <a:t>Door handle principle</a:t>
            </a:r>
            <a:endParaRPr lang="en-US" sz="3600">
              <a:latin typeface="Times" charset="0"/>
            </a:endParaRPr>
          </a:p>
        </p:txBody>
      </p:sp>
      <p:sp>
        <p:nvSpPr>
          <p:cNvPr id="87045" name="Rectangle 7"/>
          <p:cNvSpPr>
            <a:spLocks noChangeArrowheads="1"/>
          </p:cNvSpPr>
          <p:nvPr/>
        </p:nvSpPr>
        <p:spPr bwMode="auto">
          <a:xfrm>
            <a:off x="4491046" y="5176844"/>
            <a:ext cx="2431340" cy="7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" charset="0"/>
              </a:rPr>
              <a:t>non-active </a:t>
            </a:r>
          </a:p>
          <a:p>
            <a:r>
              <a:rPr lang="en-US" sz="2000">
                <a:solidFill>
                  <a:srgbClr val="000000"/>
                </a:solidFill>
                <a:latin typeface="Helvetica" charset="0"/>
              </a:rPr>
              <a:t>in the normal tissue</a:t>
            </a:r>
          </a:p>
        </p:txBody>
      </p:sp>
      <p:grpSp>
        <p:nvGrpSpPr>
          <p:cNvPr id="87046" name="Group 8"/>
          <p:cNvGrpSpPr>
            <a:grpSpLocks/>
          </p:cNvGrpSpPr>
          <p:nvPr/>
        </p:nvGrpSpPr>
        <p:grpSpPr bwMode="auto">
          <a:xfrm>
            <a:off x="1452564" y="3989401"/>
            <a:ext cx="103187" cy="333375"/>
            <a:chOff x="784" y="2116"/>
            <a:chExt cx="56" cy="192"/>
          </a:xfrm>
        </p:grpSpPr>
        <p:sp>
          <p:nvSpPr>
            <p:cNvPr id="87214" name="Line 9"/>
            <p:cNvSpPr>
              <a:spLocks noChangeShapeType="1"/>
            </p:cNvSpPr>
            <p:nvPr/>
          </p:nvSpPr>
          <p:spPr bwMode="auto">
            <a:xfrm flipV="1">
              <a:off x="792" y="2124"/>
              <a:ext cx="1" cy="1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15" name="Freeform 10"/>
            <p:cNvSpPr>
              <a:spLocks/>
            </p:cNvSpPr>
            <p:nvPr/>
          </p:nvSpPr>
          <p:spPr bwMode="auto">
            <a:xfrm>
              <a:off x="784" y="2116"/>
              <a:ext cx="16" cy="192"/>
            </a:xfrm>
            <a:custGeom>
              <a:avLst/>
              <a:gdLst>
                <a:gd name="T0" fmla="*/ 16 w 16"/>
                <a:gd name="T1" fmla="*/ 184 h 192"/>
                <a:gd name="T2" fmla="*/ 8 w 16"/>
                <a:gd name="T3" fmla="*/ 192 h 192"/>
                <a:gd name="T4" fmla="*/ 0 w 16"/>
                <a:gd name="T5" fmla="*/ 184 h 192"/>
                <a:gd name="T6" fmla="*/ 0 w 16"/>
                <a:gd name="T7" fmla="*/ 0 h 192"/>
                <a:gd name="T8" fmla="*/ 8 w 16"/>
                <a:gd name="T9" fmla="*/ 0 h 192"/>
                <a:gd name="T10" fmla="*/ 16 w 16"/>
                <a:gd name="T11" fmla="*/ 0 h 192"/>
                <a:gd name="T12" fmla="*/ 16 w 16"/>
                <a:gd name="T13" fmla="*/ 184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92"/>
                <a:gd name="T23" fmla="*/ 16 w 16"/>
                <a:gd name="T24" fmla="*/ 192 h 1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92">
                  <a:moveTo>
                    <a:pt x="16" y="184"/>
                  </a:moveTo>
                  <a:lnTo>
                    <a:pt x="8" y="192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16" name="Rectangle 11"/>
            <p:cNvSpPr>
              <a:spLocks noChangeArrowheads="1"/>
            </p:cNvSpPr>
            <p:nvPr/>
          </p:nvSpPr>
          <p:spPr bwMode="auto">
            <a:xfrm>
              <a:off x="824" y="2132"/>
              <a:ext cx="16" cy="1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17" name="Line 12"/>
            <p:cNvSpPr>
              <a:spLocks noChangeShapeType="1"/>
            </p:cNvSpPr>
            <p:nvPr/>
          </p:nvSpPr>
          <p:spPr bwMode="auto">
            <a:xfrm flipV="1">
              <a:off x="832" y="2140"/>
              <a:ext cx="1" cy="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47" name="Line 13"/>
          <p:cNvSpPr>
            <a:spLocks noChangeShapeType="1"/>
          </p:cNvSpPr>
          <p:nvPr/>
        </p:nvSpPr>
        <p:spPr bwMode="auto">
          <a:xfrm flipH="1" flipV="1">
            <a:off x="1482725" y="4322763"/>
            <a:ext cx="277814" cy="166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48" name="Freeform 14"/>
          <p:cNvSpPr>
            <a:spLocks/>
          </p:cNvSpPr>
          <p:nvPr/>
        </p:nvSpPr>
        <p:spPr bwMode="auto">
          <a:xfrm>
            <a:off x="1468439" y="4310063"/>
            <a:ext cx="306386" cy="179387"/>
          </a:xfrm>
          <a:custGeom>
            <a:avLst/>
            <a:gdLst>
              <a:gd name="T0" fmla="*/ 2147483647 w 168"/>
              <a:gd name="T1" fmla="*/ 2147483647 h 104"/>
              <a:gd name="T2" fmla="*/ 2147483647 w 168"/>
              <a:gd name="T3" fmla="*/ 2147483647 h 104"/>
              <a:gd name="T4" fmla="*/ 2147483647 w 168"/>
              <a:gd name="T5" fmla="*/ 2147483647 h 104"/>
              <a:gd name="T6" fmla="*/ 0 w 168"/>
              <a:gd name="T7" fmla="*/ 2147483647 h 104"/>
              <a:gd name="T8" fmla="*/ 0 w 168"/>
              <a:gd name="T9" fmla="*/ 2147483647 h 104"/>
              <a:gd name="T10" fmla="*/ 2147483647 w 168"/>
              <a:gd name="T11" fmla="*/ 0 h 104"/>
              <a:gd name="T12" fmla="*/ 2147483647 w 168"/>
              <a:gd name="T13" fmla="*/ 2147483647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104"/>
              <a:gd name="T23" fmla="*/ 168 w 168"/>
              <a:gd name="T24" fmla="*/ 104 h 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104">
                <a:moveTo>
                  <a:pt x="168" y="96"/>
                </a:moveTo>
                <a:lnTo>
                  <a:pt x="168" y="104"/>
                </a:lnTo>
                <a:lnTo>
                  <a:pt x="160" y="10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8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49" name="Freeform 15"/>
          <p:cNvSpPr>
            <a:spLocks/>
          </p:cNvSpPr>
          <p:nvPr/>
        </p:nvSpPr>
        <p:spPr bwMode="auto">
          <a:xfrm>
            <a:off x="1468439" y="3810002"/>
            <a:ext cx="306386" cy="179388"/>
          </a:xfrm>
          <a:custGeom>
            <a:avLst/>
            <a:gdLst>
              <a:gd name="T0" fmla="*/ 2147483647 w 168"/>
              <a:gd name="T1" fmla="*/ 0 h 104"/>
              <a:gd name="T2" fmla="*/ 2147483647 w 168"/>
              <a:gd name="T3" fmla="*/ 2147483647 h 104"/>
              <a:gd name="T4" fmla="*/ 2147483647 w 168"/>
              <a:gd name="T5" fmla="*/ 2147483647 h 104"/>
              <a:gd name="T6" fmla="*/ 2147483647 w 168"/>
              <a:gd name="T7" fmla="*/ 2147483647 h 104"/>
              <a:gd name="T8" fmla="*/ 0 w 168"/>
              <a:gd name="T9" fmla="*/ 2147483647 h 104"/>
              <a:gd name="T10" fmla="*/ 0 w 168"/>
              <a:gd name="T11" fmla="*/ 2147483647 h 104"/>
              <a:gd name="T12" fmla="*/ 2147483647 w 168"/>
              <a:gd name="T13" fmla="*/ 0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104"/>
              <a:gd name="T23" fmla="*/ 168 w 168"/>
              <a:gd name="T24" fmla="*/ 104 h 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104">
                <a:moveTo>
                  <a:pt x="160" y="0"/>
                </a:moveTo>
                <a:lnTo>
                  <a:pt x="168" y="8"/>
                </a:lnTo>
                <a:lnTo>
                  <a:pt x="8" y="104"/>
                </a:lnTo>
                <a:lnTo>
                  <a:pt x="0" y="104"/>
                </a:lnTo>
                <a:lnTo>
                  <a:pt x="0" y="88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50" name="Line 16"/>
          <p:cNvSpPr>
            <a:spLocks noChangeShapeType="1"/>
          </p:cNvSpPr>
          <p:nvPr/>
        </p:nvSpPr>
        <p:spPr bwMode="auto">
          <a:xfrm flipV="1">
            <a:off x="1482725" y="3824288"/>
            <a:ext cx="277814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grpSp>
        <p:nvGrpSpPr>
          <p:cNvPr id="87051" name="Group 17"/>
          <p:cNvGrpSpPr>
            <a:grpSpLocks/>
          </p:cNvGrpSpPr>
          <p:nvPr/>
        </p:nvGrpSpPr>
        <p:grpSpPr bwMode="auto">
          <a:xfrm>
            <a:off x="1730376" y="3573463"/>
            <a:ext cx="379413" cy="319087"/>
            <a:chOff x="936" y="1876"/>
            <a:chExt cx="208" cy="184"/>
          </a:xfrm>
        </p:grpSpPr>
        <p:sp>
          <p:nvSpPr>
            <p:cNvPr id="87208" name="Line 18"/>
            <p:cNvSpPr>
              <a:spLocks noChangeShapeType="1"/>
            </p:cNvSpPr>
            <p:nvPr/>
          </p:nvSpPr>
          <p:spPr bwMode="auto">
            <a:xfrm flipH="1">
              <a:off x="960" y="1924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9" name="Freeform 19"/>
            <p:cNvSpPr>
              <a:spLocks/>
            </p:cNvSpPr>
            <p:nvPr/>
          </p:nvSpPr>
          <p:spPr bwMode="auto">
            <a:xfrm>
              <a:off x="952" y="1916"/>
              <a:ext cx="176" cy="104"/>
            </a:xfrm>
            <a:custGeom>
              <a:avLst/>
              <a:gdLst>
                <a:gd name="T0" fmla="*/ 168 w 176"/>
                <a:gd name="T1" fmla="*/ 0 h 104"/>
                <a:gd name="T2" fmla="*/ 176 w 176"/>
                <a:gd name="T3" fmla="*/ 8 h 104"/>
                <a:gd name="T4" fmla="*/ 8 w 176"/>
                <a:gd name="T5" fmla="*/ 104 h 104"/>
                <a:gd name="T6" fmla="*/ 8 w 176"/>
                <a:gd name="T7" fmla="*/ 104 h 104"/>
                <a:gd name="T8" fmla="*/ 0 w 176"/>
                <a:gd name="T9" fmla="*/ 96 h 104"/>
                <a:gd name="T10" fmla="*/ 168 w 176"/>
                <a:gd name="T11" fmla="*/ 0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6"/>
                <a:gd name="T19" fmla="*/ 0 h 104"/>
                <a:gd name="T20" fmla="*/ 176 w 176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6" h="104">
                  <a:moveTo>
                    <a:pt x="168" y="0"/>
                  </a:moveTo>
                  <a:lnTo>
                    <a:pt x="176" y="8"/>
                  </a:lnTo>
                  <a:lnTo>
                    <a:pt x="8" y="104"/>
                  </a:lnTo>
                  <a:lnTo>
                    <a:pt x="0" y="9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10" name="Freeform 20"/>
            <p:cNvSpPr>
              <a:spLocks/>
            </p:cNvSpPr>
            <p:nvPr/>
          </p:nvSpPr>
          <p:spPr bwMode="auto">
            <a:xfrm>
              <a:off x="968" y="1948"/>
              <a:ext cx="176" cy="112"/>
            </a:xfrm>
            <a:custGeom>
              <a:avLst/>
              <a:gdLst>
                <a:gd name="T0" fmla="*/ 168 w 176"/>
                <a:gd name="T1" fmla="*/ 0 h 112"/>
                <a:gd name="T2" fmla="*/ 176 w 176"/>
                <a:gd name="T3" fmla="*/ 16 h 112"/>
                <a:gd name="T4" fmla="*/ 8 w 176"/>
                <a:gd name="T5" fmla="*/ 112 h 112"/>
                <a:gd name="T6" fmla="*/ 0 w 176"/>
                <a:gd name="T7" fmla="*/ 96 h 112"/>
                <a:gd name="T8" fmla="*/ 168 w 176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112"/>
                <a:gd name="T17" fmla="*/ 176 w 176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112">
                  <a:moveTo>
                    <a:pt x="168" y="0"/>
                  </a:moveTo>
                  <a:lnTo>
                    <a:pt x="176" y="16"/>
                  </a:lnTo>
                  <a:lnTo>
                    <a:pt x="8" y="112"/>
                  </a:lnTo>
                  <a:lnTo>
                    <a:pt x="0" y="9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11" name="Line 21"/>
            <p:cNvSpPr>
              <a:spLocks noChangeShapeType="1"/>
            </p:cNvSpPr>
            <p:nvPr/>
          </p:nvSpPr>
          <p:spPr bwMode="auto">
            <a:xfrm flipH="1">
              <a:off x="976" y="1956"/>
              <a:ext cx="16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12" name="Line 22"/>
            <p:cNvSpPr>
              <a:spLocks noChangeShapeType="1"/>
            </p:cNvSpPr>
            <p:nvPr/>
          </p:nvSpPr>
          <p:spPr bwMode="auto">
            <a:xfrm flipH="1">
              <a:off x="944" y="1884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13" name="Freeform 23"/>
            <p:cNvSpPr>
              <a:spLocks/>
            </p:cNvSpPr>
            <p:nvPr/>
          </p:nvSpPr>
          <p:spPr bwMode="auto">
            <a:xfrm>
              <a:off x="936" y="1876"/>
              <a:ext cx="168" cy="112"/>
            </a:xfrm>
            <a:custGeom>
              <a:avLst/>
              <a:gdLst>
                <a:gd name="T0" fmla="*/ 160 w 168"/>
                <a:gd name="T1" fmla="*/ 0 h 112"/>
                <a:gd name="T2" fmla="*/ 168 w 168"/>
                <a:gd name="T3" fmla="*/ 16 h 112"/>
                <a:gd name="T4" fmla="*/ 8 w 168"/>
                <a:gd name="T5" fmla="*/ 112 h 112"/>
                <a:gd name="T6" fmla="*/ 0 w 168"/>
                <a:gd name="T7" fmla="*/ 96 h 112"/>
                <a:gd name="T8" fmla="*/ 160 w 168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112"/>
                <a:gd name="T17" fmla="*/ 168 w 168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112">
                  <a:moveTo>
                    <a:pt x="160" y="0"/>
                  </a:moveTo>
                  <a:lnTo>
                    <a:pt x="168" y="16"/>
                  </a:lnTo>
                  <a:lnTo>
                    <a:pt x="8" y="112"/>
                  </a:lnTo>
                  <a:lnTo>
                    <a:pt x="0" y="96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052" name="Group 24"/>
          <p:cNvGrpSpPr>
            <a:grpSpLocks/>
          </p:cNvGrpSpPr>
          <p:nvPr/>
        </p:nvGrpSpPr>
        <p:grpSpPr bwMode="auto">
          <a:xfrm>
            <a:off x="1730376" y="4406903"/>
            <a:ext cx="379413" cy="319088"/>
            <a:chOff x="936" y="2356"/>
            <a:chExt cx="208" cy="184"/>
          </a:xfrm>
        </p:grpSpPr>
        <p:sp>
          <p:nvSpPr>
            <p:cNvPr id="87202" name="Line 25"/>
            <p:cNvSpPr>
              <a:spLocks noChangeShapeType="1"/>
            </p:cNvSpPr>
            <p:nvPr/>
          </p:nvSpPr>
          <p:spPr bwMode="auto">
            <a:xfrm>
              <a:off x="960" y="2404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3" name="Freeform 26"/>
            <p:cNvSpPr>
              <a:spLocks/>
            </p:cNvSpPr>
            <p:nvPr/>
          </p:nvSpPr>
          <p:spPr bwMode="auto">
            <a:xfrm>
              <a:off x="952" y="2396"/>
              <a:ext cx="176" cy="104"/>
            </a:xfrm>
            <a:custGeom>
              <a:avLst/>
              <a:gdLst>
                <a:gd name="T0" fmla="*/ 176 w 176"/>
                <a:gd name="T1" fmla="*/ 96 h 104"/>
                <a:gd name="T2" fmla="*/ 168 w 176"/>
                <a:gd name="T3" fmla="*/ 104 h 104"/>
                <a:gd name="T4" fmla="*/ 0 w 176"/>
                <a:gd name="T5" fmla="*/ 8 h 104"/>
                <a:gd name="T6" fmla="*/ 8 w 176"/>
                <a:gd name="T7" fmla="*/ 8 h 104"/>
                <a:gd name="T8" fmla="*/ 8 w 176"/>
                <a:gd name="T9" fmla="*/ 0 h 104"/>
                <a:gd name="T10" fmla="*/ 176 w 176"/>
                <a:gd name="T11" fmla="*/ 96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6"/>
                <a:gd name="T19" fmla="*/ 0 h 104"/>
                <a:gd name="T20" fmla="*/ 176 w 176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6" h="104">
                  <a:moveTo>
                    <a:pt x="176" y="96"/>
                  </a:moveTo>
                  <a:lnTo>
                    <a:pt x="168" y="104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17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4" name="Freeform 27"/>
            <p:cNvSpPr>
              <a:spLocks/>
            </p:cNvSpPr>
            <p:nvPr/>
          </p:nvSpPr>
          <p:spPr bwMode="auto">
            <a:xfrm>
              <a:off x="936" y="2428"/>
              <a:ext cx="168" cy="112"/>
            </a:xfrm>
            <a:custGeom>
              <a:avLst/>
              <a:gdLst>
                <a:gd name="T0" fmla="*/ 168 w 168"/>
                <a:gd name="T1" fmla="*/ 96 h 112"/>
                <a:gd name="T2" fmla="*/ 160 w 168"/>
                <a:gd name="T3" fmla="*/ 112 h 112"/>
                <a:gd name="T4" fmla="*/ 0 w 168"/>
                <a:gd name="T5" fmla="*/ 16 h 112"/>
                <a:gd name="T6" fmla="*/ 8 w 168"/>
                <a:gd name="T7" fmla="*/ 0 h 112"/>
                <a:gd name="T8" fmla="*/ 168 w 168"/>
                <a:gd name="T9" fmla="*/ 96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112"/>
                <a:gd name="T17" fmla="*/ 168 w 168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112">
                  <a:moveTo>
                    <a:pt x="168" y="96"/>
                  </a:moveTo>
                  <a:lnTo>
                    <a:pt x="160" y="112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8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5" name="Line 28"/>
            <p:cNvSpPr>
              <a:spLocks noChangeShapeType="1"/>
            </p:cNvSpPr>
            <p:nvPr/>
          </p:nvSpPr>
          <p:spPr bwMode="auto">
            <a:xfrm flipH="1" flipV="1">
              <a:off x="944" y="2436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6" name="Line 29"/>
            <p:cNvSpPr>
              <a:spLocks noChangeShapeType="1"/>
            </p:cNvSpPr>
            <p:nvPr/>
          </p:nvSpPr>
          <p:spPr bwMode="auto">
            <a:xfrm flipH="1" flipV="1">
              <a:off x="976" y="2364"/>
              <a:ext cx="16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7" name="Freeform 30"/>
            <p:cNvSpPr>
              <a:spLocks/>
            </p:cNvSpPr>
            <p:nvPr/>
          </p:nvSpPr>
          <p:spPr bwMode="auto">
            <a:xfrm>
              <a:off x="968" y="2356"/>
              <a:ext cx="176" cy="112"/>
            </a:xfrm>
            <a:custGeom>
              <a:avLst/>
              <a:gdLst>
                <a:gd name="T0" fmla="*/ 176 w 176"/>
                <a:gd name="T1" fmla="*/ 96 h 112"/>
                <a:gd name="T2" fmla="*/ 168 w 176"/>
                <a:gd name="T3" fmla="*/ 112 h 112"/>
                <a:gd name="T4" fmla="*/ 0 w 176"/>
                <a:gd name="T5" fmla="*/ 16 h 112"/>
                <a:gd name="T6" fmla="*/ 8 w 176"/>
                <a:gd name="T7" fmla="*/ 0 h 112"/>
                <a:gd name="T8" fmla="*/ 176 w 176"/>
                <a:gd name="T9" fmla="*/ 96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112"/>
                <a:gd name="T17" fmla="*/ 176 w 176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112">
                  <a:moveTo>
                    <a:pt x="176" y="96"/>
                  </a:moveTo>
                  <a:lnTo>
                    <a:pt x="168" y="112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7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53" name="Line 31"/>
          <p:cNvSpPr>
            <a:spLocks noChangeShapeType="1"/>
          </p:cNvSpPr>
          <p:nvPr/>
        </p:nvSpPr>
        <p:spPr bwMode="auto">
          <a:xfrm flipH="1">
            <a:off x="2081217" y="3490916"/>
            <a:ext cx="263525" cy="166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54" name="Freeform 32"/>
          <p:cNvSpPr>
            <a:spLocks/>
          </p:cNvSpPr>
          <p:nvPr/>
        </p:nvSpPr>
        <p:spPr bwMode="auto">
          <a:xfrm>
            <a:off x="2066925" y="3476638"/>
            <a:ext cx="306388" cy="180975"/>
          </a:xfrm>
          <a:custGeom>
            <a:avLst/>
            <a:gdLst>
              <a:gd name="T0" fmla="*/ 2147483647 w 168"/>
              <a:gd name="T1" fmla="*/ 0 h 104"/>
              <a:gd name="T2" fmla="*/ 2147483647 w 168"/>
              <a:gd name="T3" fmla="*/ 2147483647 h 104"/>
              <a:gd name="T4" fmla="*/ 2147483647 w 168"/>
              <a:gd name="T5" fmla="*/ 2147483647 h 104"/>
              <a:gd name="T6" fmla="*/ 0 w 168"/>
              <a:gd name="T7" fmla="*/ 2147483647 h 104"/>
              <a:gd name="T8" fmla="*/ 2147483647 w 168"/>
              <a:gd name="T9" fmla="*/ 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04"/>
              <a:gd name="T17" fmla="*/ 168 w 168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04">
                <a:moveTo>
                  <a:pt x="160" y="0"/>
                </a:moveTo>
                <a:lnTo>
                  <a:pt x="168" y="16"/>
                </a:lnTo>
                <a:lnTo>
                  <a:pt x="8" y="104"/>
                </a:lnTo>
                <a:lnTo>
                  <a:pt x="0" y="96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55" name="Freeform 33"/>
          <p:cNvSpPr>
            <a:spLocks/>
          </p:cNvSpPr>
          <p:nvPr/>
        </p:nvSpPr>
        <p:spPr bwMode="auto">
          <a:xfrm>
            <a:off x="2066925" y="4643438"/>
            <a:ext cx="306388" cy="179387"/>
          </a:xfrm>
          <a:custGeom>
            <a:avLst/>
            <a:gdLst>
              <a:gd name="T0" fmla="*/ 2147483647 w 168"/>
              <a:gd name="T1" fmla="*/ 2147483647 h 104"/>
              <a:gd name="T2" fmla="*/ 2147483647 w 168"/>
              <a:gd name="T3" fmla="*/ 2147483647 h 104"/>
              <a:gd name="T4" fmla="*/ 0 w 168"/>
              <a:gd name="T5" fmla="*/ 2147483647 h 104"/>
              <a:gd name="T6" fmla="*/ 2147483647 w 168"/>
              <a:gd name="T7" fmla="*/ 0 h 104"/>
              <a:gd name="T8" fmla="*/ 2147483647 w 168"/>
              <a:gd name="T9" fmla="*/ 2147483647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04"/>
              <a:gd name="T17" fmla="*/ 168 w 168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04">
                <a:moveTo>
                  <a:pt x="168" y="88"/>
                </a:moveTo>
                <a:lnTo>
                  <a:pt x="160" y="104"/>
                </a:lnTo>
                <a:lnTo>
                  <a:pt x="0" y="8"/>
                </a:lnTo>
                <a:lnTo>
                  <a:pt x="8" y="0"/>
                </a:lnTo>
                <a:lnTo>
                  <a:pt x="168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56" name="Line 34"/>
          <p:cNvSpPr>
            <a:spLocks noChangeShapeType="1"/>
          </p:cNvSpPr>
          <p:nvPr/>
        </p:nvSpPr>
        <p:spPr bwMode="auto">
          <a:xfrm>
            <a:off x="2081217" y="4656138"/>
            <a:ext cx="263525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57" name="Line 35"/>
          <p:cNvSpPr>
            <a:spLocks noChangeShapeType="1"/>
          </p:cNvSpPr>
          <p:nvPr/>
        </p:nvSpPr>
        <p:spPr bwMode="auto">
          <a:xfrm flipH="1">
            <a:off x="1131889" y="4322776"/>
            <a:ext cx="306386" cy="180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58" name="Freeform 36"/>
          <p:cNvSpPr>
            <a:spLocks/>
          </p:cNvSpPr>
          <p:nvPr/>
        </p:nvSpPr>
        <p:spPr bwMode="auto">
          <a:xfrm>
            <a:off x="1117613" y="4310064"/>
            <a:ext cx="350839" cy="207962"/>
          </a:xfrm>
          <a:custGeom>
            <a:avLst/>
            <a:gdLst>
              <a:gd name="T0" fmla="*/ 2147483647 w 192"/>
              <a:gd name="T1" fmla="*/ 2147483647 h 120"/>
              <a:gd name="T2" fmla="*/ 0 w 192"/>
              <a:gd name="T3" fmla="*/ 2147483647 h 120"/>
              <a:gd name="T4" fmla="*/ 2147483647 w 192"/>
              <a:gd name="T5" fmla="*/ 0 h 120"/>
              <a:gd name="T6" fmla="*/ 2147483647 w 192"/>
              <a:gd name="T7" fmla="*/ 2147483647 h 120"/>
              <a:gd name="T8" fmla="*/ 2147483647 w 192"/>
              <a:gd name="T9" fmla="*/ 2147483647 h 120"/>
              <a:gd name="T10" fmla="*/ 2147483647 w 192"/>
              <a:gd name="T11" fmla="*/ 2147483647 h 1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120"/>
              <a:gd name="T20" fmla="*/ 192 w 192"/>
              <a:gd name="T21" fmla="*/ 120 h 1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120">
                <a:moveTo>
                  <a:pt x="8" y="120"/>
                </a:moveTo>
                <a:lnTo>
                  <a:pt x="0" y="104"/>
                </a:lnTo>
                <a:lnTo>
                  <a:pt x="184" y="0"/>
                </a:lnTo>
                <a:lnTo>
                  <a:pt x="192" y="8"/>
                </a:lnTo>
                <a:lnTo>
                  <a:pt x="192" y="16"/>
                </a:lnTo>
                <a:lnTo>
                  <a:pt x="8" y="1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59" name="Freeform 37"/>
          <p:cNvSpPr>
            <a:spLocks/>
          </p:cNvSpPr>
          <p:nvPr/>
        </p:nvSpPr>
        <p:spPr bwMode="auto">
          <a:xfrm>
            <a:off x="1131889" y="3795726"/>
            <a:ext cx="336550" cy="193675"/>
          </a:xfrm>
          <a:custGeom>
            <a:avLst/>
            <a:gdLst>
              <a:gd name="T0" fmla="*/ 0 w 184"/>
              <a:gd name="T1" fmla="*/ 2147483647 h 112"/>
              <a:gd name="T2" fmla="*/ 2147483647 w 184"/>
              <a:gd name="T3" fmla="*/ 0 h 112"/>
              <a:gd name="T4" fmla="*/ 2147483647 w 184"/>
              <a:gd name="T5" fmla="*/ 2147483647 h 112"/>
              <a:gd name="T6" fmla="*/ 2147483647 w 184"/>
              <a:gd name="T7" fmla="*/ 2147483647 h 112"/>
              <a:gd name="T8" fmla="*/ 2147483647 w 184"/>
              <a:gd name="T9" fmla="*/ 2147483647 h 112"/>
              <a:gd name="T10" fmla="*/ 0 w 184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4"/>
              <a:gd name="T19" fmla="*/ 0 h 112"/>
              <a:gd name="T20" fmla="*/ 184 w 184"/>
              <a:gd name="T21" fmla="*/ 112 h 1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4" h="112">
                <a:moveTo>
                  <a:pt x="0" y="16"/>
                </a:moveTo>
                <a:lnTo>
                  <a:pt x="8" y="0"/>
                </a:lnTo>
                <a:lnTo>
                  <a:pt x="184" y="96"/>
                </a:lnTo>
                <a:lnTo>
                  <a:pt x="184" y="112"/>
                </a:lnTo>
                <a:lnTo>
                  <a:pt x="176" y="11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60" name="Line 38"/>
          <p:cNvSpPr>
            <a:spLocks noChangeShapeType="1"/>
          </p:cNvSpPr>
          <p:nvPr/>
        </p:nvSpPr>
        <p:spPr bwMode="auto">
          <a:xfrm>
            <a:off x="1146175" y="3810000"/>
            <a:ext cx="292100" cy="166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grpSp>
        <p:nvGrpSpPr>
          <p:cNvPr id="87061" name="Group 39"/>
          <p:cNvGrpSpPr>
            <a:grpSpLocks/>
          </p:cNvGrpSpPr>
          <p:nvPr/>
        </p:nvGrpSpPr>
        <p:grpSpPr bwMode="auto">
          <a:xfrm>
            <a:off x="8347075" y="3836991"/>
            <a:ext cx="101600" cy="207962"/>
            <a:chOff x="4560" y="2028"/>
            <a:chExt cx="56" cy="120"/>
          </a:xfrm>
        </p:grpSpPr>
        <p:sp>
          <p:nvSpPr>
            <p:cNvPr id="87198" name="Line 40"/>
            <p:cNvSpPr>
              <a:spLocks noChangeShapeType="1"/>
            </p:cNvSpPr>
            <p:nvPr/>
          </p:nvSpPr>
          <p:spPr bwMode="auto">
            <a:xfrm flipV="1">
              <a:off x="4568" y="2036"/>
              <a:ext cx="1" cy="1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9" name="Freeform 41"/>
            <p:cNvSpPr>
              <a:spLocks/>
            </p:cNvSpPr>
            <p:nvPr/>
          </p:nvSpPr>
          <p:spPr bwMode="auto">
            <a:xfrm>
              <a:off x="4560" y="2028"/>
              <a:ext cx="16" cy="120"/>
            </a:xfrm>
            <a:custGeom>
              <a:avLst/>
              <a:gdLst>
                <a:gd name="T0" fmla="*/ 16 w 16"/>
                <a:gd name="T1" fmla="*/ 120 h 120"/>
                <a:gd name="T2" fmla="*/ 0 w 16"/>
                <a:gd name="T3" fmla="*/ 120 h 120"/>
                <a:gd name="T4" fmla="*/ 0 w 16"/>
                <a:gd name="T5" fmla="*/ 0 h 120"/>
                <a:gd name="T6" fmla="*/ 8 w 16"/>
                <a:gd name="T7" fmla="*/ 0 h 120"/>
                <a:gd name="T8" fmla="*/ 16 w 16"/>
                <a:gd name="T9" fmla="*/ 0 h 120"/>
                <a:gd name="T10" fmla="*/ 16 w 16"/>
                <a:gd name="T11" fmla="*/ 120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20"/>
                <a:gd name="T20" fmla="*/ 16 w 16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20">
                  <a:moveTo>
                    <a:pt x="16" y="120"/>
                  </a:moveTo>
                  <a:lnTo>
                    <a:pt x="0" y="12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0" name="Rectangle 42"/>
            <p:cNvSpPr>
              <a:spLocks noChangeArrowheads="1"/>
            </p:cNvSpPr>
            <p:nvPr/>
          </p:nvSpPr>
          <p:spPr bwMode="auto">
            <a:xfrm>
              <a:off x="4600" y="2044"/>
              <a:ext cx="16" cy="1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01" name="Line 43"/>
            <p:cNvSpPr>
              <a:spLocks noChangeShapeType="1"/>
            </p:cNvSpPr>
            <p:nvPr/>
          </p:nvSpPr>
          <p:spPr bwMode="auto">
            <a:xfrm flipV="1">
              <a:off x="4608" y="2052"/>
              <a:ext cx="1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62" name="Line 44"/>
          <p:cNvSpPr>
            <a:spLocks noChangeShapeType="1"/>
          </p:cNvSpPr>
          <p:nvPr/>
        </p:nvSpPr>
        <p:spPr bwMode="auto">
          <a:xfrm flipH="1" flipV="1">
            <a:off x="8448688" y="4211642"/>
            <a:ext cx="204789" cy="125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63" name="Freeform 45"/>
          <p:cNvSpPr>
            <a:spLocks/>
          </p:cNvSpPr>
          <p:nvPr/>
        </p:nvSpPr>
        <p:spPr bwMode="auto">
          <a:xfrm>
            <a:off x="8434402" y="4198940"/>
            <a:ext cx="233361" cy="138112"/>
          </a:xfrm>
          <a:custGeom>
            <a:avLst/>
            <a:gdLst>
              <a:gd name="T0" fmla="*/ 2147483647 w 128"/>
              <a:gd name="T1" fmla="*/ 2147483647 h 80"/>
              <a:gd name="T2" fmla="*/ 2147483647 w 128"/>
              <a:gd name="T3" fmla="*/ 2147483647 h 80"/>
              <a:gd name="T4" fmla="*/ 0 w 128"/>
              <a:gd name="T5" fmla="*/ 2147483647 h 80"/>
              <a:gd name="T6" fmla="*/ 2147483647 w 128"/>
              <a:gd name="T7" fmla="*/ 0 h 80"/>
              <a:gd name="T8" fmla="*/ 2147483647 w 128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8"/>
              <a:gd name="T16" fmla="*/ 0 h 80"/>
              <a:gd name="T17" fmla="*/ 128 w 128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8" h="80">
                <a:moveTo>
                  <a:pt x="128" y="72"/>
                </a:moveTo>
                <a:lnTo>
                  <a:pt x="120" y="80"/>
                </a:lnTo>
                <a:lnTo>
                  <a:pt x="0" y="16"/>
                </a:lnTo>
                <a:lnTo>
                  <a:pt x="8" y="0"/>
                </a:lnTo>
                <a:lnTo>
                  <a:pt x="128" y="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64" name="Freeform 46"/>
          <p:cNvSpPr>
            <a:spLocks/>
          </p:cNvSpPr>
          <p:nvPr/>
        </p:nvSpPr>
        <p:spPr bwMode="auto">
          <a:xfrm>
            <a:off x="8361364" y="3657600"/>
            <a:ext cx="306386" cy="179388"/>
          </a:xfrm>
          <a:custGeom>
            <a:avLst/>
            <a:gdLst>
              <a:gd name="T0" fmla="*/ 2147483647 w 168"/>
              <a:gd name="T1" fmla="*/ 0 h 104"/>
              <a:gd name="T2" fmla="*/ 2147483647 w 168"/>
              <a:gd name="T3" fmla="*/ 2147483647 h 104"/>
              <a:gd name="T4" fmla="*/ 2147483647 w 168"/>
              <a:gd name="T5" fmla="*/ 2147483647 h 104"/>
              <a:gd name="T6" fmla="*/ 2147483647 w 168"/>
              <a:gd name="T7" fmla="*/ 2147483647 h 104"/>
              <a:gd name="T8" fmla="*/ 0 w 168"/>
              <a:gd name="T9" fmla="*/ 2147483647 h 104"/>
              <a:gd name="T10" fmla="*/ 0 w 168"/>
              <a:gd name="T11" fmla="*/ 2147483647 h 104"/>
              <a:gd name="T12" fmla="*/ 2147483647 w 168"/>
              <a:gd name="T13" fmla="*/ 0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104"/>
              <a:gd name="T23" fmla="*/ 168 w 168"/>
              <a:gd name="T24" fmla="*/ 104 h 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104">
                <a:moveTo>
                  <a:pt x="160" y="0"/>
                </a:moveTo>
                <a:lnTo>
                  <a:pt x="168" y="8"/>
                </a:lnTo>
                <a:lnTo>
                  <a:pt x="8" y="104"/>
                </a:lnTo>
                <a:lnTo>
                  <a:pt x="0" y="104"/>
                </a:lnTo>
                <a:lnTo>
                  <a:pt x="0" y="88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65" name="Line 47"/>
          <p:cNvSpPr>
            <a:spLocks noChangeShapeType="1"/>
          </p:cNvSpPr>
          <p:nvPr/>
        </p:nvSpPr>
        <p:spPr bwMode="auto">
          <a:xfrm flipV="1">
            <a:off x="8375650" y="3670300"/>
            <a:ext cx="277814" cy="1539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grpSp>
        <p:nvGrpSpPr>
          <p:cNvPr id="87066" name="Group 48"/>
          <p:cNvGrpSpPr>
            <a:grpSpLocks/>
          </p:cNvGrpSpPr>
          <p:nvPr/>
        </p:nvGrpSpPr>
        <p:grpSpPr bwMode="auto">
          <a:xfrm>
            <a:off x="8624902" y="3421068"/>
            <a:ext cx="379411" cy="319087"/>
            <a:chOff x="4712" y="1788"/>
            <a:chExt cx="208" cy="184"/>
          </a:xfrm>
        </p:grpSpPr>
        <p:sp>
          <p:nvSpPr>
            <p:cNvPr id="87192" name="Line 49"/>
            <p:cNvSpPr>
              <a:spLocks noChangeShapeType="1"/>
            </p:cNvSpPr>
            <p:nvPr/>
          </p:nvSpPr>
          <p:spPr bwMode="auto">
            <a:xfrm flipH="1">
              <a:off x="4736" y="1836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3" name="Freeform 50"/>
            <p:cNvSpPr>
              <a:spLocks/>
            </p:cNvSpPr>
            <p:nvPr/>
          </p:nvSpPr>
          <p:spPr bwMode="auto">
            <a:xfrm>
              <a:off x="4728" y="1828"/>
              <a:ext cx="176" cy="104"/>
            </a:xfrm>
            <a:custGeom>
              <a:avLst/>
              <a:gdLst>
                <a:gd name="T0" fmla="*/ 168 w 176"/>
                <a:gd name="T1" fmla="*/ 0 h 104"/>
                <a:gd name="T2" fmla="*/ 176 w 176"/>
                <a:gd name="T3" fmla="*/ 8 h 104"/>
                <a:gd name="T4" fmla="*/ 8 w 176"/>
                <a:gd name="T5" fmla="*/ 104 h 104"/>
                <a:gd name="T6" fmla="*/ 8 w 176"/>
                <a:gd name="T7" fmla="*/ 104 h 104"/>
                <a:gd name="T8" fmla="*/ 0 w 176"/>
                <a:gd name="T9" fmla="*/ 96 h 104"/>
                <a:gd name="T10" fmla="*/ 168 w 176"/>
                <a:gd name="T11" fmla="*/ 0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6"/>
                <a:gd name="T19" fmla="*/ 0 h 104"/>
                <a:gd name="T20" fmla="*/ 176 w 176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6" h="104">
                  <a:moveTo>
                    <a:pt x="168" y="0"/>
                  </a:moveTo>
                  <a:lnTo>
                    <a:pt x="176" y="8"/>
                  </a:lnTo>
                  <a:lnTo>
                    <a:pt x="8" y="104"/>
                  </a:lnTo>
                  <a:lnTo>
                    <a:pt x="0" y="9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4" name="Freeform 51"/>
            <p:cNvSpPr>
              <a:spLocks/>
            </p:cNvSpPr>
            <p:nvPr/>
          </p:nvSpPr>
          <p:spPr bwMode="auto">
            <a:xfrm>
              <a:off x="4744" y="1860"/>
              <a:ext cx="176" cy="112"/>
            </a:xfrm>
            <a:custGeom>
              <a:avLst/>
              <a:gdLst>
                <a:gd name="T0" fmla="*/ 168 w 176"/>
                <a:gd name="T1" fmla="*/ 0 h 112"/>
                <a:gd name="T2" fmla="*/ 176 w 176"/>
                <a:gd name="T3" fmla="*/ 16 h 112"/>
                <a:gd name="T4" fmla="*/ 8 w 176"/>
                <a:gd name="T5" fmla="*/ 112 h 112"/>
                <a:gd name="T6" fmla="*/ 0 w 176"/>
                <a:gd name="T7" fmla="*/ 96 h 112"/>
                <a:gd name="T8" fmla="*/ 168 w 176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112"/>
                <a:gd name="T17" fmla="*/ 176 w 176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112">
                  <a:moveTo>
                    <a:pt x="168" y="0"/>
                  </a:moveTo>
                  <a:lnTo>
                    <a:pt x="176" y="16"/>
                  </a:lnTo>
                  <a:lnTo>
                    <a:pt x="8" y="112"/>
                  </a:lnTo>
                  <a:lnTo>
                    <a:pt x="0" y="9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5" name="Line 52"/>
            <p:cNvSpPr>
              <a:spLocks noChangeShapeType="1"/>
            </p:cNvSpPr>
            <p:nvPr/>
          </p:nvSpPr>
          <p:spPr bwMode="auto">
            <a:xfrm flipH="1">
              <a:off x="4752" y="1868"/>
              <a:ext cx="16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6" name="Line 53"/>
            <p:cNvSpPr>
              <a:spLocks noChangeShapeType="1"/>
            </p:cNvSpPr>
            <p:nvPr/>
          </p:nvSpPr>
          <p:spPr bwMode="auto">
            <a:xfrm flipH="1">
              <a:off x="4720" y="1796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7" name="Freeform 54"/>
            <p:cNvSpPr>
              <a:spLocks/>
            </p:cNvSpPr>
            <p:nvPr/>
          </p:nvSpPr>
          <p:spPr bwMode="auto">
            <a:xfrm>
              <a:off x="4712" y="1788"/>
              <a:ext cx="168" cy="112"/>
            </a:xfrm>
            <a:custGeom>
              <a:avLst/>
              <a:gdLst>
                <a:gd name="T0" fmla="*/ 160 w 168"/>
                <a:gd name="T1" fmla="*/ 0 h 112"/>
                <a:gd name="T2" fmla="*/ 168 w 168"/>
                <a:gd name="T3" fmla="*/ 16 h 112"/>
                <a:gd name="T4" fmla="*/ 8 w 168"/>
                <a:gd name="T5" fmla="*/ 112 h 112"/>
                <a:gd name="T6" fmla="*/ 0 w 168"/>
                <a:gd name="T7" fmla="*/ 96 h 112"/>
                <a:gd name="T8" fmla="*/ 160 w 168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112"/>
                <a:gd name="T17" fmla="*/ 168 w 168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112">
                  <a:moveTo>
                    <a:pt x="160" y="0"/>
                  </a:moveTo>
                  <a:lnTo>
                    <a:pt x="168" y="16"/>
                  </a:lnTo>
                  <a:lnTo>
                    <a:pt x="8" y="112"/>
                  </a:lnTo>
                  <a:lnTo>
                    <a:pt x="0" y="96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067" name="Group 55"/>
          <p:cNvGrpSpPr>
            <a:grpSpLocks/>
          </p:cNvGrpSpPr>
          <p:nvPr/>
        </p:nvGrpSpPr>
        <p:grpSpPr bwMode="auto">
          <a:xfrm>
            <a:off x="8624902" y="4254501"/>
            <a:ext cx="379411" cy="319088"/>
            <a:chOff x="4712" y="2268"/>
            <a:chExt cx="208" cy="184"/>
          </a:xfrm>
        </p:grpSpPr>
        <p:sp>
          <p:nvSpPr>
            <p:cNvPr id="87186" name="Line 56"/>
            <p:cNvSpPr>
              <a:spLocks noChangeShapeType="1"/>
            </p:cNvSpPr>
            <p:nvPr/>
          </p:nvSpPr>
          <p:spPr bwMode="auto">
            <a:xfrm>
              <a:off x="4736" y="2316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87" name="Freeform 57"/>
            <p:cNvSpPr>
              <a:spLocks/>
            </p:cNvSpPr>
            <p:nvPr/>
          </p:nvSpPr>
          <p:spPr bwMode="auto">
            <a:xfrm>
              <a:off x="4728" y="2308"/>
              <a:ext cx="176" cy="104"/>
            </a:xfrm>
            <a:custGeom>
              <a:avLst/>
              <a:gdLst>
                <a:gd name="T0" fmla="*/ 176 w 176"/>
                <a:gd name="T1" fmla="*/ 96 h 104"/>
                <a:gd name="T2" fmla="*/ 168 w 176"/>
                <a:gd name="T3" fmla="*/ 104 h 104"/>
                <a:gd name="T4" fmla="*/ 0 w 176"/>
                <a:gd name="T5" fmla="*/ 8 h 104"/>
                <a:gd name="T6" fmla="*/ 8 w 176"/>
                <a:gd name="T7" fmla="*/ 0 h 104"/>
                <a:gd name="T8" fmla="*/ 176 w 176"/>
                <a:gd name="T9" fmla="*/ 96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104"/>
                <a:gd name="T17" fmla="*/ 176 w 17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104">
                  <a:moveTo>
                    <a:pt x="176" y="96"/>
                  </a:moveTo>
                  <a:lnTo>
                    <a:pt x="168" y="104"/>
                  </a:lnTo>
                  <a:lnTo>
                    <a:pt x="0" y="8"/>
                  </a:lnTo>
                  <a:lnTo>
                    <a:pt x="8" y="0"/>
                  </a:lnTo>
                  <a:lnTo>
                    <a:pt x="17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88" name="Freeform 58"/>
            <p:cNvSpPr>
              <a:spLocks/>
            </p:cNvSpPr>
            <p:nvPr/>
          </p:nvSpPr>
          <p:spPr bwMode="auto">
            <a:xfrm>
              <a:off x="4712" y="2340"/>
              <a:ext cx="168" cy="112"/>
            </a:xfrm>
            <a:custGeom>
              <a:avLst/>
              <a:gdLst>
                <a:gd name="T0" fmla="*/ 168 w 168"/>
                <a:gd name="T1" fmla="*/ 96 h 112"/>
                <a:gd name="T2" fmla="*/ 160 w 168"/>
                <a:gd name="T3" fmla="*/ 112 h 112"/>
                <a:gd name="T4" fmla="*/ 0 w 168"/>
                <a:gd name="T5" fmla="*/ 16 h 112"/>
                <a:gd name="T6" fmla="*/ 8 w 168"/>
                <a:gd name="T7" fmla="*/ 0 h 112"/>
                <a:gd name="T8" fmla="*/ 168 w 168"/>
                <a:gd name="T9" fmla="*/ 96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112"/>
                <a:gd name="T17" fmla="*/ 168 w 168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112">
                  <a:moveTo>
                    <a:pt x="168" y="96"/>
                  </a:moveTo>
                  <a:lnTo>
                    <a:pt x="160" y="112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8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89" name="Line 59"/>
            <p:cNvSpPr>
              <a:spLocks noChangeShapeType="1"/>
            </p:cNvSpPr>
            <p:nvPr/>
          </p:nvSpPr>
          <p:spPr bwMode="auto">
            <a:xfrm flipH="1" flipV="1">
              <a:off x="4720" y="2348"/>
              <a:ext cx="152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0" name="Line 60"/>
            <p:cNvSpPr>
              <a:spLocks noChangeShapeType="1"/>
            </p:cNvSpPr>
            <p:nvPr/>
          </p:nvSpPr>
          <p:spPr bwMode="auto">
            <a:xfrm flipH="1" flipV="1">
              <a:off x="4752" y="2276"/>
              <a:ext cx="16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91" name="Freeform 61"/>
            <p:cNvSpPr>
              <a:spLocks/>
            </p:cNvSpPr>
            <p:nvPr/>
          </p:nvSpPr>
          <p:spPr bwMode="auto">
            <a:xfrm>
              <a:off x="4744" y="2268"/>
              <a:ext cx="176" cy="112"/>
            </a:xfrm>
            <a:custGeom>
              <a:avLst/>
              <a:gdLst>
                <a:gd name="T0" fmla="*/ 176 w 176"/>
                <a:gd name="T1" fmla="*/ 96 h 112"/>
                <a:gd name="T2" fmla="*/ 168 w 176"/>
                <a:gd name="T3" fmla="*/ 112 h 112"/>
                <a:gd name="T4" fmla="*/ 0 w 176"/>
                <a:gd name="T5" fmla="*/ 16 h 112"/>
                <a:gd name="T6" fmla="*/ 8 w 176"/>
                <a:gd name="T7" fmla="*/ 0 h 112"/>
                <a:gd name="T8" fmla="*/ 176 w 176"/>
                <a:gd name="T9" fmla="*/ 96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112"/>
                <a:gd name="T17" fmla="*/ 176 w 176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112">
                  <a:moveTo>
                    <a:pt x="176" y="96"/>
                  </a:moveTo>
                  <a:lnTo>
                    <a:pt x="168" y="112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7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68" name="Line 62"/>
          <p:cNvSpPr>
            <a:spLocks noChangeShapeType="1"/>
          </p:cNvSpPr>
          <p:nvPr/>
        </p:nvSpPr>
        <p:spPr bwMode="auto">
          <a:xfrm flipH="1">
            <a:off x="8974141" y="3336926"/>
            <a:ext cx="263525" cy="166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69" name="Freeform 63"/>
          <p:cNvSpPr>
            <a:spLocks/>
          </p:cNvSpPr>
          <p:nvPr/>
        </p:nvSpPr>
        <p:spPr bwMode="auto">
          <a:xfrm>
            <a:off x="8959850" y="3324225"/>
            <a:ext cx="306388" cy="179388"/>
          </a:xfrm>
          <a:custGeom>
            <a:avLst/>
            <a:gdLst>
              <a:gd name="T0" fmla="*/ 2147483647 w 168"/>
              <a:gd name="T1" fmla="*/ 0 h 104"/>
              <a:gd name="T2" fmla="*/ 2147483647 w 168"/>
              <a:gd name="T3" fmla="*/ 2147483647 h 104"/>
              <a:gd name="T4" fmla="*/ 2147483647 w 168"/>
              <a:gd name="T5" fmla="*/ 2147483647 h 104"/>
              <a:gd name="T6" fmla="*/ 0 w 168"/>
              <a:gd name="T7" fmla="*/ 2147483647 h 104"/>
              <a:gd name="T8" fmla="*/ 2147483647 w 168"/>
              <a:gd name="T9" fmla="*/ 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04"/>
              <a:gd name="T17" fmla="*/ 168 w 168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04">
                <a:moveTo>
                  <a:pt x="160" y="0"/>
                </a:moveTo>
                <a:lnTo>
                  <a:pt x="168" y="16"/>
                </a:lnTo>
                <a:lnTo>
                  <a:pt x="8" y="104"/>
                </a:lnTo>
                <a:lnTo>
                  <a:pt x="0" y="96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70" name="Freeform 64"/>
          <p:cNvSpPr>
            <a:spLocks/>
          </p:cNvSpPr>
          <p:nvPr/>
        </p:nvSpPr>
        <p:spPr bwMode="auto">
          <a:xfrm>
            <a:off x="8959850" y="4489463"/>
            <a:ext cx="306388" cy="180975"/>
          </a:xfrm>
          <a:custGeom>
            <a:avLst/>
            <a:gdLst>
              <a:gd name="T0" fmla="*/ 2147483647 w 168"/>
              <a:gd name="T1" fmla="*/ 2147483647 h 104"/>
              <a:gd name="T2" fmla="*/ 2147483647 w 168"/>
              <a:gd name="T3" fmla="*/ 2147483647 h 104"/>
              <a:gd name="T4" fmla="*/ 0 w 168"/>
              <a:gd name="T5" fmla="*/ 2147483647 h 104"/>
              <a:gd name="T6" fmla="*/ 2147483647 w 168"/>
              <a:gd name="T7" fmla="*/ 0 h 104"/>
              <a:gd name="T8" fmla="*/ 2147483647 w 168"/>
              <a:gd name="T9" fmla="*/ 2147483647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04"/>
              <a:gd name="T17" fmla="*/ 168 w 168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04">
                <a:moveTo>
                  <a:pt x="168" y="88"/>
                </a:moveTo>
                <a:lnTo>
                  <a:pt x="160" y="104"/>
                </a:lnTo>
                <a:lnTo>
                  <a:pt x="0" y="8"/>
                </a:lnTo>
                <a:lnTo>
                  <a:pt x="8" y="0"/>
                </a:lnTo>
                <a:lnTo>
                  <a:pt x="168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71" name="Line 65"/>
          <p:cNvSpPr>
            <a:spLocks noChangeShapeType="1"/>
          </p:cNvSpPr>
          <p:nvPr/>
        </p:nvSpPr>
        <p:spPr bwMode="auto">
          <a:xfrm>
            <a:off x="8974141" y="4503738"/>
            <a:ext cx="263525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72" name="Line 66"/>
          <p:cNvSpPr>
            <a:spLocks noChangeShapeType="1"/>
          </p:cNvSpPr>
          <p:nvPr/>
        </p:nvSpPr>
        <p:spPr bwMode="auto">
          <a:xfrm>
            <a:off x="8097838" y="3684588"/>
            <a:ext cx="234950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sp>
        <p:nvSpPr>
          <p:cNvPr id="87073" name="Freeform 67"/>
          <p:cNvSpPr>
            <a:spLocks/>
          </p:cNvSpPr>
          <p:nvPr/>
        </p:nvSpPr>
        <p:spPr bwMode="auto">
          <a:xfrm>
            <a:off x="8083550" y="3670302"/>
            <a:ext cx="277814" cy="166688"/>
          </a:xfrm>
          <a:custGeom>
            <a:avLst/>
            <a:gdLst>
              <a:gd name="T0" fmla="*/ 0 w 152"/>
              <a:gd name="T1" fmla="*/ 2147483647 h 96"/>
              <a:gd name="T2" fmla="*/ 2147483647 w 152"/>
              <a:gd name="T3" fmla="*/ 0 h 96"/>
              <a:gd name="T4" fmla="*/ 2147483647 w 152"/>
              <a:gd name="T5" fmla="*/ 2147483647 h 96"/>
              <a:gd name="T6" fmla="*/ 2147483647 w 152"/>
              <a:gd name="T7" fmla="*/ 2147483647 h 96"/>
              <a:gd name="T8" fmla="*/ 2147483647 w 152"/>
              <a:gd name="T9" fmla="*/ 2147483647 h 96"/>
              <a:gd name="T10" fmla="*/ 0 w 152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2"/>
              <a:gd name="T19" fmla="*/ 0 h 96"/>
              <a:gd name="T20" fmla="*/ 152 w 152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2" h="96">
                <a:moveTo>
                  <a:pt x="0" y="16"/>
                </a:moveTo>
                <a:lnTo>
                  <a:pt x="8" y="0"/>
                </a:lnTo>
                <a:lnTo>
                  <a:pt x="152" y="80"/>
                </a:lnTo>
                <a:lnTo>
                  <a:pt x="152" y="96"/>
                </a:lnTo>
                <a:lnTo>
                  <a:pt x="144" y="9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  <p:grpSp>
        <p:nvGrpSpPr>
          <p:cNvPr id="87074" name="Group 68"/>
          <p:cNvGrpSpPr>
            <a:grpSpLocks/>
          </p:cNvGrpSpPr>
          <p:nvPr/>
        </p:nvGrpSpPr>
        <p:grpSpPr bwMode="auto">
          <a:xfrm>
            <a:off x="2381250" y="3344791"/>
            <a:ext cx="319088" cy="357183"/>
            <a:chOff x="1292" y="1744"/>
            <a:chExt cx="175" cy="206"/>
          </a:xfrm>
        </p:grpSpPr>
        <p:sp>
          <p:nvSpPr>
            <p:cNvPr id="87184" name="Rectangle 69"/>
            <p:cNvSpPr>
              <a:spLocks noChangeArrowheads="1"/>
            </p:cNvSpPr>
            <p:nvPr/>
          </p:nvSpPr>
          <p:spPr bwMode="auto">
            <a:xfrm>
              <a:off x="1292" y="1744"/>
              <a:ext cx="10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R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85" name="Rectangle 70"/>
            <p:cNvSpPr>
              <a:spLocks noChangeArrowheads="1"/>
            </p:cNvSpPr>
            <p:nvPr/>
          </p:nvSpPr>
          <p:spPr bwMode="auto">
            <a:xfrm>
              <a:off x="1404" y="1808"/>
              <a:ext cx="6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 sz="5400" b="1">
                <a:latin typeface="Times" charset="0"/>
              </a:endParaRPr>
            </a:p>
          </p:txBody>
        </p:sp>
      </p:grpSp>
      <p:grpSp>
        <p:nvGrpSpPr>
          <p:cNvPr id="87075" name="Group 71"/>
          <p:cNvGrpSpPr>
            <a:grpSpLocks/>
          </p:cNvGrpSpPr>
          <p:nvPr/>
        </p:nvGrpSpPr>
        <p:grpSpPr bwMode="auto">
          <a:xfrm>
            <a:off x="2381250" y="4760805"/>
            <a:ext cx="319088" cy="357183"/>
            <a:chOff x="1292" y="2560"/>
            <a:chExt cx="175" cy="206"/>
          </a:xfrm>
        </p:grpSpPr>
        <p:sp>
          <p:nvSpPr>
            <p:cNvPr id="87182" name="Rectangle 72"/>
            <p:cNvSpPr>
              <a:spLocks noChangeArrowheads="1"/>
            </p:cNvSpPr>
            <p:nvPr/>
          </p:nvSpPr>
          <p:spPr bwMode="auto">
            <a:xfrm>
              <a:off x="1292" y="2560"/>
              <a:ext cx="10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R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83" name="Rectangle 73"/>
            <p:cNvSpPr>
              <a:spLocks noChangeArrowheads="1"/>
            </p:cNvSpPr>
            <p:nvPr/>
          </p:nvSpPr>
          <p:spPr bwMode="auto">
            <a:xfrm>
              <a:off x="1404" y="2624"/>
              <a:ext cx="6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 sz="5400" b="1">
                <a:latin typeface="Times" charset="0"/>
              </a:endParaRPr>
            </a:p>
          </p:txBody>
        </p:sp>
      </p:grpSp>
      <p:grpSp>
        <p:nvGrpSpPr>
          <p:cNvPr id="87076" name="Group 74"/>
          <p:cNvGrpSpPr>
            <a:grpSpLocks/>
          </p:cNvGrpSpPr>
          <p:nvPr/>
        </p:nvGrpSpPr>
        <p:grpSpPr bwMode="auto">
          <a:xfrm>
            <a:off x="847725" y="4427443"/>
            <a:ext cx="319088" cy="357183"/>
            <a:chOff x="452" y="2368"/>
            <a:chExt cx="175" cy="206"/>
          </a:xfrm>
        </p:grpSpPr>
        <p:sp>
          <p:nvSpPr>
            <p:cNvPr id="87180" name="Rectangle 75"/>
            <p:cNvSpPr>
              <a:spLocks noChangeArrowheads="1"/>
            </p:cNvSpPr>
            <p:nvPr/>
          </p:nvSpPr>
          <p:spPr bwMode="auto">
            <a:xfrm>
              <a:off x="452" y="2368"/>
              <a:ext cx="10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R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81" name="Rectangle 76"/>
            <p:cNvSpPr>
              <a:spLocks noChangeArrowheads="1"/>
            </p:cNvSpPr>
            <p:nvPr/>
          </p:nvSpPr>
          <p:spPr bwMode="auto">
            <a:xfrm>
              <a:off x="564" y="2432"/>
              <a:ext cx="6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5400" b="1">
                <a:latin typeface="Times" charset="0"/>
              </a:endParaRPr>
            </a:p>
          </p:txBody>
        </p:sp>
      </p:grpSp>
      <p:grpSp>
        <p:nvGrpSpPr>
          <p:cNvPr id="87077" name="Group 77"/>
          <p:cNvGrpSpPr>
            <a:grpSpLocks/>
          </p:cNvGrpSpPr>
          <p:nvPr/>
        </p:nvGrpSpPr>
        <p:grpSpPr bwMode="auto">
          <a:xfrm>
            <a:off x="847725" y="3678155"/>
            <a:ext cx="319088" cy="357183"/>
            <a:chOff x="452" y="1936"/>
            <a:chExt cx="175" cy="206"/>
          </a:xfrm>
        </p:grpSpPr>
        <p:sp>
          <p:nvSpPr>
            <p:cNvPr id="87178" name="Rectangle 78"/>
            <p:cNvSpPr>
              <a:spLocks noChangeArrowheads="1"/>
            </p:cNvSpPr>
            <p:nvPr/>
          </p:nvSpPr>
          <p:spPr bwMode="auto">
            <a:xfrm>
              <a:off x="452" y="1936"/>
              <a:ext cx="10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R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79" name="Rectangle 79"/>
            <p:cNvSpPr>
              <a:spLocks noChangeArrowheads="1"/>
            </p:cNvSpPr>
            <p:nvPr/>
          </p:nvSpPr>
          <p:spPr bwMode="auto">
            <a:xfrm>
              <a:off x="564" y="2000"/>
              <a:ext cx="6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5400" b="1">
                <a:latin typeface="Times" charset="0"/>
              </a:endParaRPr>
            </a:p>
          </p:txBody>
        </p:sp>
      </p:grpSp>
      <p:grpSp>
        <p:nvGrpSpPr>
          <p:cNvPr id="87078" name="Group 80"/>
          <p:cNvGrpSpPr>
            <a:grpSpLocks/>
          </p:cNvGrpSpPr>
          <p:nvPr/>
        </p:nvGrpSpPr>
        <p:grpSpPr bwMode="auto">
          <a:xfrm>
            <a:off x="6681790" y="3516355"/>
            <a:ext cx="204787" cy="831851"/>
            <a:chOff x="2132" y="2384"/>
            <a:chExt cx="112" cy="479"/>
          </a:xfrm>
        </p:grpSpPr>
        <p:sp>
          <p:nvSpPr>
            <p:cNvPr id="87176" name="Rectangle 81"/>
            <p:cNvSpPr>
              <a:spLocks noChangeArrowheads="1"/>
            </p:cNvSpPr>
            <p:nvPr/>
          </p:nvSpPr>
          <p:spPr bwMode="auto">
            <a:xfrm>
              <a:off x="2132" y="2424"/>
              <a:ext cx="10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77" name="Rectangle 82"/>
            <p:cNvSpPr>
              <a:spLocks noChangeArrowheads="1"/>
            </p:cNvSpPr>
            <p:nvPr/>
          </p:nvSpPr>
          <p:spPr bwMode="auto">
            <a:xfrm>
              <a:off x="2244" y="2384"/>
              <a:ext cx="0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sv-SE" sz="5400" b="1">
                <a:latin typeface="Times" charset="0"/>
              </a:endParaRPr>
            </a:p>
          </p:txBody>
        </p:sp>
      </p:grpSp>
      <p:sp>
        <p:nvSpPr>
          <p:cNvPr id="87079" name="Rectangle 83"/>
          <p:cNvSpPr>
            <a:spLocks noChangeArrowheads="1"/>
          </p:cNvSpPr>
          <p:nvPr/>
        </p:nvSpPr>
        <p:spPr bwMode="auto">
          <a:xfrm>
            <a:off x="8280400" y="4067181"/>
            <a:ext cx="1796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Helvetica" charset="0"/>
              </a:rPr>
              <a:t>Y</a:t>
            </a:r>
            <a:endParaRPr lang="en-US" sz="5400" b="1">
              <a:latin typeface="Times" charset="0"/>
            </a:endParaRPr>
          </a:p>
        </p:txBody>
      </p:sp>
      <p:grpSp>
        <p:nvGrpSpPr>
          <p:cNvPr id="87080" name="Group 84"/>
          <p:cNvGrpSpPr>
            <a:grpSpLocks/>
          </p:cNvGrpSpPr>
          <p:nvPr/>
        </p:nvGrpSpPr>
        <p:grpSpPr bwMode="auto">
          <a:xfrm>
            <a:off x="9274175" y="3192403"/>
            <a:ext cx="319088" cy="357183"/>
            <a:chOff x="5068" y="1656"/>
            <a:chExt cx="175" cy="206"/>
          </a:xfrm>
        </p:grpSpPr>
        <p:sp>
          <p:nvSpPr>
            <p:cNvPr id="87174" name="Rectangle 85"/>
            <p:cNvSpPr>
              <a:spLocks noChangeArrowheads="1"/>
            </p:cNvSpPr>
            <p:nvPr/>
          </p:nvSpPr>
          <p:spPr bwMode="auto">
            <a:xfrm>
              <a:off x="5068" y="1656"/>
              <a:ext cx="10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R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75" name="Rectangle 86"/>
            <p:cNvSpPr>
              <a:spLocks noChangeArrowheads="1"/>
            </p:cNvSpPr>
            <p:nvPr/>
          </p:nvSpPr>
          <p:spPr bwMode="auto">
            <a:xfrm>
              <a:off x="5180" y="1720"/>
              <a:ext cx="6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 sz="5400" b="1">
                <a:latin typeface="Times" charset="0"/>
              </a:endParaRPr>
            </a:p>
          </p:txBody>
        </p:sp>
      </p:grpSp>
      <p:grpSp>
        <p:nvGrpSpPr>
          <p:cNvPr id="87081" name="Group 87"/>
          <p:cNvGrpSpPr>
            <a:grpSpLocks/>
          </p:cNvGrpSpPr>
          <p:nvPr/>
        </p:nvGrpSpPr>
        <p:grpSpPr bwMode="auto">
          <a:xfrm>
            <a:off x="9274175" y="4608403"/>
            <a:ext cx="319088" cy="357183"/>
            <a:chOff x="5068" y="2472"/>
            <a:chExt cx="175" cy="206"/>
          </a:xfrm>
        </p:grpSpPr>
        <p:sp>
          <p:nvSpPr>
            <p:cNvPr id="87172" name="Rectangle 88"/>
            <p:cNvSpPr>
              <a:spLocks noChangeArrowheads="1"/>
            </p:cNvSpPr>
            <p:nvPr/>
          </p:nvSpPr>
          <p:spPr bwMode="auto">
            <a:xfrm>
              <a:off x="5068" y="2472"/>
              <a:ext cx="10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R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73" name="Rectangle 89"/>
            <p:cNvSpPr>
              <a:spLocks noChangeArrowheads="1"/>
            </p:cNvSpPr>
            <p:nvPr/>
          </p:nvSpPr>
          <p:spPr bwMode="auto">
            <a:xfrm>
              <a:off x="5180" y="2536"/>
              <a:ext cx="6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 sz="5400" b="1">
                <a:latin typeface="Times" charset="0"/>
              </a:endParaRPr>
            </a:p>
          </p:txBody>
        </p:sp>
      </p:grpSp>
      <p:grpSp>
        <p:nvGrpSpPr>
          <p:cNvPr id="87082" name="Group 90"/>
          <p:cNvGrpSpPr>
            <a:grpSpLocks/>
          </p:cNvGrpSpPr>
          <p:nvPr/>
        </p:nvGrpSpPr>
        <p:grpSpPr bwMode="auto">
          <a:xfrm>
            <a:off x="525477" y="6413531"/>
            <a:ext cx="2490789" cy="415925"/>
            <a:chOff x="276" y="3512"/>
            <a:chExt cx="1364" cy="240"/>
          </a:xfrm>
        </p:grpSpPr>
        <p:sp>
          <p:nvSpPr>
            <p:cNvPr id="87157" name="Rectangle 91"/>
            <p:cNvSpPr>
              <a:spLocks noChangeArrowheads="1"/>
            </p:cNvSpPr>
            <p:nvPr/>
          </p:nvSpPr>
          <p:spPr bwMode="auto">
            <a:xfrm>
              <a:off x="276" y="3512"/>
              <a:ext cx="10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n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8" name="Rectangle 92"/>
            <p:cNvSpPr>
              <a:spLocks noChangeArrowheads="1"/>
            </p:cNvSpPr>
            <p:nvPr/>
          </p:nvSpPr>
          <p:spPr bwMode="auto">
            <a:xfrm>
              <a:off x="380" y="3512"/>
              <a:ext cx="9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o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9" name="Rectangle 93"/>
            <p:cNvSpPr>
              <a:spLocks noChangeArrowheads="1"/>
            </p:cNvSpPr>
            <p:nvPr/>
          </p:nvSpPr>
          <p:spPr bwMode="auto">
            <a:xfrm>
              <a:off x="476" y="3512"/>
              <a:ext cx="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r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0" name="Rectangle 94"/>
            <p:cNvSpPr>
              <a:spLocks noChangeArrowheads="1"/>
            </p:cNvSpPr>
            <p:nvPr/>
          </p:nvSpPr>
          <p:spPr bwMode="auto">
            <a:xfrm>
              <a:off x="564" y="3512"/>
              <a:ext cx="15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m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1" name="Rectangle 95"/>
            <p:cNvSpPr>
              <a:spLocks noChangeArrowheads="1"/>
            </p:cNvSpPr>
            <p:nvPr/>
          </p:nvSpPr>
          <p:spPr bwMode="auto">
            <a:xfrm>
              <a:off x="724" y="3512"/>
              <a:ext cx="98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a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2" name="Rectangle 96"/>
            <p:cNvSpPr>
              <a:spLocks noChangeArrowheads="1"/>
            </p:cNvSpPr>
            <p:nvPr/>
          </p:nvSpPr>
          <p:spPr bwMode="auto">
            <a:xfrm>
              <a:off x="820" y="3512"/>
              <a:ext cx="5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l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3" name="Rectangle 97"/>
            <p:cNvSpPr>
              <a:spLocks noChangeArrowheads="1"/>
            </p:cNvSpPr>
            <p:nvPr/>
          </p:nvSpPr>
          <p:spPr bwMode="auto">
            <a:xfrm>
              <a:off x="876" y="3512"/>
              <a:ext cx="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 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4" name="Rectangle 98"/>
            <p:cNvSpPr>
              <a:spLocks noChangeArrowheads="1"/>
            </p:cNvSpPr>
            <p:nvPr/>
          </p:nvSpPr>
          <p:spPr bwMode="auto">
            <a:xfrm>
              <a:off x="924" y="3512"/>
              <a:ext cx="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5" name="Rectangle 99"/>
            <p:cNvSpPr>
              <a:spLocks noChangeArrowheads="1"/>
            </p:cNvSpPr>
            <p:nvPr/>
          </p:nvSpPr>
          <p:spPr bwMode="auto">
            <a:xfrm>
              <a:off x="1004" y="3512"/>
              <a:ext cx="10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n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6" name="Rectangle 100"/>
            <p:cNvSpPr>
              <a:spLocks noChangeArrowheads="1"/>
            </p:cNvSpPr>
            <p:nvPr/>
          </p:nvSpPr>
          <p:spPr bwMode="auto">
            <a:xfrm>
              <a:off x="1116" y="3512"/>
              <a:ext cx="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7" name="Rectangle 101"/>
            <p:cNvSpPr>
              <a:spLocks noChangeArrowheads="1"/>
            </p:cNvSpPr>
            <p:nvPr/>
          </p:nvSpPr>
          <p:spPr bwMode="auto">
            <a:xfrm>
              <a:off x="1196" y="3512"/>
              <a:ext cx="10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8" name="Rectangle 102"/>
            <p:cNvSpPr>
              <a:spLocks noChangeArrowheads="1"/>
            </p:cNvSpPr>
            <p:nvPr/>
          </p:nvSpPr>
          <p:spPr bwMode="auto">
            <a:xfrm>
              <a:off x="1300" y="3512"/>
              <a:ext cx="5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i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69" name="Rectangle 103"/>
            <p:cNvSpPr>
              <a:spLocks noChangeArrowheads="1"/>
            </p:cNvSpPr>
            <p:nvPr/>
          </p:nvSpPr>
          <p:spPr bwMode="auto">
            <a:xfrm>
              <a:off x="1356" y="3512"/>
              <a:ext cx="9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y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70" name="Rectangle 104"/>
            <p:cNvSpPr>
              <a:spLocks noChangeArrowheads="1"/>
            </p:cNvSpPr>
            <p:nvPr/>
          </p:nvSpPr>
          <p:spPr bwMode="auto">
            <a:xfrm>
              <a:off x="1452" y="3512"/>
              <a:ext cx="10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n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71" name="Rectangle 105"/>
            <p:cNvSpPr>
              <a:spLocks noChangeArrowheads="1"/>
            </p:cNvSpPr>
            <p:nvPr/>
          </p:nvSpPr>
          <p:spPr bwMode="auto">
            <a:xfrm>
              <a:off x="1556" y="3512"/>
              <a:ext cx="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</p:grpSp>
      <p:grpSp>
        <p:nvGrpSpPr>
          <p:cNvPr id="87083" name="Group 106"/>
          <p:cNvGrpSpPr>
            <a:grpSpLocks/>
          </p:cNvGrpSpPr>
          <p:nvPr/>
        </p:nvGrpSpPr>
        <p:grpSpPr bwMode="auto">
          <a:xfrm>
            <a:off x="5330800" y="6370757"/>
            <a:ext cx="2724146" cy="415925"/>
            <a:chOff x="2908" y="3488"/>
            <a:chExt cx="1492" cy="239"/>
          </a:xfrm>
        </p:grpSpPr>
        <p:sp>
          <p:nvSpPr>
            <p:cNvPr id="87140" name="Rectangle 107"/>
            <p:cNvSpPr>
              <a:spLocks noChangeArrowheads="1"/>
            </p:cNvSpPr>
            <p:nvPr/>
          </p:nvSpPr>
          <p:spPr bwMode="auto">
            <a:xfrm>
              <a:off x="2908" y="3488"/>
              <a:ext cx="158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m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1" name="Rectangle 108"/>
            <p:cNvSpPr>
              <a:spLocks noChangeArrowheads="1"/>
            </p:cNvSpPr>
            <p:nvPr/>
          </p:nvSpPr>
          <p:spPr bwMode="auto">
            <a:xfrm>
              <a:off x="3068" y="3488"/>
              <a:ext cx="9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o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2" name="Rectangle 109"/>
            <p:cNvSpPr>
              <a:spLocks noChangeArrowheads="1"/>
            </p:cNvSpPr>
            <p:nvPr/>
          </p:nvSpPr>
          <p:spPr bwMode="auto">
            <a:xfrm>
              <a:off x="3164" y="3488"/>
              <a:ext cx="10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3" name="Rectangle 110"/>
            <p:cNvSpPr>
              <a:spLocks noChangeArrowheads="1"/>
            </p:cNvSpPr>
            <p:nvPr/>
          </p:nvSpPr>
          <p:spPr bwMode="auto">
            <a:xfrm>
              <a:off x="3268" y="3488"/>
              <a:ext cx="53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i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4" name="Rectangle 111"/>
            <p:cNvSpPr>
              <a:spLocks noChangeArrowheads="1"/>
            </p:cNvSpPr>
            <p:nvPr/>
          </p:nvSpPr>
          <p:spPr bwMode="auto">
            <a:xfrm>
              <a:off x="3324" y="3488"/>
              <a:ext cx="77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f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5" name="Rectangle 112"/>
            <p:cNvSpPr>
              <a:spLocks noChangeArrowheads="1"/>
            </p:cNvSpPr>
            <p:nvPr/>
          </p:nvSpPr>
          <p:spPr bwMode="auto">
            <a:xfrm>
              <a:off x="3388" y="3488"/>
              <a:ext cx="53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i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6" name="Rectangle 113"/>
            <p:cNvSpPr>
              <a:spLocks noChangeArrowheads="1"/>
            </p:cNvSpPr>
            <p:nvPr/>
          </p:nvSpPr>
          <p:spPr bwMode="auto">
            <a:xfrm>
              <a:off x="3444" y="3488"/>
              <a:ext cx="8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7" name="Rectangle 114"/>
            <p:cNvSpPr>
              <a:spLocks noChangeArrowheads="1"/>
            </p:cNvSpPr>
            <p:nvPr/>
          </p:nvSpPr>
          <p:spPr bwMode="auto">
            <a:xfrm>
              <a:off x="3524" y="3488"/>
              <a:ext cx="10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8" name="Rectangle 115"/>
            <p:cNvSpPr>
              <a:spLocks noChangeArrowheads="1"/>
            </p:cNvSpPr>
            <p:nvPr/>
          </p:nvSpPr>
          <p:spPr bwMode="auto">
            <a:xfrm>
              <a:off x="3628" y="3488"/>
              <a:ext cx="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 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49" name="Rectangle 116"/>
            <p:cNvSpPr>
              <a:spLocks noChangeArrowheads="1"/>
            </p:cNvSpPr>
            <p:nvPr/>
          </p:nvSpPr>
          <p:spPr bwMode="auto">
            <a:xfrm>
              <a:off x="3676" y="3488"/>
              <a:ext cx="8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0" name="Rectangle 117"/>
            <p:cNvSpPr>
              <a:spLocks noChangeArrowheads="1"/>
            </p:cNvSpPr>
            <p:nvPr/>
          </p:nvSpPr>
          <p:spPr bwMode="auto">
            <a:xfrm>
              <a:off x="3764" y="3488"/>
              <a:ext cx="10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n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1" name="Rectangle 118"/>
            <p:cNvSpPr>
              <a:spLocks noChangeArrowheads="1"/>
            </p:cNvSpPr>
            <p:nvPr/>
          </p:nvSpPr>
          <p:spPr bwMode="auto">
            <a:xfrm>
              <a:off x="3868" y="3488"/>
              <a:ext cx="8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2" name="Rectangle 119"/>
            <p:cNvSpPr>
              <a:spLocks noChangeArrowheads="1"/>
            </p:cNvSpPr>
            <p:nvPr/>
          </p:nvSpPr>
          <p:spPr bwMode="auto">
            <a:xfrm>
              <a:off x="3956" y="3488"/>
              <a:ext cx="10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3" name="Rectangle 120"/>
            <p:cNvSpPr>
              <a:spLocks noChangeArrowheads="1"/>
            </p:cNvSpPr>
            <p:nvPr/>
          </p:nvSpPr>
          <p:spPr bwMode="auto">
            <a:xfrm>
              <a:off x="4060" y="3488"/>
              <a:ext cx="53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i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4" name="Rectangle 121"/>
            <p:cNvSpPr>
              <a:spLocks noChangeArrowheads="1"/>
            </p:cNvSpPr>
            <p:nvPr/>
          </p:nvSpPr>
          <p:spPr bwMode="auto">
            <a:xfrm>
              <a:off x="4116" y="3488"/>
              <a:ext cx="9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y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5" name="Rectangle 122"/>
            <p:cNvSpPr>
              <a:spLocks noChangeArrowheads="1"/>
            </p:cNvSpPr>
            <p:nvPr/>
          </p:nvSpPr>
          <p:spPr bwMode="auto">
            <a:xfrm>
              <a:off x="4212" y="3488"/>
              <a:ext cx="10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n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56" name="Rectangle 123"/>
            <p:cNvSpPr>
              <a:spLocks noChangeArrowheads="1"/>
            </p:cNvSpPr>
            <p:nvPr/>
          </p:nvSpPr>
          <p:spPr bwMode="auto">
            <a:xfrm>
              <a:off x="4316" y="3488"/>
              <a:ext cx="8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sz="5400" b="1">
                <a:latin typeface="Times" charset="0"/>
              </a:endParaRPr>
            </a:p>
          </p:txBody>
        </p:sp>
      </p:grpSp>
      <p:sp>
        <p:nvSpPr>
          <p:cNvPr id="87084" name="Text Box 124"/>
          <p:cNvSpPr txBox="1">
            <a:spLocks noChangeArrowheads="1"/>
          </p:cNvSpPr>
          <p:nvPr/>
        </p:nvSpPr>
        <p:spPr bwMode="auto">
          <a:xfrm>
            <a:off x="7294563" y="2900371"/>
            <a:ext cx="876300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Times" charset="0"/>
              </a:rPr>
              <a:t>+</a:t>
            </a:r>
          </a:p>
        </p:txBody>
      </p:sp>
      <p:sp>
        <p:nvSpPr>
          <p:cNvPr id="87085" name="Text Box 125"/>
          <p:cNvSpPr txBox="1">
            <a:spLocks noChangeArrowheads="1"/>
          </p:cNvSpPr>
          <p:nvPr/>
        </p:nvSpPr>
        <p:spPr bwMode="auto">
          <a:xfrm>
            <a:off x="6759582" y="3378208"/>
            <a:ext cx="459747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Times" charset="0"/>
              </a:rPr>
              <a:t> +</a:t>
            </a:r>
          </a:p>
        </p:txBody>
      </p:sp>
      <p:sp>
        <p:nvSpPr>
          <p:cNvPr id="87086" name="Line 126"/>
          <p:cNvSpPr>
            <a:spLocks noChangeShapeType="1"/>
          </p:cNvSpPr>
          <p:nvPr/>
        </p:nvSpPr>
        <p:spPr bwMode="auto">
          <a:xfrm>
            <a:off x="6418263" y="4067175"/>
            <a:ext cx="1052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709" tIns="51354" rIns="102709" bIns="51354" anchor="ctr"/>
          <a:lstStyle/>
          <a:p>
            <a:endParaRPr lang="en-US"/>
          </a:p>
        </p:txBody>
      </p:sp>
      <p:sp>
        <p:nvSpPr>
          <p:cNvPr id="87087" name="Text Box 127"/>
          <p:cNvSpPr txBox="1">
            <a:spLocks noChangeArrowheads="1"/>
          </p:cNvSpPr>
          <p:nvPr/>
        </p:nvSpPr>
        <p:spPr bwMode="auto">
          <a:xfrm>
            <a:off x="1317633" y="1833569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 sz="5400" b="1" u="sng">
              <a:latin typeface="Times" charset="0"/>
            </a:endParaRPr>
          </a:p>
        </p:txBody>
      </p:sp>
      <p:sp>
        <p:nvSpPr>
          <p:cNvPr id="87088" name="Text Box 128"/>
          <p:cNvSpPr txBox="1">
            <a:spLocks noChangeArrowheads="1"/>
          </p:cNvSpPr>
          <p:nvPr/>
        </p:nvSpPr>
        <p:spPr bwMode="auto">
          <a:xfrm>
            <a:off x="966795" y="1833569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 sz="5400" b="1" u="sng">
              <a:latin typeface="Times" charset="0"/>
            </a:endParaRPr>
          </a:p>
        </p:txBody>
      </p:sp>
      <p:sp>
        <p:nvSpPr>
          <p:cNvPr id="87089" name="Text Box 129"/>
          <p:cNvSpPr txBox="1">
            <a:spLocks noChangeArrowheads="1"/>
          </p:cNvSpPr>
          <p:nvPr/>
        </p:nvSpPr>
        <p:spPr bwMode="auto">
          <a:xfrm>
            <a:off x="1317633" y="1998672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 sz="5400" b="1" u="sng">
              <a:latin typeface="Times" charset="0"/>
            </a:endParaRPr>
          </a:p>
        </p:txBody>
      </p:sp>
      <p:sp>
        <p:nvSpPr>
          <p:cNvPr id="87090" name="Text Box 130"/>
          <p:cNvSpPr txBox="1">
            <a:spLocks noChangeArrowheads="1"/>
          </p:cNvSpPr>
          <p:nvPr/>
        </p:nvSpPr>
        <p:spPr bwMode="auto">
          <a:xfrm>
            <a:off x="2103443" y="1249369"/>
            <a:ext cx="4567592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EF1F1D"/>
                </a:solidFill>
                <a:latin typeface="Times" charset="0"/>
              </a:rPr>
              <a:t>sensor for </a:t>
            </a:r>
            <a:r>
              <a:rPr lang="en-US" sz="2300" b="1">
                <a:solidFill>
                  <a:srgbClr val="EF1F1D"/>
                </a:solidFill>
                <a:latin typeface="Helvetica" charset="0"/>
              </a:rPr>
              <a:t>environmental</a:t>
            </a:r>
            <a:r>
              <a:rPr lang="en-US" sz="2400" b="1">
                <a:solidFill>
                  <a:srgbClr val="EF1F1D"/>
                </a:solidFill>
                <a:latin typeface="Times" charset="0"/>
              </a:rPr>
              <a:t> acidity</a:t>
            </a:r>
            <a:endParaRPr lang="en-US" sz="5400" b="1" u="sng">
              <a:latin typeface="Times" charset="0"/>
            </a:endParaRPr>
          </a:p>
        </p:txBody>
      </p:sp>
      <p:grpSp>
        <p:nvGrpSpPr>
          <p:cNvPr id="87091" name="Group 131"/>
          <p:cNvGrpSpPr>
            <a:grpSpLocks/>
          </p:cNvGrpSpPr>
          <p:nvPr/>
        </p:nvGrpSpPr>
        <p:grpSpPr bwMode="auto">
          <a:xfrm>
            <a:off x="4491040" y="3067044"/>
            <a:ext cx="1962150" cy="1898650"/>
            <a:chOff x="2448" y="1584"/>
            <a:chExt cx="1075" cy="1094"/>
          </a:xfrm>
        </p:grpSpPr>
        <p:sp>
          <p:nvSpPr>
            <p:cNvPr id="87100" name="Line 132"/>
            <p:cNvSpPr>
              <a:spLocks noChangeShapeType="1"/>
            </p:cNvSpPr>
            <p:nvPr/>
          </p:nvSpPr>
          <p:spPr bwMode="auto">
            <a:xfrm flipV="1">
              <a:off x="2848" y="2028"/>
              <a:ext cx="1" cy="1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01" name="Freeform 133"/>
            <p:cNvSpPr>
              <a:spLocks/>
            </p:cNvSpPr>
            <p:nvPr/>
          </p:nvSpPr>
          <p:spPr bwMode="auto">
            <a:xfrm>
              <a:off x="2840" y="2020"/>
              <a:ext cx="16" cy="128"/>
            </a:xfrm>
            <a:custGeom>
              <a:avLst/>
              <a:gdLst>
                <a:gd name="T0" fmla="*/ 16 w 16"/>
                <a:gd name="T1" fmla="*/ 128 h 128"/>
                <a:gd name="T2" fmla="*/ 0 w 16"/>
                <a:gd name="T3" fmla="*/ 128 h 128"/>
                <a:gd name="T4" fmla="*/ 0 w 16"/>
                <a:gd name="T5" fmla="*/ 0 h 128"/>
                <a:gd name="T6" fmla="*/ 16 w 16"/>
                <a:gd name="T7" fmla="*/ 8 h 128"/>
                <a:gd name="T8" fmla="*/ 16 w 16"/>
                <a:gd name="T9" fmla="*/ 128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28"/>
                <a:gd name="T17" fmla="*/ 16 w 16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28">
                  <a:moveTo>
                    <a:pt x="16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6" y="8"/>
                  </a:lnTo>
                  <a:lnTo>
                    <a:pt x="16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02" name="Freeform 134"/>
            <p:cNvSpPr>
              <a:spLocks/>
            </p:cNvSpPr>
            <p:nvPr/>
          </p:nvSpPr>
          <p:spPr bwMode="auto">
            <a:xfrm>
              <a:off x="2888" y="2236"/>
              <a:ext cx="128" cy="80"/>
            </a:xfrm>
            <a:custGeom>
              <a:avLst/>
              <a:gdLst>
                <a:gd name="T0" fmla="*/ 128 w 128"/>
                <a:gd name="T1" fmla="*/ 72 h 80"/>
                <a:gd name="T2" fmla="*/ 120 w 128"/>
                <a:gd name="T3" fmla="*/ 80 h 80"/>
                <a:gd name="T4" fmla="*/ 0 w 128"/>
                <a:gd name="T5" fmla="*/ 16 h 80"/>
                <a:gd name="T6" fmla="*/ 8 w 128"/>
                <a:gd name="T7" fmla="*/ 0 h 80"/>
                <a:gd name="T8" fmla="*/ 128 w 128"/>
                <a:gd name="T9" fmla="*/ 72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0"/>
                <a:gd name="T17" fmla="*/ 128 w 128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0">
                  <a:moveTo>
                    <a:pt x="128" y="72"/>
                  </a:moveTo>
                  <a:lnTo>
                    <a:pt x="120" y="80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2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03" name="Line 135"/>
            <p:cNvSpPr>
              <a:spLocks noChangeShapeType="1"/>
            </p:cNvSpPr>
            <p:nvPr/>
          </p:nvSpPr>
          <p:spPr bwMode="auto">
            <a:xfrm flipH="1" flipV="1">
              <a:off x="2896" y="2244"/>
              <a:ext cx="112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04" name="Line 136"/>
            <p:cNvSpPr>
              <a:spLocks noChangeShapeType="1"/>
            </p:cNvSpPr>
            <p:nvPr/>
          </p:nvSpPr>
          <p:spPr bwMode="auto">
            <a:xfrm flipV="1">
              <a:off x="2848" y="1932"/>
              <a:ext cx="16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05" name="Freeform 137"/>
            <p:cNvSpPr>
              <a:spLocks/>
            </p:cNvSpPr>
            <p:nvPr/>
          </p:nvSpPr>
          <p:spPr bwMode="auto">
            <a:xfrm>
              <a:off x="2840" y="1924"/>
              <a:ext cx="176" cy="104"/>
            </a:xfrm>
            <a:custGeom>
              <a:avLst/>
              <a:gdLst>
                <a:gd name="T0" fmla="*/ 168 w 176"/>
                <a:gd name="T1" fmla="*/ 0 h 104"/>
                <a:gd name="T2" fmla="*/ 176 w 176"/>
                <a:gd name="T3" fmla="*/ 8 h 104"/>
                <a:gd name="T4" fmla="*/ 176 w 176"/>
                <a:gd name="T5" fmla="*/ 8 h 104"/>
                <a:gd name="T6" fmla="*/ 16 w 176"/>
                <a:gd name="T7" fmla="*/ 104 h 104"/>
                <a:gd name="T8" fmla="*/ 0 w 176"/>
                <a:gd name="T9" fmla="*/ 96 h 104"/>
                <a:gd name="T10" fmla="*/ 168 w 176"/>
                <a:gd name="T11" fmla="*/ 0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6"/>
                <a:gd name="T19" fmla="*/ 0 h 104"/>
                <a:gd name="T20" fmla="*/ 176 w 176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6" h="104">
                  <a:moveTo>
                    <a:pt x="168" y="0"/>
                  </a:moveTo>
                  <a:lnTo>
                    <a:pt x="176" y="8"/>
                  </a:lnTo>
                  <a:lnTo>
                    <a:pt x="16" y="104"/>
                  </a:lnTo>
                  <a:lnTo>
                    <a:pt x="0" y="9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7106" name="Group 138"/>
            <p:cNvGrpSpPr>
              <a:grpSpLocks/>
            </p:cNvGrpSpPr>
            <p:nvPr/>
          </p:nvGrpSpPr>
          <p:grpSpPr bwMode="auto">
            <a:xfrm>
              <a:off x="2992" y="1788"/>
              <a:ext cx="208" cy="184"/>
              <a:chOff x="2992" y="1788"/>
              <a:chExt cx="208" cy="184"/>
            </a:xfrm>
          </p:grpSpPr>
          <p:sp>
            <p:nvSpPr>
              <p:cNvPr id="87134" name="Line 139"/>
              <p:cNvSpPr>
                <a:spLocks noChangeShapeType="1"/>
              </p:cNvSpPr>
              <p:nvPr/>
            </p:nvSpPr>
            <p:spPr bwMode="auto">
              <a:xfrm flipH="1">
                <a:off x="3016" y="1836"/>
                <a:ext cx="152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5" name="Freeform 140"/>
              <p:cNvSpPr>
                <a:spLocks/>
              </p:cNvSpPr>
              <p:nvPr/>
            </p:nvSpPr>
            <p:spPr bwMode="auto">
              <a:xfrm>
                <a:off x="3008" y="1828"/>
                <a:ext cx="176" cy="104"/>
              </a:xfrm>
              <a:custGeom>
                <a:avLst/>
                <a:gdLst>
                  <a:gd name="T0" fmla="*/ 168 w 176"/>
                  <a:gd name="T1" fmla="*/ 0 h 104"/>
                  <a:gd name="T2" fmla="*/ 176 w 176"/>
                  <a:gd name="T3" fmla="*/ 8 h 104"/>
                  <a:gd name="T4" fmla="*/ 8 w 176"/>
                  <a:gd name="T5" fmla="*/ 104 h 104"/>
                  <a:gd name="T6" fmla="*/ 8 w 176"/>
                  <a:gd name="T7" fmla="*/ 104 h 104"/>
                  <a:gd name="T8" fmla="*/ 0 w 176"/>
                  <a:gd name="T9" fmla="*/ 96 h 104"/>
                  <a:gd name="T10" fmla="*/ 168 w 176"/>
                  <a:gd name="T11" fmla="*/ 0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6"/>
                  <a:gd name="T19" fmla="*/ 0 h 104"/>
                  <a:gd name="T20" fmla="*/ 176 w 176"/>
                  <a:gd name="T21" fmla="*/ 104 h 1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6" h="104">
                    <a:moveTo>
                      <a:pt x="168" y="0"/>
                    </a:moveTo>
                    <a:lnTo>
                      <a:pt x="176" y="8"/>
                    </a:lnTo>
                    <a:lnTo>
                      <a:pt x="8" y="104"/>
                    </a:lnTo>
                    <a:lnTo>
                      <a:pt x="0" y="96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6" name="Freeform 141"/>
              <p:cNvSpPr>
                <a:spLocks/>
              </p:cNvSpPr>
              <p:nvPr/>
            </p:nvSpPr>
            <p:spPr bwMode="auto">
              <a:xfrm>
                <a:off x="3024" y="1860"/>
                <a:ext cx="176" cy="112"/>
              </a:xfrm>
              <a:custGeom>
                <a:avLst/>
                <a:gdLst>
                  <a:gd name="T0" fmla="*/ 168 w 176"/>
                  <a:gd name="T1" fmla="*/ 0 h 112"/>
                  <a:gd name="T2" fmla="*/ 176 w 176"/>
                  <a:gd name="T3" fmla="*/ 16 h 112"/>
                  <a:gd name="T4" fmla="*/ 8 w 176"/>
                  <a:gd name="T5" fmla="*/ 112 h 112"/>
                  <a:gd name="T6" fmla="*/ 0 w 176"/>
                  <a:gd name="T7" fmla="*/ 96 h 112"/>
                  <a:gd name="T8" fmla="*/ 168 w 17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2"/>
                  <a:gd name="T17" fmla="*/ 176 w 17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2">
                    <a:moveTo>
                      <a:pt x="168" y="0"/>
                    </a:moveTo>
                    <a:lnTo>
                      <a:pt x="176" y="16"/>
                    </a:lnTo>
                    <a:lnTo>
                      <a:pt x="8" y="112"/>
                    </a:lnTo>
                    <a:lnTo>
                      <a:pt x="0" y="96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7" name="Line 142"/>
              <p:cNvSpPr>
                <a:spLocks noChangeShapeType="1"/>
              </p:cNvSpPr>
              <p:nvPr/>
            </p:nvSpPr>
            <p:spPr bwMode="auto">
              <a:xfrm flipH="1">
                <a:off x="3032" y="1868"/>
                <a:ext cx="160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8" name="Line 143"/>
              <p:cNvSpPr>
                <a:spLocks noChangeShapeType="1"/>
              </p:cNvSpPr>
              <p:nvPr/>
            </p:nvSpPr>
            <p:spPr bwMode="auto">
              <a:xfrm flipH="1">
                <a:off x="3000" y="1796"/>
                <a:ext cx="152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9" name="Freeform 144"/>
              <p:cNvSpPr>
                <a:spLocks/>
              </p:cNvSpPr>
              <p:nvPr/>
            </p:nvSpPr>
            <p:spPr bwMode="auto">
              <a:xfrm>
                <a:off x="2992" y="1788"/>
                <a:ext cx="168" cy="112"/>
              </a:xfrm>
              <a:custGeom>
                <a:avLst/>
                <a:gdLst>
                  <a:gd name="T0" fmla="*/ 160 w 168"/>
                  <a:gd name="T1" fmla="*/ 0 h 112"/>
                  <a:gd name="T2" fmla="*/ 168 w 168"/>
                  <a:gd name="T3" fmla="*/ 16 h 112"/>
                  <a:gd name="T4" fmla="*/ 8 w 168"/>
                  <a:gd name="T5" fmla="*/ 112 h 112"/>
                  <a:gd name="T6" fmla="*/ 0 w 168"/>
                  <a:gd name="T7" fmla="*/ 96 h 112"/>
                  <a:gd name="T8" fmla="*/ 160 w 168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12"/>
                  <a:gd name="T17" fmla="*/ 168 w 168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12">
                    <a:moveTo>
                      <a:pt x="160" y="0"/>
                    </a:moveTo>
                    <a:lnTo>
                      <a:pt x="168" y="16"/>
                    </a:lnTo>
                    <a:lnTo>
                      <a:pt x="8" y="112"/>
                    </a:lnTo>
                    <a:lnTo>
                      <a:pt x="0" y="96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107" name="Group 145"/>
            <p:cNvGrpSpPr>
              <a:grpSpLocks/>
            </p:cNvGrpSpPr>
            <p:nvPr/>
          </p:nvGrpSpPr>
          <p:grpSpPr bwMode="auto">
            <a:xfrm>
              <a:off x="2992" y="2268"/>
              <a:ext cx="208" cy="184"/>
              <a:chOff x="2992" y="2268"/>
              <a:chExt cx="208" cy="184"/>
            </a:xfrm>
          </p:grpSpPr>
          <p:sp>
            <p:nvSpPr>
              <p:cNvPr id="87128" name="Line 146"/>
              <p:cNvSpPr>
                <a:spLocks noChangeShapeType="1"/>
              </p:cNvSpPr>
              <p:nvPr/>
            </p:nvSpPr>
            <p:spPr bwMode="auto">
              <a:xfrm>
                <a:off x="3016" y="2316"/>
                <a:ext cx="152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29" name="Freeform 147"/>
              <p:cNvSpPr>
                <a:spLocks/>
              </p:cNvSpPr>
              <p:nvPr/>
            </p:nvSpPr>
            <p:spPr bwMode="auto">
              <a:xfrm>
                <a:off x="3008" y="2308"/>
                <a:ext cx="176" cy="104"/>
              </a:xfrm>
              <a:custGeom>
                <a:avLst/>
                <a:gdLst>
                  <a:gd name="T0" fmla="*/ 176 w 176"/>
                  <a:gd name="T1" fmla="*/ 96 h 104"/>
                  <a:gd name="T2" fmla="*/ 168 w 176"/>
                  <a:gd name="T3" fmla="*/ 104 h 104"/>
                  <a:gd name="T4" fmla="*/ 0 w 176"/>
                  <a:gd name="T5" fmla="*/ 8 h 104"/>
                  <a:gd name="T6" fmla="*/ 8 w 176"/>
                  <a:gd name="T7" fmla="*/ 0 h 104"/>
                  <a:gd name="T8" fmla="*/ 176 w 176"/>
                  <a:gd name="T9" fmla="*/ 96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04"/>
                  <a:gd name="T17" fmla="*/ 176 w 176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04">
                    <a:moveTo>
                      <a:pt x="176" y="96"/>
                    </a:moveTo>
                    <a:lnTo>
                      <a:pt x="168" y="10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76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0" name="Freeform 148"/>
              <p:cNvSpPr>
                <a:spLocks/>
              </p:cNvSpPr>
              <p:nvPr/>
            </p:nvSpPr>
            <p:spPr bwMode="auto">
              <a:xfrm>
                <a:off x="2992" y="2340"/>
                <a:ext cx="168" cy="112"/>
              </a:xfrm>
              <a:custGeom>
                <a:avLst/>
                <a:gdLst>
                  <a:gd name="T0" fmla="*/ 168 w 168"/>
                  <a:gd name="T1" fmla="*/ 96 h 112"/>
                  <a:gd name="T2" fmla="*/ 160 w 168"/>
                  <a:gd name="T3" fmla="*/ 112 h 112"/>
                  <a:gd name="T4" fmla="*/ 0 w 168"/>
                  <a:gd name="T5" fmla="*/ 16 h 112"/>
                  <a:gd name="T6" fmla="*/ 8 w 168"/>
                  <a:gd name="T7" fmla="*/ 0 h 112"/>
                  <a:gd name="T8" fmla="*/ 168 w 168"/>
                  <a:gd name="T9" fmla="*/ 96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12"/>
                  <a:gd name="T17" fmla="*/ 168 w 168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12">
                    <a:moveTo>
                      <a:pt x="168" y="96"/>
                    </a:moveTo>
                    <a:lnTo>
                      <a:pt x="160" y="11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8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1" name="Line 149"/>
              <p:cNvSpPr>
                <a:spLocks noChangeShapeType="1"/>
              </p:cNvSpPr>
              <p:nvPr/>
            </p:nvSpPr>
            <p:spPr bwMode="auto">
              <a:xfrm flipH="1" flipV="1">
                <a:off x="3000" y="2348"/>
                <a:ext cx="152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2" name="Line 150"/>
              <p:cNvSpPr>
                <a:spLocks noChangeShapeType="1"/>
              </p:cNvSpPr>
              <p:nvPr/>
            </p:nvSpPr>
            <p:spPr bwMode="auto">
              <a:xfrm flipH="1" flipV="1">
                <a:off x="3032" y="2276"/>
                <a:ext cx="160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3" name="Freeform 151"/>
              <p:cNvSpPr>
                <a:spLocks/>
              </p:cNvSpPr>
              <p:nvPr/>
            </p:nvSpPr>
            <p:spPr bwMode="auto">
              <a:xfrm>
                <a:off x="3024" y="2268"/>
                <a:ext cx="176" cy="112"/>
              </a:xfrm>
              <a:custGeom>
                <a:avLst/>
                <a:gdLst>
                  <a:gd name="T0" fmla="*/ 176 w 176"/>
                  <a:gd name="T1" fmla="*/ 96 h 112"/>
                  <a:gd name="T2" fmla="*/ 168 w 176"/>
                  <a:gd name="T3" fmla="*/ 112 h 112"/>
                  <a:gd name="T4" fmla="*/ 0 w 176"/>
                  <a:gd name="T5" fmla="*/ 16 h 112"/>
                  <a:gd name="T6" fmla="*/ 8 w 176"/>
                  <a:gd name="T7" fmla="*/ 0 h 112"/>
                  <a:gd name="T8" fmla="*/ 176 w 176"/>
                  <a:gd name="T9" fmla="*/ 96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2"/>
                  <a:gd name="T17" fmla="*/ 176 w 17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2">
                    <a:moveTo>
                      <a:pt x="176" y="96"/>
                    </a:moveTo>
                    <a:lnTo>
                      <a:pt x="168" y="11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76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108" name="Line 152"/>
            <p:cNvSpPr>
              <a:spLocks noChangeShapeType="1"/>
            </p:cNvSpPr>
            <p:nvPr/>
          </p:nvSpPr>
          <p:spPr bwMode="auto">
            <a:xfrm flipH="1">
              <a:off x="3184" y="1740"/>
              <a:ext cx="144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09" name="Freeform 153"/>
            <p:cNvSpPr>
              <a:spLocks/>
            </p:cNvSpPr>
            <p:nvPr/>
          </p:nvSpPr>
          <p:spPr bwMode="auto">
            <a:xfrm>
              <a:off x="3176" y="1732"/>
              <a:ext cx="168" cy="104"/>
            </a:xfrm>
            <a:custGeom>
              <a:avLst/>
              <a:gdLst>
                <a:gd name="T0" fmla="*/ 160 w 168"/>
                <a:gd name="T1" fmla="*/ 0 h 104"/>
                <a:gd name="T2" fmla="*/ 168 w 168"/>
                <a:gd name="T3" fmla="*/ 16 h 104"/>
                <a:gd name="T4" fmla="*/ 8 w 168"/>
                <a:gd name="T5" fmla="*/ 104 h 104"/>
                <a:gd name="T6" fmla="*/ 0 w 168"/>
                <a:gd name="T7" fmla="*/ 96 h 104"/>
                <a:gd name="T8" fmla="*/ 160 w 168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104"/>
                <a:gd name="T17" fmla="*/ 168 w 168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104">
                  <a:moveTo>
                    <a:pt x="160" y="0"/>
                  </a:moveTo>
                  <a:lnTo>
                    <a:pt x="168" y="16"/>
                  </a:lnTo>
                  <a:lnTo>
                    <a:pt x="8" y="104"/>
                  </a:lnTo>
                  <a:lnTo>
                    <a:pt x="0" y="96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10" name="Freeform 154"/>
            <p:cNvSpPr>
              <a:spLocks/>
            </p:cNvSpPr>
            <p:nvPr/>
          </p:nvSpPr>
          <p:spPr bwMode="auto">
            <a:xfrm>
              <a:off x="3176" y="2404"/>
              <a:ext cx="168" cy="104"/>
            </a:xfrm>
            <a:custGeom>
              <a:avLst/>
              <a:gdLst>
                <a:gd name="T0" fmla="*/ 168 w 168"/>
                <a:gd name="T1" fmla="*/ 88 h 104"/>
                <a:gd name="T2" fmla="*/ 160 w 168"/>
                <a:gd name="T3" fmla="*/ 104 h 104"/>
                <a:gd name="T4" fmla="*/ 0 w 168"/>
                <a:gd name="T5" fmla="*/ 8 h 104"/>
                <a:gd name="T6" fmla="*/ 8 w 168"/>
                <a:gd name="T7" fmla="*/ 0 h 104"/>
                <a:gd name="T8" fmla="*/ 168 w 168"/>
                <a:gd name="T9" fmla="*/ 88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104"/>
                <a:gd name="T17" fmla="*/ 168 w 168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104">
                  <a:moveTo>
                    <a:pt x="168" y="88"/>
                  </a:moveTo>
                  <a:lnTo>
                    <a:pt x="160" y="104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8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11" name="Line 155"/>
            <p:cNvSpPr>
              <a:spLocks noChangeShapeType="1"/>
            </p:cNvSpPr>
            <p:nvPr/>
          </p:nvSpPr>
          <p:spPr bwMode="auto">
            <a:xfrm>
              <a:off x="3184" y="2412"/>
              <a:ext cx="144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7112" name="Group 156"/>
            <p:cNvGrpSpPr>
              <a:grpSpLocks/>
            </p:cNvGrpSpPr>
            <p:nvPr/>
          </p:nvGrpSpPr>
          <p:grpSpPr bwMode="auto">
            <a:xfrm>
              <a:off x="2696" y="1924"/>
              <a:ext cx="176" cy="128"/>
              <a:chOff x="2696" y="1924"/>
              <a:chExt cx="176" cy="128"/>
            </a:xfrm>
          </p:grpSpPr>
          <p:sp>
            <p:nvSpPr>
              <p:cNvPr id="87124" name="Line 157"/>
              <p:cNvSpPr>
                <a:spLocks noChangeShapeType="1"/>
              </p:cNvSpPr>
              <p:nvPr/>
            </p:nvSpPr>
            <p:spPr bwMode="auto">
              <a:xfrm>
                <a:off x="2704" y="1964"/>
                <a:ext cx="136" cy="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25" name="Freeform 158"/>
              <p:cNvSpPr>
                <a:spLocks/>
              </p:cNvSpPr>
              <p:nvPr/>
            </p:nvSpPr>
            <p:spPr bwMode="auto">
              <a:xfrm>
                <a:off x="2696" y="1956"/>
                <a:ext cx="152" cy="96"/>
              </a:xfrm>
              <a:custGeom>
                <a:avLst/>
                <a:gdLst>
                  <a:gd name="T0" fmla="*/ 0 w 152"/>
                  <a:gd name="T1" fmla="*/ 16 h 96"/>
                  <a:gd name="T2" fmla="*/ 8 w 152"/>
                  <a:gd name="T3" fmla="*/ 0 h 96"/>
                  <a:gd name="T4" fmla="*/ 152 w 152"/>
                  <a:gd name="T5" fmla="*/ 88 h 96"/>
                  <a:gd name="T6" fmla="*/ 144 w 152"/>
                  <a:gd name="T7" fmla="*/ 96 h 96"/>
                  <a:gd name="T8" fmla="*/ 0 w 152"/>
                  <a:gd name="T9" fmla="*/ 16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96"/>
                  <a:gd name="T17" fmla="*/ 152 w 152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96">
                    <a:moveTo>
                      <a:pt x="0" y="16"/>
                    </a:moveTo>
                    <a:lnTo>
                      <a:pt x="8" y="0"/>
                    </a:lnTo>
                    <a:lnTo>
                      <a:pt x="152" y="88"/>
                    </a:lnTo>
                    <a:lnTo>
                      <a:pt x="144" y="9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26" name="Freeform 159"/>
              <p:cNvSpPr>
                <a:spLocks/>
              </p:cNvSpPr>
              <p:nvPr/>
            </p:nvSpPr>
            <p:spPr bwMode="auto">
              <a:xfrm>
                <a:off x="2720" y="1924"/>
                <a:ext cx="152" cy="96"/>
              </a:xfrm>
              <a:custGeom>
                <a:avLst/>
                <a:gdLst>
                  <a:gd name="T0" fmla="*/ 0 w 152"/>
                  <a:gd name="T1" fmla="*/ 16 h 96"/>
                  <a:gd name="T2" fmla="*/ 8 w 152"/>
                  <a:gd name="T3" fmla="*/ 0 h 96"/>
                  <a:gd name="T4" fmla="*/ 152 w 152"/>
                  <a:gd name="T5" fmla="*/ 80 h 96"/>
                  <a:gd name="T6" fmla="*/ 144 w 152"/>
                  <a:gd name="T7" fmla="*/ 96 h 96"/>
                  <a:gd name="T8" fmla="*/ 0 w 152"/>
                  <a:gd name="T9" fmla="*/ 16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96"/>
                  <a:gd name="T17" fmla="*/ 152 w 152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96">
                    <a:moveTo>
                      <a:pt x="0" y="16"/>
                    </a:moveTo>
                    <a:lnTo>
                      <a:pt x="8" y="0"/>
                    </a:lnTo>
                    <a:lnTo>
                      <a:pt x="152" y="80"/>
                    </a:lnTo>
                    <a:lnTo>
                      <a:pt x="144" y="9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27" name="Line 160"/>
              <p:cNvSpPr>
                <a:spLocks noChangeShapeType="1"/>
              </p:cNvSpPr>
              <p:nvPr/>
            </p:nvSpPr>
            <p:spPr bwMode="auto">
              <a:xfrm>
                <a:off x="2728" y="1932"/>
                <a:ext cx="128" cy="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113" name="Line 161"/>
            <p:cNvSpPr>
              <a:spLocks noChangeShapeType="1"/>
            </p:cNvSpPr>
            <p:nvPr/>
          </p:nvSpPr>
          <p:spPr bwMode="auto">
            <a:xfrm flipV="1">
              <a:off x="2752" y="2180"/>
              <a:ext cx="1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14" name="Rectangle 162"/>
            <p:cNvSpPr>
              <a:spLocks noChangeArrowheads="1"/>
            </p:cNvSpPr>
            <p:nvPr/>
          </p:nvSpPr>
          <p:spPr bwMode="auto">
            <a:xfrm>
              <a:off x="2744" y="2172"/>
              <a:ext cx="16" cy="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15" name="Rectangle 163"/>
            <p:cNvSpPr>
              <a:spLocks noChangeArrowheads="1"/>
            </p:cNvSpPr>
            <p:nvPr/>
          </p:nvSpPr>
          <p:spPr bwMode="auto">
            <a:xfrm>
              <a:off x="2804" y="2160"/>
              <a:ext cx="9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Helvetica" charset="0"/>
                </a:rPr>
                <a:t>Y</a:t>
              </a:r>
              <a:endParaRPr lang="en-US" sz="5400" b="1">
                <a:latin typeface="Times" charset="0"/>
              </a:endParaRPr>
            </a:p>
          </p:txBody>
        </p:sp>
        <p:grpSp>
          <p:nvGrpSpPr>
            <p:cNvPr id="87116" name="Group 164"/>
            <p:cNvGrpSpPr>
              <a:grpSpLocks/>
            </p:cNvGrpSpPr>
            <p:nvPr/>
          </p:nvGrpSpPr>
          <p:grpSpPr bwMode="auto">
            <a:xfrm>
              <a:off x="3348" y="1656"/>
              <a:ext cx="175" cy="206"/>
              <a:chOff x="3348" y="1656"/>
              <a:chExt cx="175" cy="206"/>
            </a:xfrm>
          </p:grpSpPr>
          <p:sp>
            <p:nvSpPr>
              <p:cNvPr id="87122" name="Rectangle 165"/>
              <p:cNvSpPr>
                <a:spLocks noChangeArrowheads="1"/>
              </p:cNvSpPr>
              <p:nvPr/>
            </p:nvSpPr>
            <p:spPr bwMode="auto">
              <a:xfrm>
                <a:off x="3348" y="1656"/>
                <a:ext cx="107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b="1">
                    <a:solidFill>
                      <a:srgbClr val="000000"/>
                    </a:solidFill>
                    <a:latin typeface="Helvetica" charset="0"/>
                  </a:rPr>
                  <a:t>R</a:t>
                </a:r>
                <a:endParaRPr lang="en-US" sz="5400" b="1">
                  <a:latin typeface="Times" charset="0"/>
                </a:endParaRPr>
              </a:p>
            </p:txBody>
          </p:sp>
          <p:sp>
            <p:nvSpPr>
              <p:cNvPr id="87123" name="Rectangle 166"/>
              <p:cNvSpPr>
                <a:spLocks noChangeArrowheads="1"/>
              </p:cNvSpPr>
              <p:nvPr/>
            </p:nvSpPr>
            <p:spPr bwMode="auto">
              <a:xfrm>
                <a:off x="3460" y="1720"/>
                <a:ext cx="6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3</a:t>
                </a:r>
                <a:endParaRPr lang="en-US" sz="5400" b="1">
                  <a:latin typeface="Times" charset="0"/>
                </a:endParaRPr>
              </a:p>
            </p:txBody>
          </p:sp>
        </p:grpSp>
        <p:grpSp>
          <p:nvGrpSpPr>
            <p:cNvPr id="87117" name="Group 167"/>
            <p:cNvGrpSpPr>
              <a:grpSpLocks/>
            </p:cNvGrpSpPr>
            <p:nvPr/>
          </p:nvGrpSpPr>
          <p:grpSpPr bwMode="auto">
            <a:xfrm>
              <a:off x="3348" y="2472"/>
              <a:ext cx="175" cy="206"/>
              <a:chOff x="3348" y="2472"/>
              <a:chExt cx="175" cy="206"/>
            </a:xfrm>
          </p:grpSpPr>
          <p:sp>
            <p:nvSpPr>
              <p:cNvPr id="87120" name="Rectangle 168"/>
              <p:cNvSpPr>
                <a:spLocks noChangeArrowheads="1"/>
              </p:cNvSpPr>
              <p:nvPr/>
            </p:nvSpPr>
            <p:spPr bwMode="auto">
              <a:xfrm>
                <a:off x="3348" y="2472"/>
                <a:ext cx="107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b="1">
                    <a:solidFill>
                      <a:srgbClr val="000000"/>
                    </a:solidFill>
                    <a:latin typeface="Helvetica" charset="0"/>
                  </a:rPr>
                  <a:t>R</a:t>
                </a:r>
                <a:endParaRPr lang="en-US" sz="5400" b="1">
                  <a:latin typeface="Times" charset="0"/>
                </a:endParaRPr>
              </a:p>
            </p:txBody>
          </p:sp>
          <p:sp>
            <p:nvSpPr>
              <p:cNvPr id="87121" name="Rectangle 169"/>
              <p:cNvSpPr>
                <a:spLocks noChangeArrowheads="1"/>
              </p:cNvSpPr>
              <p:nvPr/>
            </p:nvSpPr>
            <p:spPr bwMode="auto">
              <a:xfrm>
                <a:off x="3460" y="2536"/>
                <a:ext cx="6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4</a:t>
                </a:r>
                <a:endParaRPr lang="en-US" sz="5400" b="1">
                  <a:latin typeface="Times" charset="0"/>
                </a:endParaRPr>
              </a:p>
            </p:txBody>
          </p:sp>
        </p:grpSp>
        <p:sp>
          <p:nvSpPr>
            <p:cNvPr id="87118" name="Rectangle 170"/>
            <p:cNvSpPr>
              <a:spLocks noChangeArrowheads="1"/>
            </p:cNvSpPr>
            <p:nvPr/>
          </p:nvSpPr>
          <p:spPr bwMode="auto">
            <a:xfrm>
              <a:off x="2448" y="1728"/>
              <a:ext cx="24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200" b="1">
                  <a:solidFill>
                    <a:srgbClr val="EF1F1D"/>
                  </a:solidFill>
                  <a:latin typeface="Helvetica" charset="0"/>
                </a:rPr>
                <a:t> X</a:t>
              </a:r>
              <a:endParaRPr lang="en-US" sz="5400" b="1">
                <a:latin typeface="Times" charset="0"/>
              </a:endParaRPr>
            </a:p>
          </p:txBody>
        </p:sp>
        <p:sp>
          <p:nvSpPr>
            <p:cNvPr id="87119" name="Text Box 171"/>
            <p:cNvSpPr txBox="1">
              <a:spLocks noChangeArrowheads="1"/>
            </p:cNvSpPr>
            <p:nvPr/>
          </p:nvSpPr>
          <p:spPr bwMode="auto">
            <a:xfrm>
              <a:off x="2736" y="1584"/>
              <a:ext cx="10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sv-SE" sz="5400" b="1" u="sng">
                <a:latin typeface="Times" charset="0"/>
              </a:endParaRPr>
            </a:p>
          </p:txBody>
        </p:sp>
      </p:grpSp>
      <p:sp>
        <p:nvSpPr>
          <p:cNvPr id="87092" name="Text Box 172"/>
          <p:cNvSpPr txBox="1">
            <a:spLocks noChangeArrowheads="1"/>
          </p:cNvSpPr>
          <p:nvPr/>
        </p:nvSpPr>
        <p:spPr bwMode="auto">
          <a:xfrm>
            <a:off x="792172" y="1582745"/>
            <a:ext cx="207424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sv-SE" sz="5400" b="1" u="sng">
              <a:latin typeface="Times" charset="0"/>
            </a:endParaRPr>
          </a:p>
        </p:txBody>
      </p:sp>
      <p:grpSp>
        <p:nvGrpSpPr>
          <p:cNvPr id="87093" name="Group 173"/>
          <p:cNvGrpSpPr>
            <a:grpSpLocks/>
          </p:cNvGrpSpPr>
          <p:nvPr/>
        </p:nvGrpSpPr>
        <p:grpSpPr bwMode="auto">
          <a:xfrm>
            <a:off x="7470759" y="3316247"/>
            <a:ext cx="569913" cy="492123"/>
            <a:chOff x="4196" y="1848"/>
            <a:chExt cx="312" cy="283"/>
          </a:xfrm>
        </p:grpSpPr>
        <p:sp>
          <p:nvSpPr>
            <p:cNvPr id="87098" name="Rectangle 174"/>
            <p:cNvSpPr>
              <a:spLocks noChangeArrowheads="1"/>
            </p:cNvSpPr>
            <p:nvPr/>
          </p:nvSpPr>
          <p:spPr bwMode="auto">
            <a:xfrm>
              <a:off x="4196" y="1848"/>
              <a:ext cx="31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 b="1">
                  <a:solidFill>
                    <a:srgbClr val="EF1F1D"/>
                  </a:solidFill>
                  <a:latin typeface="Helvetica" charset="0"/>
                </a:rPr>
                <a:t>HX</a:t>
              </a:r>
              <a:endParaRPr lang="en-US" sz="3200" b="1">
                <a:solidFill>
                  <a:srgbClr val="EF1F1D"/>
                </a:solidFill>
                <a:latin typeface="Times" charset="0"/>
              </a:endParaRPr>
            </a:p>
          </p:txBody>
        </p:sp>
        <p:sp>
          <p:nvSpPr>
            <p:cNvPr id="87099" name="Rectangle 175"/>
            <p:cNvSpPr>
              <a:spLocks noChangeArrowheads="1"/>
            </p:cNvSpPr>
            <p:nvPr/>
          </p:nvSpPr>
          <p:spPr bwMode="auto">
            <a:xfrm>
              <a:off x="4300" y="1848"/>
              <a:ext cx="0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sv-SE" sz="3200" b="1">
                <a:solidFill>
                  <a:srgbClr val="EF1F1D"/>
                </a:solidFill>
                <a:latin typeface="Times" charset="0"/>
              </a:endParaRPr>
            </a:p>
          </p:txBody>
        </p:sp>
      </p:grpSp>
      <p:sp>
        <p:nvSpPr>
          <p:cNvPr id="87094" name="Rectangle 176"/>
          <p:cNvSpPr>
            <a:spLocks noChangeArrowheads="1"/>
          </p:cNvSpPr>
          <p:nvPr/>
        </p:nvSpPr>
        <p:spPr bwMode="auto">
          <a:xfrm>
            <a:off x="7808919" y="5176844"/>
            <a:ext cx="2302975" cy="7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" charset="0"/>
              </a:rPr>
              <a:t>activated</a:t>
            </a:r>
          </a:p>
          <a:p>
            <a:r>
              <a:rPr lang="en-US" sz="2000">
                <a:solidFill>
                  <a:srgbClr val="000000"/>
                </a:solidFill>
                <a:latin typeface="Helvetica" charset="0"/>
              </a:rPr>
              <a:t>in the tumor tissue</a:t>
            </a:r>
          </a:p>
        </p:txBody>
      </p:sp>
      <p:pic>
        <p:nvPicPr>
          <p:cNvPr id="87095" name="Picture 177" descr="doorhan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33566"/>
            <a:ext cx="1576388" cy="1177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96" name="Picture 179" descr="doorhan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165">
            <a:off x="7886701" y="1998662"/>
            <a:ext cx="1577975" cy="11795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97" name="Line 180"/>
          <p:cNvSpPr>
            <a:spLocks noChangeShapeType="1"/>
          </p:cNvSpPr>
          <p:nvPr/>
        </p:nvSpPr>
        <p:spPr bwMode="auto">
          <a:xfrm>
            <a:off x="6418263" y="2416175"/>
            <a:ext cx="1052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709" tIns="51354" rIns="102709" bIns="51354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1" y="1582751"/>
            <a:ext cx="7273925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174633" y="415933"/>
            <a:ext cx="3799002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</a:rPr>
              <a:t>Design of new warheads</a:t>
            </a:r>
          </a:p>
        </p:txBody>
      </p:sp>
      <p:sp>
        <p:nvSpPr>
          <p:cNvPr id="89091" name="Line 4"/>
          <p:cNvSpPr>
            <a:spLocks noChangeShapeType="1"/>
          </p:cNvSpPr>
          <p:nvPr/>
        </p:nvSpPr>
        <p:spPr bwMode="auto">
          <a:xfrm>
            <a:off x="5170491" y="582613"/>
            <a:ext cx="2365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709" tIns="51354" rIns="102709" bIns="51354" anchor="ctr"/>
          <a:lstStyle/>
          <a:p>
            <a:endParaRPr lang="en-US"/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5432431" y="134942"/>
            <a:ext cx="1436921" cy="45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/>
              <a:t>synthesis</a:t>
            </a:r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8061335" y="415933"/>
            <a:ext cx="1490377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1-2 years</a:t>
            </a:r>
          </a:p>
        </p:txBody>
      </p: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5083182" y="666759"/>
            <a:ext cx="2420576" cy="45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/>
              <a:t>of all possibilities</a:t>
            </a:r>
            <a:endParaRPr lang="en-US" sz="2400"/>
          </a:p>
        </p:txBody>
      </p:sp>
      <p:sp>
        <p:nvSpPr>
          <p:cNvPr id="89095" name="Line 8"/>
          <p:cNvSpPr>
            <a:spLocks noChangeShapeType="1"/>
          </p:cNvSpPr>
          <p:nvPr/>
        </p:nvSpPr>
        <p:spPr bwMode="auto">
          <a:xfrm rot="5400000">
            <a:off x="-161132" y="3956844"/>
            <a:ext cx="224948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709" tIns="51354" rIns="102709" bIns="51354" anchor="ctr"/>
          <a:lstStyle/>
          <a:p>
            <a:endParaRPr lang="en-US"/>
          </a:p>
        </p:txBody>
      </p:sp>
      <p:sp>
        <p:nvSpPr>
          <p:cNvPr id="89096" name="Text Box 9"/>
          <p:cNvSpPr txBox="1">
            <a:spLocks noChangeArrowheads="1"/>
          </p:cNvSpPr>
          <p:nvPr/>
        </p:nvSpPr>
        <p:spPr bwMode="auto">
          <a:xfrm rot="-5400000">
            <a:off x="-14289" y="3502047"/>
            <a:ext cx="1079508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CADD</a:t>
            </a:r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6" y="5332421"/>
            <a:ext cx="1747058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1-2 months</a:t>
            </a:r>
          </a:p>
        </p:txBody>
      </p:sp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9375780" y="6915158"/>
            <a:ext cx="703503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0501"/>
            <a:ext cx="8937625" cy="1249361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Result of our CADD studies</a:t>
            </a:r>
          </a:p>
        </p:txBody>
      </p:sp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143181" y="1843097"/>
            <a:ext cx="3058765" cy="108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/>
              <a:t>Use an amidine</a:t>
            </a:r>
          </a:p>
          <a:p>
            <a:pPr algn="ctr"/>
            <a:r>
              <a:rPr lang="en-US" sz="3200"/>
              <a:t>door handle</a:t>
            </a:r>
            <a:endParaRPr lang="en-US" sz="2400"/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304799" y="3748094"/>
            <a:ext cx="10077450" cy="59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Which R</a:t>
            </a:r>
            <a:r>
              <a:rPr lang="en-US" sz="3200" baseline="-25000" dirty="0"/>
              <a:t>1</a:t>
            </a:r>
            <a:r>
              <a:rPr lang="en-US" sz="3200" dirty="0"/>
              <a:t> and R</a:t>
            </a:r>
            <a:r>
              <a:rPr lang="en-US" sz="3200" baseline="-25000" dirty="0"/>
              <a:t>2</a:t>
            </a:r>
            <a:r>
              <a:rPr lang="en-US" sz="3200" dirty="0"/>
              <a:t> are best suited to work at a pH of </a:t>
            </a:r>
            <a:r>
              <a:rPr lang="en-US" sz="3200" dirty="0" smtClean="0"/>
              <a:t>6?</a:t>
            </a:r>
            <a:endParaRPr lang="en-US" sz="2400" dirty="0"/>
          </a:p>
        </p:txBody>
      </p:sp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14" y="1538288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4" y="4968081"/>
            <a:ext cx="10061575" cy="1936750"/>
            <a:chOff x="152400" y="5044281"/>
            <a:chExt cx="10061575" cy="1936750"/>
          </a:xfrm>
        </p:grpSpPr>
        <p:sp>
          <p:nvSpPr>
            <p:cNvPr id="91142" name="TextBox 1"/>
            <p:cNvSpPr txBox="1">
              <a:spLocks noChangeArrowheads="1"/>
            </p:cNvSpPr>
            <p:nvPr/>
          </p:nvSpPr>
          <p:spPr bwMode="auto">
            <a:xfrm>
              <a:off x="304800" y="5044281"/>
              <a:ext cx="8686800" cy="59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871" tIns="51435" rIns="102871" bIns="51435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FF"/>
                  </a:solidFill>
                </a:rPr>
                <a:t>The pK</a:t>
              </a:r>
              <a:r>
                <a:rPr lang="en-US" sz="3200" baseline="-25000">
                  <a:solidFill>
                    <a:srgbClr val="0000FF"/>
                  </a:solidFill>
                </a:rPr>
                <a:t>A </a:t>
              </a:r>
              <a:r>
                <a:rPr lang="en-US" sz="3200">
                  <a:solidFill>
                    <a:srgbClr val="0000FF"/>
                  </a:solidFill>
                </a:rPr>
                <a:t>value of a substance is decisive</a:t>
              </a:r>
            </a:p>
          </p:txBody>
        </p:sp>
        <p:sp>
          <p:nvSpPr>
            <p:cNvPr id="91143" name="TextBox 14"/>
            <p:cNvSpPr txBox="1">
              <a:spLocks noChangeArrowheads="1"/>
            </p:cNvSpPr>
            <p:nvPr/>
          </p:nvSpPr>
          <p:spPr bwMode="auto">
            <a:xfrm>
              <a:off x="152400" y="6187281"/>
              <a:ext cx="5793217" cy="534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871" tIns="51435" rIns="102871" bIns="51435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>
                  <a:solidFill>
                    <a:srgbClr val="0000FF"/>
                  </a:solidFill>
                  <a:cs typeface="Arial" charset="0"/>
                </a:rPr>
                <a:t>Henderson-Hasselbalch equation:</a:t>
              </a:r>
            </a:p>
          </p:txBody>
        </p:sp>
        <p:pic>
          <p:nvPicPr>
            <p:cNvPr id="91144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806281"/>
              <a:ext cx="4117975" cy="11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0019"/>
            <a:ext cx="10340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5272881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pH 7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1200" y="1691481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pH </a:t>
            </a:r>
            <a:r>
              <a:rPr lang="en-US" sz="2000" b="1" dirty="0" smtClean="0">
                <a:solidFill>
                  <a:srgbClr val="00B050"/>
                </a:solidFill>
              </a:rPr>
              <a:t>6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6875745"/>
            <a:ext cx="200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</a:rPr>
              <a:t>pK</a:t>
            </a:r>
            <a:r>
              <a:rPr lang="en-US" sz="2000" b="1" baseline="-25000" dirty="0" err="1" smtClean="0">
                <a:solidFill>
                  <a:srgbClr val="00B050"/>
                </a:solidFill>
              </a:rPr>
              <a:t>a</a:t>
            </a:r>
            <a:r>
              <a:rPr lang="en-US" sz="2000" b="1" dirty="0" smtClean="0">
                <a:solidFill>
                  <a:srgbClr val="00B050"/>
                </a:solidFill>
              </a:rPr>
              <a:t> (target) 5.8</a:t>
            </a:r>
            <a:endParaRPr lang="en-US" sz="2000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 bwMode="auto">
          <a:xfrm flipH="1" flipV="1">
            <a:off x="4084178" y="6583886"/>
            <a:ext cx="183022" cy="491914"/>
          </a:xfrm>
          <a:prstGeom prst="straightConnector1">
            <a:avLst/>
          </a:prstGeom>
          <a:solidFill>
            <a:schemeClr val="accent1"/>
          </a:solidFill>
          <a:ln w="41275" cap="sq" cmpd="sng" algn="ctr">
            <a:solidFill>
              <a:srgbClr val="00B050"/>
            </a:solidFill>
            <a:prstDash val="solid"/>
            <a:round/>
            <a:headEnd type="none" w="lg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7" name="Group 44"/>
          <p:cNvGrpSpPr>
            <a:grpSpLocks/>
          </p:cNvGrpSpPr>
          <p:nvPr/>
        </p:nvGrpSpPr>
        <p:grpSpPr bwMode="auto">
          <a:xfrm>
            <a:off x="2976567" y="1323179"/>
            <a:ext cx="4556125" cy="180975"/>
            <a:chOff x="1630" y="1345"/>
            <a:chExt cx="2496" cy="104"/>
          </a:xfrm>
        </p:grpSpPr>
        <p:sp>
          <p:nvSpPr>
            <p:cNvPr id="95281" name="Freeform 45"/>
            <p:cNvSpPr>
              <a:spLocks/>
            </p:cNvSpPr>
            <p:nvPr/>
          </p:nvSpPr>
          <p:spPr bwMode="auto">
            <a:xfrm>
              <a:off x="1630" y="1345"/>
              <a:ext cx="2496" cy="104"/>
            </a:xfrm>
            <a:custGeom>
              <a:avLst/>
              <a:gdLst>
                <a:gd name="T0" fmla="*/ 2496 w 2496"/>
                <a:gd name="T1" fmla="*/ 56 h 104"/>
                <a:gd name="T2" fmla="*/ 2320 w 2496"/>
                <a:gd name="T3" fmla="*/ 96 h 104"/>
                <a:gd name="T4" fmla="*/ 2336 w 2496"/>
                <a:gd name="T5" fmla="*/ 56 h 104"/>
                <a:gd name="T6" fmla="*/ 2320 w 2496"/>
                <a:gd name="T7" fmla="*/ 0 h 104"/>
                <a:gd name="T8" fmla="*/ 2496 w 2496"/>
                <a:gd name="T9" fmla="*/ 56 h 104"/>
                <a:gd name="T10" fmla="*/ 0 w 2496"/>
                <a:gd name="T11" fmla="*/ 56 h 104"/>
                <a:gd name="T12" fmla="*/ 176 w 2496"/>
                <a:gd name="T13" fmla="*/ 8 h 104"/>
                <a:gd name="T14" fmla="*/ 152 w 2496"/>
                <a:gd name="T15" fmla="*/ 56 h 104"/>
                <a:gd name="T16" fmla="*/ 176 w 2496"/>
                <a:gd name="T17" fmla="*/ 104 h 104"/>
                <a:gd name="T18" fmla="*/ 0 w 2496"/>
                <a:gd name="T19" fmla="*/ 56 h 104"/>
                <a:gd name="T20" fmla="*/ 2496 w 2496"/>
                <a:gd name="T21" fmla="*/ 56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96"/>
                <a:gd name="T34" fmla="*/ 0 h 104"/>
                <a:gd name="T35" fmla="*/ 2496 w 2496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96" h="104">
                  <a:moveTo>
                    <a:pt x="2496" y="56"/>
                  </a:moveTo>
                  <a:lnTo>
                    <a:pt x="2320" y="96"/>
                  </a:lnTo>
                  <a:lnTo>
                    <a:pt x="2336" y="56"/>
                  </a:lnTo>
                  <a:lnTo>
                    <a:pt x="2320" y="0"/>
                  </a:lnTo>
                  <a:lnTo>
                    <a:pt x="2496" y="56"/>
                  </a:lnTo>
                  <a:lnTo>
                    <a:pt x="0" y="56"/>
                  </a:lnTo>
                  <a:lnTo>
                    <a:pt x="176" y="8"/>
                  </a:lnTo>
                  <a:lnTo>
                    <a:pt x="152" y="56"/>
                  </a:lnTo>
                  <a:lnTo>
                    <a:pt x="176" y="104"/>
                  </a:lnTo>
                  <a:lnTo>
                    <a:pt x="0" y="56"/>
                  </a:lnTo>
                  <a:lnTo>
                    <a:pt x="2496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82" name="Line 46"/>
            <p:cNvSpPr>
              <a:spLocks noChangeShapeType="1"/>
            </p:cNvSpPr>
            <p:nvPr/>
          </p:nvSpPr>
          <p:spPr bwMode="auto">
            <a:xfrm flipH="1">
              <a:off x="1782" y="1401"/>
              <a:ext cx="217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38" name="Group 47"/>
          <p:cNvGrpSpPr>
            <a:grpSpLocks/>
          </p:cNvGrpSpPr>
          <p:nvPr/>
        </p:nvGrpSpPr>
        <p:grpSpPr bwMode="auto">
          <a:xfrm>
            <a:off x="2514600" y="396081"/>
            <a:ext cx="5518150" cy="522290"/>
            <a:chOff x="1370" y="621"/>
            <a:chExt cx="3023" cy="301"/>
          </a:xfrm>
        </p:grpSpPr>
        <p:sp>
          <p:nvSpPr>
            <p:cNvPr id="95249" name="Rectangle 48"/>
            <p:cNvSpPr>
              <a:spLocks noChangeArrowheads="1"/>
            </p:cNvSpPr>
            <p:nvPr/>
          </p:nvSpPr>
          <p:spPr bwMode="auto">
            <a:xfrm>
              <a:off x="1370" y="621"/>
              <a:ext cx="15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" charset="0"/>
                </a:rPr>
                <a:t>R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5250" name="Rectangle 49"/>
            <p:cNvSpPr>
              <a:spLocks noChangeArrowheads="1"/>
            </p:cNvSpPr>
            <p:nvPr/>
          </p:nvSpPr>
          <p:spPr bwMode="auto">
            <a:xfrm>
              <a:off x="1514" y="621"/>
              <a:ext cx="10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a</a:t>
              </a:r>
              <a:endParaRPr lang="en-US">
                <a:latin typeface="Times" charset="0"/>
              </a:endParaRPr>
            </a:p>
          </p:txBody>
        </p:sp>
        <p:sp>
          <p:nvSpPr>
            <p:cNvPr id="95251" name="Rectangle 50"/>
            <p:cNvSpPr>
              <a:spLocks noChangeArrowheads="1"/>
            </p:cNvSpPr>
            <p:nvPr/>
          </p:nvSpPr>
          <p:spPr bwMode="auto">
            <a:xfrm>
              <a:off x="1618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" charset="0"/>
                </a:rPr>
                <a:t>n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5252" name="Rectangle 51"/>
            <p:cNvSpPr>
              <a:spLocks noChangeArrowheads="1"/>
            </p:cNvSpPr>
            <p:nvPr/>
          </p:nvSpPr>
          <p:spPr bwMode="auto">
            <a:xfrm>
              <a:off x="1730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g</a:t>
              </a:r>
              <a:endParaRPr lang="en-US">
                <a:latin typeface="Times" charset="0"/>
              </a:endParaRPr>
            </a:p>
          </p:txBody>
        </p:sp>
        <p:sp>
          <p:nvSpPr>
            <p:cNvPr id="95253" name="Rectangle 52"/>
            <p:cNvSpPr>
              <a:spLocks noChangeArrowheads="1"/>
            </p:cNvSpPr>
            <p:nvPr/>
          </p:nvSpPr>
          <p:spPr bwMode="auto">
            <a:xfrm>
              <a:off x="1842" y="621"/>
              <a:ext cx="10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>
                <a:latin typeface="Times" charset="0"/>
              </a:endParaRPr>
            </a:p>
          </p:txBody>
        </p:sp>
        <p:sp>
          <p:nvSpPr>
            <p:cNvPr id="95254" name="Rectangle 53"/>
            <p:cNvSpPr>
              <a:spLocks noChangeArrowheads="1"/>
            </p:cNvSpPr>
            <p:nvPr/>
          </p:nvSpPr>
          <p:spPr bwMode="auto">
            <a:xfrm>
              <a:off x="1938" y="621"/>
              <a:ext cx="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 </a:t>
              </a:r>
              <a:endParaRPr lang="en-US">
                <a:latin typeface="Times" charset="0"/>
              </a:endParaRPr>
            </a:p>
          </p:txBody>
        </p:sp>
        <p:sp>
          <p:nvSpPr>
            <p:cNvPr id="95255" name="Rectangle 54"/>
            <p:cNvSpPr>
              <a:spLocks noChangeArrowheads="1"/>
            </p:cNvSpPr>
            <p:nvPr/>
          </p:nvSpPr>
          <p:spPr bwMode="auto">
            <a:xfrm>
              <a:off x="1994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o</a:t>
              </a:r>
              <a:endParaRPr lang="en-US">
                <a:latin typeface="Times" charset="0"/>
              </a:endParaRPr>
            </a:p>
          </p:txBody>
        </p:sp>
        <p:sp>
          <p:nvSpPr>
            <p:cNvPr id="95256" name="Rectangle 55"/>
            <p:cNvSpPr>
              <a:spLocks noChangeArrowheads="1"/>
            </p:cNvSpPr>
            <p:nvPr/>
          </p:nvSpPr>
          <p:spPr bwMode="auto">
            <a:xfrm>
              <a:off x="2106" y="621"/>
              <a:ext cx="84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f</a:t>
              </a:r>
              <a:endParaRPr lang="en-US">
                <a:latin typeface="Times" charset="0"/>
              </a:endParaRPr>
            </a:p>
          </p:txBody>
        </p:sp>
        <p:sp>
          <p:nvSpPr>
            <p:cNvPr id="95257" name="Rectangle 56"/>
            <p:cNvSpPr>
              <a:spLocks noChangeArrowheads="1"/>
            </p:cNvSpPr>
            <p:nvPr/>
          </p:nvSpPr>
          <p:spPr bwMode="auto">
            <a:xfrm>
              <a:off x="2186" y="621"/>
              <a:ext cx="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 </a:t>
              </a:r>
              <a:endParaRPr lang="en-US">
                <a:latin typeface="Times" charset="0"/>
              </a:endParaRPr>
            </a:p>
          </p:txBody>
        </p:sp>
        <p:sp>
          <p:nvSpPr>
            <p:cNvPr id="95258" name="Rectangle 57"/>
            <p:cNvSpPr>
              <a:spLocks noChangeArrowheads="1"/>
            </p:cNvSpPr>
            <p:nvPr/>
          </p:nvSpPr>
          <p:spPr bwMode="auto">
            <a:xfrm>
              <a:off x="2242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" charset="0"/>
                </a:rPr>
                <a:t>p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5259" name="Rectangle 58"/>
            <p:cNvSpPr>
              <a:spLocks noChangeArrowheads="1"/>
            </p:cNvSpPr>
            <p:nvPr/>
          </p:nvSpPr>
          <p:spPr bwMode="auto">
            <a:xfrm>
              <a:off x="2354" y="621"/>
              <a:ext cx="16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K</a:t>
              </a:r>
              <a:endParaRPr lang="en-US">
                <a:latin typeface="Times" charset="0"/>
              </a:endParaRPr>
            </a:p>
          </p:txBody>
        </p:sp>
        <p:sp>
          <p:nvSpPr>
            <p:cNvPr id="95260" name="Rectangle 59"/>
            <p:cNvSpPr>
              <a:spLocks noChangeArrowheads="1"/>
            </p:cNvSpPr>
            <p:nvPr/>
          </p:nvSpPr>
          <p:spPr bwMode="auto">
            <a:xfrm>
              <a:off x="2514" y="709"/>
              <a:ext cx="7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" charset="0"/>
                </a:rPr>
                <a:t>a</a:t>
              </a:r>
              <a:endParaRPr lang="en-US">
                <a:latin typeface="Times" charset="0"/>
              </a:endParaRPr>
            </a:p>
          </p:txBody>
        </p:sp>
        <p:sp>
          <p:nvSpPr>
            <p:cNvPr id="95261" name="Rectangle 60"/>
            <p:cNvSpPr>
              <a:spLocks noChangeArrowheads="1"/>
            </p:cNvSpPr>
            <p:nvPr/>
          </p:nvSpPr>
          <p:spPr bwMode="auto">
            <a:xfrm>
              <a:off x="2586" y="621"/>
              <a:ext cx="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 </a:t>
              </a:r>
              <a:endParaRPr lang="en-US">
                <a:latin typeface="Times" charset="0"/>
              </a:endParaRPr>
            </a:p>
          </p:txBody>
        </p:sp>
        <p:sp>
          <p:nvSpPr>
            <p:cNvPr id="95262" name="Rectangle 61"/>
            <p:cNvSpPr>
              <a:spLocks noChangeArrowheads="1"/>
            </p:cNvSpPr>
            <p:nvPr/>
          </p:nvSpPr>
          <p:spPr bwMode="auto">
            <a:xfrm>
              <a:off x="2642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v</a:t>
              </a:r>
              <a:endParaRPr lang="en-US">
                <a:latin typeface="Times" charset="0"/>
              </a:endParaRPr>
            </a:p>
          </p:txBody>
        </p:sp>
        <p:sp>
          <p:nvSpPr>
            <p:cNvPr id="95263" name="Rectangle 62"/>
            <p:cNvSpPr>
              <a:spLocks noChangeArrowheads="1"/>
            </p:cNvSpPr>
            <p:nvPr/>
          </p:nvSpPr>
          <p:spPr bwMode="auto">
            <a:xfrm>
              <a:off x="2754" y="621"/>
              <a:ext cx="10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a</a:t>
              </a:r>
              <a:endParaRPr lang="en-US">
                <a:latin typeface="Times" charset="0"/>
              </a:endParaRPr>
            </a:p>
          </p:txBody>
        </p:sp>
        <p:sp>
          <p:nvSpPr>
            <p:cNvPr id="95264" name="Rectangle 63"/>
            <p:cNvSpPr>
              <a:spLocks noChangeArrowheads="1"/>
            </p:cNvSpPr>
            <p:nvPr/>
          </p:nvSpPr>
          <p:spPr bwMode="auto">
            <a:xfrm>
              <a:off x="2858" y="621"/>
              <a:ext cx="6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" charset="0"/>
                </a:rPr>
                <a:t>l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5265" name="Rectangle 64"/>
            <p:cNvSpPr>
              <a:spLocks noChangeArrowheads="1"/>
            </p:cNvSpPr>
            <p:nvPr/>
          </p:nvSpPr>
          <p:spPr bwMode="auto">
            <a:xfrm>
              <a:off x="2914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" charset="0"/>
                </a:rPr>
                <a:t>u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5266" name="Rectangle 65"/>
            <p:cNvSpPr>
              <a:spLocks noChangeArrowheads="1"/>
            </p:cNvSpPr>
            <p:nvPr/>
          </p:nvSpPr>
          <p:spPr bwMode="auto">
            <a:xfrm>
              <a:off x="3026" y="621"/>
              <a:ext cx="10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>
                <a:latin typeface="Times" charset="0"/>
              </a:endParaRPr>
            </a:p>
          </p:txBody>
        </p:sp>
        <p:sp>
          <p:nvSpPr>
            <p:cNvPr id="95267" name="Rectangle 66"/>
            <p:cNvSpPr>
              <a:spLocks noChangeArrowheads="1"/>
            </p:cNvSpPr>
            <p:nvPr/>
          </p:nvSpPr>
          <p:spPr bwMode="auto">
            <a:xfrm>
              <a:off x="3130" y="621"/>
              <a:ext cx="87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" charset="0"/>
                </a:rPr>
                <a:t>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5268" name="Rectangle 67"/>
            <p:cNvSpPr>
              <a:spLocks noChangeArrowheads="1"/>
            </p:cNvSpPr>
            <p:nvPr/>
          </p:nvSpPr>
          <p:spPr bwMode="auto">
            <a:xfrm>
              <a:off x="3218" y="621"/>
              <a:ext cx="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 </a:t>
              </a:r>
              <a:endParaRPr lang="en-US">
                <a:latin typeface="Times" charset="0"/>
              </a:endParaRPr>
            </a:p>
          </p:txBody>
        </p:sp>
        <p:sp>
          <p:nvSpPr>
            <p:cNvPr id="95269" name="Rectangle 68"/>
            <p:cNvSpPr>
              <a:spLocks noChangeArrowheads="1"/>
            </p:cNvSpPr>
            <p:nvPr/>
          </p:nvSpPr>
          <p:spPr bwMode="auto">
            <a:xfrm>
              <a:off x="3274" y="621"/>
              <a:ext cx="84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f</a:t>
              </a:r>
              <a:endParaRPr lang="en-US">
                <a:latin typeface="Times" charset="0"/>
              </a:endParaRPr>
            </a:p>
          </p:txBody>
        </p:sp>
        <p:sp>
          <p:nvSpPr>
            <p:cNvPr id="95270" name="Rectangle 69"/>
            <p:cNvSpPr>
              <a:spLocks noChangeArrowheads="1"/>
            </p:cNvSpPr>
            <p:nvPr/>
          </p:nvSpPr>
          <p:spPr bwMode="auto">
            <a:xfrm>
              <a:off x="3346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o</a:t>
              </a:r>
              <a:endParaRPr lang="en-US">
                <a:latin typeface="Times" charset="0"/>
              </a:endParaRPr>
            </a:p>
          </p:txBody>
        </p:sp>
        <p:sp>
          <p:nvSpPr>
            <p:cNvPr id="95271" name="Rectangle 70"/>
            <p:cNvSpPr>
              <a:spLocks noChangeArrowheads="1"/>
            </p:cNvSpPr>
            <p:nvPr/>
          </p:nvSpPr>
          <p:spPr bwMode="auto">
            <a:xfrm>
              <a:off x="3458" y="621"/>
              <a:ext cx="77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r</a:t>
              </a:r>
              <a:endParaRPr lang="en-US">
                <a:latin typeface="Times" charset="0"/>
              </a:endParaRPr>
            </a:p>
          </p:txBody>
        </p:sp>
        <p:sp>
          <p:nvSpPr>
            <p:cNvPr id="95272" name="Rectangle 71"/>
            <p:cNvSpPr>
              <a:spLocks noChangeArrowheads="1"/>
            </p:cNvSpPr>
            <p:nvPr/>
          </p:nvSpPr>
          <p:spPr bwMode="auto">
            <a:xfrm>
              <a:off x="3530" y="621"/>
              <a:ext cx="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 </a:t>
              </a:r>
              <a:endParaRPr lang="en-US">
                <a:latin typeface="Times" charset="0"/>
              </a:endParaRPr>
            </a:p>
          </p:txBody>
        </p:sp>
        <p:sp>
          <p:nvSpPr>
            <p:cNvPr id="95273" name="Rectangle 72"/>
            <p:cNvSpPr>
              <a:spLocks noChangeArrowheads="1"/>
            </p:cNvSpPr>
            <p:nvPr/>
          </p:nvSpPr>
          <p:spPr bwMode="auto">
            <a:xfrm>
              <a:off x="3586" y="621"/>
              <a:ext cx="10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a</a:t>
              </a:r>
              <a:endParaRPr lang="en-US">
                <a:latin typeface="Times" charset="0"/>
              </a:endParaRPr>
            </a:p>
          </p:txBody>
        </p:sp>
        <p:sp>
          <p:nvSpPr>
            <p:cNvPr id="95274" name="Rectangle 73"/>
            <p:cNvSpPr>
              <a:spLocks noChangeArrowheads="1"/>
            </p:cNvSpPr>
            <p:nvPr/>
          </p:nvSpPr>
          <p:spPr bwMode="auto">
            <a:xfrm>
              <a:off x="3690" y="621"/>
              <a:ext cx="175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m</a:t>
              </a:r>
              <a:endParaRPr lang="en-US">
                <a:latin typeface="Times" charset="0"/>
              </a:endParaRPr>
            </a:p>
          </p:txBody>
        </p:sp>
        <p:sp>
          <p:nvSpPr>
            <p:cNvPr id="95275" name="Rectangle 74"/>
            <p:cNvSpPr>
              <a:spLocks noChangeArrowheads="1"/>
            </p:cNvSpPr>
            <p:nvPr/>
          </p:nvSpPr>
          <p:spPr bwMode="auto">
            <a:xfrm>
              <a:off x="3858" y="621"/>
              <a:ext cx="6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i</a:t>
              </a:r>
              <a:endParaRPr lang="en-US">
                <a:latin typeface="Times" charset="0"/>
              </a:endParaRPr>
            </a:p>
          </p:txBody>
        </p:sp>
        <p:sp>
          <p:nvSpPr>
            <p:cNvPr id="95276" name="Rectangle 75"/>
            <p:cNvSpPr>
              <a:spLocks noChangeArrowheads="1"/>
            </p:cNvSpPr>
            <p:nvPr/>
          </p:nvSpPr>
          <p:spPr bwMode="auto">
            <a:xfrm>
              <a:off x="3922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>
                <a:latin typeface="Times" charset="0"/>
              </a:endParaRPr>
            </a:p>
          </p:txBody>
        </p:sp>
        <p:sp>
          <p:nvSpPr>
            <p:cNvPr id="95277" name="Rectangle 76"/>
            <p:cNvSpPr>
              <a:spLocks noChangeArrowheads="1"/>
            </p:cNvSpPr>
            <p:nvPr/>
          </p:nvSpPr>
          <p:spPr bwMode="auto">
            <a:xfrm>
              <a:off x="4034" y="621"/>
              <a:ext cx="6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i</a:t>
              </a:r>
              <a:endParaRPr lang="en-US">
                <a:latin typeface="Times" charset="0"/>
              </a:endParaRPr>
            </a:p>
          </p:txBody>
        </p:sp>
        <p:sp>
          <p:nvSpPr>
            <p:cNvPr id="95278" name="Rectangle 77"/>
            <p:cNvSpPr>
              <a:spLocks noChangeArrowheads="1"/>
            </p:cNvSpPr>
            <p:nvPr/>
          </p:nvSpPr>
          <p:spPr bwMode="auto">
            <a:xfrm>
              <a:off x="4098" y="621"/>
              <a:ext cx="11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n</a:t>
              </a:r>
              <a:endParaRPr lang="en-US">
                <a:latin typeface="Times" charset="0"/>
              </a:endParaRPr>
            </a:p>
          </p:txBody>
        </p:sp>
        <p:sp>
          <p:nvSpPr>
            <p:cNvPr id="95279" name="Rectangle 78"/>
            <p:cNvSpPr>
              <a:spLocks noChangeArrowheads="1"/>
            </p:cNvSpPr>
            <p:nvPr/>
          </p:nvSpPr>
          <p:spPr bwMode="auto">
            <a:xfrm>
              <a:off x="4210" y="621"/>
              <a:ext cx="10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>
                <a:latin typeface="Times" charset="0"/>
              </a:endParaRPr>
            </a:p>
          </p:txBody>
        </p:sp>
        <p:sp>
          <p:nvSpPr>
            <p:cNvPr id="95280" name="Rectangle 79"/>
            <p:cNvSpPr>
              <a:spLocks noChangeArrowheads="1"/>
            </p:cNvSpPr>
            <p:nvPr/>
          </p:nvSpPr>
          <p:spPr bwMode="auto">
            <a:xfrm>
              <a:off x="4306" y="621"/>
              <a:ext cx="87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" charset="0"/>
                </a:rPr>
                <a:t>s</a:t>
              </a:r>
              <a:endParaRPr lang="en-US">
                <a:latin typeface="Times" charset="0"/>
              </a:endParaRPr>
            </a:p>
          </p:txBody>
        </p:sp>
      </p:grpSp>
      <p:grpSp>
        <p:nvGrpSpPr>
          <p:cNvPr id="95239" name="Group 80"/>
          <p:cNvGrpSpPr>
            <a:grpSpLocks/>
          </p:cNvGrpSpPr>
          <p:nvPr/>
        </p:nvGrpSpPr>
        <p:grpSpPr bwMode="auto">
          <a:xfrm>
            <a:off x="2092367" y="1234268"/>
            <a:ext cx="595313" cy="554182"/>
            <a:chOff x="1146" y="1293"/>
            <a:chExt cx="326" cy="320"/>
          </a:xfrm>
        </p:grpSpPr>
        <p:sp>
          <p:nvSpPr>
            <p:cNvPr id="95246" name="Rectangle 81"/>
            <p:cNvSpPr>
              <a:spLocks noChangeArrowheads="1"/>
            </p:cNvSpPr>
            <p:nvPr/>
          </p:nvSpPr>
          <p:spPr bwMode="auto">
            <a:xfrm>
              <a:off x="1146" y="1293"/>
              <a:ext cx="12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Times" charset="0"/>
                </a:rPr>
                <a:t>4</a:t>
              </a:r>
              <a:endParaRPr lang="en-US">
                <a:latin typeface="Times" charset="0"/>
              </a:endParaRPr>
            </a:p>
          </p:txBody>
        </p:sp>
        <p:sp>
          <p:nvSpPr>
            <p:cNvPr id="95247" name="Rectangle 82"/>
            <p:cNvSpPr>
              <a:spLocks noChangeArrowheads="1"/>
            </p:cNvSpPr>
            <p:nvPr/>
          </p:nvSpPr>
          <p:spPr bwMode="auto">
            <a:xfrm>
              <a:off x="1274" y="1293"/>
              <a:ext cx="6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Times" charset="0"/>
                </a:rPr>
                <a:t>.</a:t>
              </a:r>
              <a:endParaRPr lang="en-US">
                <a:latin typeface="Times" charset="0"/>
              </a:endParaRPr>
            </a:p>
          </p:txBody>
        </p:sp>
        <p:sp>
          <p:nvSpPr>
            <p:cNvPr id="95248" name="Rectangle 83"/>
            <p:cNvSpPr>
              <a:spLocks noChangeArrowheads="1"/>
            </p:cNvSpPr>
            <p:nvPr/>
          </p:nvSpPr>
          <p:spPr bwMode="auto">
            <a:xfrm>
              <a:off x="1346" y="1293"/>
              <a:ext cx="12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Times" charset="0"/>
                </a:rPr>
                <a:t>6</a:t>
              </a:r>
              <a:endParaRPr lang="en-US">
                <a:latin typeface="Times" charset="0"/>
              </a:endParaRPr>
            </a:p>
          </p:txBody>
        </p:sp>
      </p:grpSp>
      <p:grpSp>
        <p:nvGrpSpPr>
          <p:cNvPr id="95240" name="Group 84"/>
          <p:cNvGrpSpPr>
            <a:grpSpLocks/>
          </p:cNvGrpSpPr>
          <p:nvPr/>
        </p:nvGrpSpPr>
        <p:grpSpPr bwMode="auto">
          <a:xfrm>
            <a:off x="7597710" y="1234268"/>
            <a:ext cx="814387" cy="554182"/>
            <a:chOff x="4162" y="1293"/>
            <a:chExt cx="446" cy="320"/>
          </a:xfrm>
        </p:grpSpPr>
        <p:sp>
          <p:nvSpPr>
            <p:cNvPr id="95242" name="Rectangle 85"/>
            <p:cNvSpPr>
              <a:spLocks noChangeArrowheads="1"/>
            </p:cNvSpPr>
            <p:nvPr/>
          </p:nvSpPr>
          <p:spPr bwMode="auto">
            <a:xfrm>
              <a:off x="4162" y="1293"/>
              <a:ext cx="12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Times" charset="0"/>
                </a:rPr>
                <a:t>1</a:t>
              </a:r>
              <a:endParaRPr lang="en-US">
                <a:latin typeface="Times" charset="0"/>
              </a:endParaRPr>
            </a:p>
          </p:txBody>
        </p:sp>
        <p:sp>
          <p:nvSpPr>
            <p:cNvPr id="95243" name="Rectangle 86"/>
            <p:cNvSpPr>
              <a:spLocks noChangeArrowheads="1"/>
            </p:cNvSpPr>
            <p:nvPr/>
          </p:nvSpPr>
          <p:spPr bwMode="auto">
            <a:xfrm>
              <a:off x="4290" y="1293"/>
              <a:ext cx="12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Times" charset="0"/>
                </a:rPr>
                <a:t>3</a:t>
              </a:r>
              <a:endParaRPr lang="en-US">
                <a:latin typeface="Times" charset="0"/>
              </a:endParaRPr>
            </a:p>
          </p:txBody>
        </p:sp>
        <p:sp>
          <p:nvSpPr>
            <p:cNvPr id="95244" name="Rectangle 87"/>
            <p:cNvSpPr>
              <a:spLocks noChangeArrowheads="1"/>
            </p:cNvSpPr>
            <p:nvPr/>
          </p:nvSpPr>
          <p:spPr bwMode="auto">
            <a:xfrm>
              <a:off x="4418" y="1293"/>
              <a:ext cx="6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Times" charset="0"/>
                </a:rPr>
                <a:t>.</a:t>
              </a:r>
              <a:endParaRPr lang="en-US">
                <a:latin typeface="Times" charset="0"/>
              </a:endParaRPr>
            </a:p>
          </p:txBody>
        </p:sp>
        <p:sp>
          <p:nvSpPr>
            <p:cNvPr id="95245" name="Rectangle 88"/>
            <p:cNvSpPr>
              <a:spLocks noChangeArrowheads="1"/>
            </p:cNvSpPr>
            <p:nvPr/>
          </p:nvSpPr>
          <p:spPr bwMode="auto">
            <a:xfrm>
              <a:off x="4482" y="1293"/>
              <a:ext cx="12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Times" charset="0"/>
                </a:rPr>
                <a:t>6</a:t>
              </a:r>
              <a:endParaRPr lang="en-US">
                <a:latin typeface="Times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6268" y="6720681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Target: </a:t>
            </a:r>
            <a:r>
              <a:rPr lang="en-US" sz="3200" dirty="0" err="1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pK</a:t>
            </a:r>
            <a:r>
              <a:rPr lang="en-US" sz="3200" baseline="-25000" dirty="0" err="1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sz="3200" dirty="0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 = 5.8</a:t>
            </a:r>
            <a:endParaRPr lang="en-US" sz="3200" dirty="0">
              <a:solidFill>
                <a:srgbClr val="0000FF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116" y="2133845"/>
            <a:ext cx="7695672" cy="3733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2"/>
          <p:cNvSpPr txBox="1">
            <a:spLocks noChangeArrowheads="1"/>
          </p:cNvSpPr>
          <p:nvPr/>
        </p:nvSpPr>
        <p:spPr bwMode="auto">
          <a:xfrm>
            <a:off x="533414" y="2605881"/>
            <a:ext cx="8869388" cy="9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 dirty="0"/>
              <a:t>Fine-tuning of the </a:t>
            </a:r>
            <a:r>
              <a:rPr lang="en-US" sz="5400" dirty="0" err="1"/>
              <a:t>pKa</a:t>
            </a:r>
            <a:r>
              <a:rPr lang="en-US" sz="5400" dirty="0"/>
              <a:t> value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825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03494" y="6286262"/>
            <a:ext cx="184642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1400" b="1" i="1" u="sng" dirty="0">
              <a:latin typeface="Time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319881"/>
            <a:ext cx="9220200" cy="6705600"/>
            <a:chOff x="151848" y="380435"/>
            <a:chExt cx="8611152" cy="618330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349" y="380435"/>
              <a:ext cx="6424543" cy="545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51848" y="6194416"/>
              <a:ext cx="8611152" cy="3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 err="1">
                  <a:solidFill>
                    <a:srgbClr val="0432FF"/>
                  </a:solidFill>
                  <a:latin typeface="Times New Roman" charset="0"/>
                </a:rPr>
                <a:t>G(H</a:t>
              </a:r>
              <a:r>
                <a:rPr lang="en-US" sz="1800" b="1" baseline="30000" dirty="0" err="1">
                  <a:solidFill>
                    <a:srgbClr val="0432FF"/>
                  </a:solidFill>
                  <a:latin typeface="Times New Roman" charset="0"/>
                </a:rPr>
                <a:t>+</a:t>
              </a:r>
              <a:r>
                <a:rPr lang="en-US" sz="2000" b="1" baseline="-25000" dirty="0" err="1">
                  <a:solidFill>
                    <a:srgbClr val="0432FF"/>
                  </a:solidFill>
                  <a:latin typeface="Times New Roman" charset="0"/>
                </a:rPr>
                <a:t>gas</a:t>
              </a:r>
              <a:r>
                <a:rPr lang="en-US" sz="1800" b="1" dirty="0">
                  <a:solidFill>
                    <a:srgbClr val="0432FF"/>
                  </a:solidFill>
                  <a:latin typeface="Times New Roman" charset="0"/>
                </a:rPr>
                <a:t>) = -6.28 kcal/mol, </a:t>
              </a:r>
              <a:r>
                <a:rPr lang="en-US" sz="1800" b="1" dirty="0" err="1">
                  <a:solidFill>
                    <a:srgbClr val="0432FF"/>
                  </a:solidFill>
                  <a:latin typeface="Times New Roman" charset="0"/>
                </a:rPr>
                <a:t>ΔG(H</a:t>
              </a:r>
              <a:r>
                <a:rPr lang="en-US" sz="1800" b="1" baseline="30000" dirty="0" err="1">
                  <a:solidFill>
                    <a:srgbClr val="0432FF"/>
                  </a:solidFill>
                  <a:latin typeface="Times New Roman" charset="0"/>
                </a:rPr>
                <a:t>+</a:t>
              </a:r>
              <a:r>
                <a:rPr lang="en-US" sz="2000" b="1" baseline="-25000" dirty="0" err="1">
                  <a:solidFill>
                    <a:srgbClr val="0432FF"/>
                  </a:solidFill>
                  <a:latin typeface="Times New Roman" charset="0"/>
                </a:rPr>
                <a:t>sol</a:t>
              </a:r>
              <a:r>
                <a:rPr lang="en-US" sz="1800" b="1" dirty="0">
                  <a:solidFill>
                    <a:srgbClr val="0432FF"/>
                  </a:solidFill>
                  <a:latin typeface="Times New Roman" charset="0"/>
                </a:rPr>
                <a:t>) = -265.9 kcal/mol (recently accepted exp. values)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29" y="-1"/>
            <a:ext cx="6143541" cy="74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923091" y="4832350"/>
            <a:ext cx="2541587" cy="1416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709" tIns="51354" rIns="102709" bIns="51354" anchor="ctr"/>
          <a:lstStyle/>
          <a:p>
            <a:endParaRPr lang="en-US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15600" cy="749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7185034" y="4581532"/>
            <a:ext cx="2541396" cy="158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No space for</a:t>
            </a:r>
          </a:p>
          <a:p>
            <a:r>
              <a:rPr lang="en-US" sz="3200">
                <a:solidFill>
                  <a:schemeClr val="bg1"/>
                </a:solidFill>
              </a:rPr>
              <a:t>an amidine</a:t>
            </a:r>
          </a:p>
          <a:p>
            <a:r>
              <a:rPr lang="en-US" sz="3200">
                <a:solidFill>
                  <a:schemeClr val="bg1"/>
                </a:solidFill>
              </a:rPr>
              <a:t>modification!</a:t>
            </a:r>
            <a:endParaRPr lang="en-US" sz="3200">
              <a:solidFill>
                <a:srgbClr val="FDF5FF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rot="-1891659" flipH="1" flipV="1">
            <a:off x="5318128" y="5826125"/>
            <a:ext cx="1927225" cy="1666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709" tIns="51354" rIns="102709" bIns="51354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4"/>
          <p:cNvSpPr txBox="1">
            <a:spLocks noChangeArrowheads="1"/>
          </p:cNvSpPr>
          <p:nvPr/>
        </p:nvSpPr>
        <p:spPr bwMode="auto">
          <a:xfrm>
            <a:off x="186214" y="208273"/>
            <a:ext cx="10070148" cy="136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90" tIns="51395" rIns="102790" bIns="51395">
            <a:spAutoFit/>
          </a:bodyPr>
          <a:lstStyle>
            <a:lvl1pPr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en-US" sz="3200">
                <a:latin typeface="Arial" charset="0"/>
                <a:cs typeface="Arial" charset="0"/>
              </a:rPr>
              <a:t>omputational</a:t>
            </a:r>
            <a:r>
              <a:rPr lang="en-US" sz="41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450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sz="3200">
                <a:solidFill>
                  <a:srgbClr val="000000"/>
                </a:solidFill>
                <a:latin typeface="Arial" charset="0"/>
                <a:cs typeface="Arial" charset="0"/>
              </a:rPr>
              <a:t>nd</a:t>
            </a:r>
            <a:r>
              <a:rPr lang="en-US" sz="41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450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lang="en-US" sz="3200">
                <a:solidFill>
                  <a:srgbClr val="000000"/>
                </a:solidFill>
                <a:latin typeface="Arial" charset="0"/>
                <a:cs typeface="Arial" charset="0"/>
              </a:rPr>
              <a:t>heoretical</a:t>
            </a:r>
            <a:r>
              <a:rPr lang="en-US" sz="32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450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en-US" sz="3200">
                <a:solidFill>
                  <a:srgbClr val="000000"/>
                </a:solidFill>
                <a:latin typeface="Arial" charset="0"/>
                <a:cs typeface="Arial" charset="0"/>
              </a:rPr>
              <a:t>hemistry</a:t>
            </a:r>
            <a:r>
              <a:rPr lang="en-US" sz="41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Arial" charset="0"/>
                <a:cs typeface="Arial" charset="0"/>
              </a:rPr>
              <a:t>Gr</a:t>
            </a:r>
            <a:r>
              <a:rPr lang="en-US" sz="5000">
                <a:solidFill>
                  <a:srgbClr val="0000FF"/>
                </a:solidFill>
                <a:latin typeface="Arial" charset="0"/>
                <a:cs typeface="Arial" charset="0"/>
              </a:rPr>
              <a:t>o</a:t>
            </a:r>
            <a:r>
              <a:rPr lang="en-US" sz="3200">
                <a:solidFill>
                  <a:srgbClr val="000000"/>
                </a:solidFill>
                <a:latin typeface="Arial" charset="0"/>
                <a:cs typeface="Arial" charset="0"/>
              </a:rPr>
              <a:t>up, </a:t>
            </a:r>
            <a:r>
              <a:rPr lang="en-US" sz="3200">
                <a:solidFill>
                  <a:srgbClr val="0000FF"/>
                </a:solidFill>
                <a:latin typeface="Arial" charset="0"/>
                <a:cs typeface="Arial" charset="0"/>
              </a:rPr>
              <a:t>CATCO:http://smu.edu/catco/ </a:t>
            </a:r>
          </a:p>
        </p:txBody>
      </p:sp>
      <p:sp>
        <p:nvSpPr>
          <p:cNvPr id="112642" name="Text Box 5"/>
          <p:cNvSpPr txBox="1">
            <a:spLocks noChangeArrowheads="1"/>
          </p:cNvSpPr>
          <p:nvPr/>
        </p:nvSpPr>
        <p:spPr bwMode="auto">
          <a:xfrm>
            <a:off x="2303944" y="2999184"/>
            <a:ext cx="207588" cy="4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90" tIns="51395" rIns="102790" bIns="513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12643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" y="3191830"/>
            <a:ext cx="963930" cy="91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922572"/>
            <a:ext cx="905510" cy="86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141772"/>
            <a:ext cx="876300" cy="83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32372"/>
            <a:ext cx="963930" cy="91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55772"/>
            <a:ext cx="938371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55772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5772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22572"/>
            <a:ext cx="990600" cy="9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22572"/>
            <a:ext cx="940197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55772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75372"/>
            <a:ext cx="949325" cy="9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65572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65572"/>
            <a:ext cx="949325" cy="9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6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75372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7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75372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8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272881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9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32372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0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272881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1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39681"/>
            <a:ext cx="949325" cy="9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2" name="Picture 115" descr="U_CC_DIEBOLD_MV_GQ1TEMJRGY2TO=_2000000000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65572"/>
            <a:ext cx="963930" cy="91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4" name="Picture 1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46572"/>
            <a:ext cx="876300" cy="107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34200" y="2846372"/>
            <a:ext cx="1018381" cy="1018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62200" y="2998772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43800" y="5132372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81600" y="40655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915989"/>
            <a:ext cx="925195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1"/>
          <p:cNvSpPr>
            <a:spLocks noChangeArrowheads="1"/>
          </p:cNvSpPr>
          <p:nvPr/>
        </p:nvSpPr>
        <p:spPr bwMode="auto">
          <a:xfrm>
            <a:off x="6659563" y="2749562"/>
            <a:ext cx="3067050" cy="2082801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2709" tIns="51354" rIns="102709" bIns="51354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88938"/>
            <a:ext cx="8470900" cy="671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85775"/>
            <a:ext cx="10426700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6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957267"/>
            <a:ext cx="9931400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1" y="6796884"/>
            <a:ext cx="5974916" cy="461616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r>
              <a:rPr lang="en-US" sz="2400" dirty="0"/>
              <a:t>Barrier for Bergman reaction ~ 55 kcal/</a:t>
            </a:r>
            <a:r>
              <a:rPr lang="en-US" sz="2400" dirty="0" err="1"/>
              <a:t>mol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56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21473"/>
            <a:ext cx="988695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1" y="6034884"/>
            <a:ext cx="5795179" cy="461616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r>
              <a:rPr lang="en-US" sz="2400" dirty="0"/>
              <a:t>Barrier for Bergman reaction: 19 kcal/</a:t>
            </a:r>
            <a:r>
              <a:rPr lang="en-US" sz="2400" dirty="0" err="1"/>
              <a:t>mol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48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24"/>
          <p:cNvSpPr txBox="1">
            <a:spLocks noChangeArrowheads="1"/>
          </p:cNvSpPr>
          <p:nvPr/>
        </p:nvSpPr>
        <p:spPr bwMode="auto">
          <a:xfrm>
            <a:off x="1600212" y="3139285"/>
            <a:ext cx="7250515" cy="9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dirty="0">
                <a:latin typeface="Times" charset="0"/>
              </a:rPr>
              <a:t>  </a:t>
            </a:r>
            <a:r>
              <a:rPr lang="en-US" sz="5400" dirty="0"/>
              <a:t>Docking of </a:t>
            </a:r>
            <a:r>
              <a:rPr lang="en-US" sz="5400" dirty="0" err="1"/>
              <a:t>Dynemicin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81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174625" y="249238"/>
            <a:ext cx="10121900" cy="6970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817" tIns="51408" rIns="102817" bIns="51408" anchor="ctr"/>
          <a:lstStyle/>
          <a:p>
            <a:pPr algn="ctr"/>
            <a:endParaRPr lang="en-US"/>
          </a:p>
        </p:txBody>
      </p:sp>
      <p:pic>
        <p:nvPicPr>
          <p:cNvPr id="118786" name="Picture 4" descr="inter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4" y="415926"/>
            <a:ext cx="1911349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665413"/>
            <a:ext cx="89154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7"/>
          <p:cNvSpPr txBox="1">
            <a:spLocks noChangeArrowheads="1"/>
          </p:cNvSpPr>
          <p:nvPr/>
        </p:nvSpPr>
        <p:spPr bwMode="auto">
          <a:xfrm>
            <a:off x="3067051" y="915989"/>
            <a:ext cx="6110400" cy="7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17" tIns="51408" rIns="102817" bIns="5140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100" dirty="0" err="1">
                <a:solidFill>
                  <a:schemeClr val="accent2"/>
                </a:solidFill>
              </a:rPr>
              <a:t>Typcial</a:t>
            </a:r>
            <a:r>
              <a:rPr lang="en-US" sz="4100" dirty="0">
                <a:solidFill>
                  <a:schemeClr val="accent2"/>
                </a:solidFill>
              </a:rPr>
              <a:t> DNA </a:t>
            </a:r>
            <a:r>
              <a:rPr lang="en-US" sz="4100" dirty="0" err="1">
                <a:solidFill>
                  <a:schemeClr val="accent2"/>
                </a:solidFill>
              </a:rPr>
              <a:t>Intercalators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91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515600" cy="752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Text Box 3"/>
          <p:cNvSpPr txBox="1">
            <a:spLocks noChangeArrowheads="1"/>
          </p:cNvSpPr>
          <p:nvPr/>
        </p:nvSpPr>
        <p:spPr bwMode="auto">
          <a:xfrm>
            <a:off x="234951" y="6835780"/>
            <a:ext cx="4312409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1" tIns="51435" rIns="102871" bIns="5143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  <a:latin typeface="Times" charset="0"/>
              </a:rPr>
              <a:t>Enediyne</a:t>
            </a:r>
            <a:r>
              <a:rPr lang="en-US" sz="3600" dirty="0">
                <a:solidFill>
                  <a:schemeClr val="bg1"/>
                </a:solidFill>
                <a:latin typeface="Times" charset="0"/>
              </a:rPr>
              <a:t> intercalated</a:t>
            </a:r>
            <a:endParaRPr lang="en-US" sz="5400" b="1" i="1" u="sng" dirty="0">
              <a:solidFill>
                <a:schemeClr val="bg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515600" cy="751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Text Box 3"/>
          <p:cNvSpPr txBox="1">
            <a:spLocks noChangeArrowheads="1"/>
          </p:cNvSpPr>
          <p:nvPr/>
        </p:nvSpPr>
        <p:spPr bwMode="auto">
          <a:xfrm>
            <a:off x="1077914" y="6780218"/>
            <a:ext cx="4168195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1" tIns="51435" rIns="102871" bIns="5143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  <a:latin typeface="Times" charset="0"/>
              </a:rPr>
              <a:t>Biradical</a:t>
            </a:r>
            <a:r>
              <a:rPr lang="en-US" sz="3600" dirty="0">
                <a:solidFill>
                  <a:schemeClr val="bg1"/>
                </a:solidFill>
                <a:latin typeface="Times" charset="0"/>
              </a:rPr>
              <a:t> intercalated</a:t>
            </a:r>
          </a:p>
        </p:txBody>
      </p:sp>
    </p:spTree>
    <p:extLst>
      <p:ext uri="{BB962C8B-B14F-4D97-AF65-F5344CB8AC3E}">
        <p14:creationId xmlns:p14="http://schemas.microsoft.com/office/powerpoint/2010/main" val="15096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3"/>
            <a:ext cx="10515600" cy="748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4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1"/>
            <a:ext cx="10515600" cy="4441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0886"/>
            <a:ext cx="10515600" cy="597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7000" y="7074634"/>
            <a:ext cx="4038600" cy="400110"/>
          </a:xfrm>
          <a:prstGeom prst="rect">
            <a:avLst/>
          </a:prstGeom>
        </p:spPr>
        <p:txBody>
          <a:bodyPr wrap="square" lIns="91297" tIns="45648" rIns="91297" bIns="45648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375 papers published 65 at SMU</a:t>
            </a:r>
          </a:p>
        </p:txBody>
      </p:sp>
      <p:sp>
        <p:nvSpPr>
          <p:cNvPr id="9" name="Rectangle 8"/>
          <p:cNvSpPr/>
          <p:nvPr/>
        </p:nvSpPr>
        <p:spPr>
          <a:xfrm>
            <a:off x="7" y="6415885"/>
            <a:ext cx="4326537" cy="461519"/>
          </a:xfrm>
          <a:prstGeom prst="rect">
            <a:avLst/>
          </a:prstGeom>
        </p:spPr>
        <p:txBody>
          <a:bodyPr wrap="none" lIns="91297" tIns="45648" rIns="91297" bIns="45648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http://</a:t>
            </a:r>
            <a:r>
              <a:rPr lang="en-US" sz="2400" dirty="0" err="1">
                <a:solidFill>
                  <a:srgbClr val="0000FF"/>
                </a:solidFill>
              </a:rPr>
              <a:t>smu.edu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>
                <a:solidFill>
                  <a:srgbClr val="0000FF"/>
                </a:solidFill>
              </a:rPr>
              <a:t>catco</a:t>
            </a:r>
            <a:r>
              <a:rPr lang="en-US" sz="2400" dirty="0">
                <a:solidFill>
                  <a:srgbClr val="0000FF"/>
                </a:solidFill>
              </a:rPr>
              <a:t>/research/</a:t>
            </a:r>
          </a:p>
        </p:txBody>
      </p:sp>
    </p:spTree>
    <p:extLst>
      <p:ext uri="{BB962C8B-B14F-4D97-AF65-F5344CB8AC3E}">
        <p14:creationId xmlns:p14="http://schemas.microsoft.com/office/powerpoint/2010/main" val="3771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/>
          <p:cNvPicPr>
            <a:picLocks noChangeAspect="1" noChangeArrowheads="1"/>
          </p:cNvPicPr>
          <p:nvPr/>
        </p:nvPicPr>
        <p:blipFill>
          <a:blip r:embed="rId3">
            <a:lum bright="-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15600" cy="749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0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175"/>
            <a:ext cx="105156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133353" y="5265741"/>
            <a:ext cx="4810125" cy="5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3200" b="1" dirty="0">
                <a:solidFill>
                  <a:schemeClr val="bg1"/>
                </a:solidFill>
                <a:latin typeface="Times" charset="0"/>
              </a:rPr>
              <a:t> </a:t>
            </a: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1721794" y="5056190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6743851" y="5773741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6205688" y="5773741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6850213" y="5773741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6637487" y="5305427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6099325" y="5305427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5993756" y="5556250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8031312" y="5556250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6743851" y="5556250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7924950" y="6024565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9214000" y="5556250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9097319" y="5568952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/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>
            <a:off x="9107638" y="5556250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6223150" y="4999041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42" name="Text Box 18"/>
          <p:cNvSpPr txBox="1">
            <a:spLocks noChangeArrowheads="1"/>
          </p:cNvSpPr>
          <p:nvPr/>
        </p:nvSpPr>
        <p:spPr bwMode="auto">
          <a:xfrm>
            <a:off x="6205688" y="5122865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>
            <a:off x="6635750" y="5568950"/>
            <a:ext cx="3175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5400" b="1" i="1" u="sng" dirty="0">
              <a:latin typeface="Times" charset="0"/>
            </a:endParaRPr>
          </a:p>
        </p:txBody>
      </p:sp>
      <p:sp>
        <p:nvSpPr>
          <p:cNvPr id="129044" name="Text Box 20"/>
          <p:cNvSpPr txBox="1">
            <a:spLocks noChangeArrowheads="1"/>
          </p:cNvSpPr>
          <p:nvPr/>
        </p:nvSpPr>
        <p:spPr bwMode="auto">
          <a:xfrm>
            <a:off x="6635750" y="6024566"/>
            <a:ext cx="3175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5400" b="1" i="1" u="sng" dirty="0">
              <a:latin typeface="Times" charset="0"/>
            </a:endParaRPr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>
            <a:off x="5768978" y="6470650"/>
            <a:ext cx="222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5400" b="1" i="1" u="sng" dirty="0">
              <a:latin typeface="Times" charset="0"/>
            </a:endParaRPr>
          </a:p>
        </p:txBody>
      </p:sp>
      <p:sp>
        <p:nvSpPr>
          <p:cNvPr id="129046" name="Text Box 22"/>
          <p:cNvSpPr txBox="1">
            <a:spLocks noChangeArrowheads="1"/>
          </p:cNvSpPr>
          <p:nvPr/>
        </p:nvSpPr>
        <p:spPr bwMode="auto">
          <a:xfrm>
            <a:off x="6415089" y="6470650"/>
            <a:ext cx="644526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5400" b="1" i="1" u="sng" dirty="0">
              <a:latin typeface="Times" charset="0"/>
            </a:endParaRPr>
          </a:p>
        </p:txBody>
      </p:sp>
      <p:sp>
        <p:nvSpPr>
          <p:cNvPr id="129047" name="Text Box 23"/>
          <p:cNvSpPr txBox="1">
            <a:spLocks noChangeArrowheads="1"/>
          </p:cNvSpPr>
          <p:nvPr/>
        </p:nvSpPr>
        <p:spPr bwMode="auto">
          <a:xfrm>
            <a:off x="7271694" y="6273801"/>
            <a:ext cx="207668" cy="9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5400" b="1" i="1" u="sng" dirty="0">
              <a:latin typeface="Times" charset="0"/>
            </a:endParaRPr>
          </a:p>
        </p:txBody>
      </p:sp>
      <p:sp>
        <p:nvSpPr>
          <p:cNvPr id="129048" name="Text Box 24"/>
          <p:cNvSpPr txBox="1">
            <a:spLocks noChangeArrowheads="1"/>
          </p:cNvSpPr>
          <p:nvPr/>
        </p:nvSpPr>
        <p:spPr bwMode="auto">
          <a:xfrm>
            <a:off x="174628" y="1082676"/>
            <a:ext cx="1978360" cy="6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FDF5FF"/>
                </a:solidFill>
              </a:rPr>
              <a:t>Insertion</a:t>
            </a:r>
            <a:endParaRPr lang="en-US" sz="2400" dirty="0">
              <a:solidFill>
                <a:srgbClr val="FDF5FF"/>
              </a:solidFill>
            </a:endParaRPr>
          </a:p>
        </p:txBody>
      </p:sp>
      <p:sp>
        <p:nvSpPr>
          <p:cNvPr id="129049" name="Text Box 25"/>
          <p:cNvSpPr txBox="1">
            <a:spLocks noChangeArrowheads="1"/>
          </p:cNvSpPr>
          <p:nvPr/>
        </p:nvSpPr>
        <p:spPr bwMode="auto">
          <a:xfrm>
            <a:off x="5521328" y="1082676"/>
            <a:ext cx="2722705" cy="6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FDF5FF"/>
                </a:solidFill>
              </a:rPr>
              <a:t>Intercalation</a:t>
            </a:r>
            <a:endParaRPr lang="en-US" sz="2400" dirty="0">
              <a:solidFill>
                <a:srgbClr val="FDF5FF"/>
              </a:solidFill>
            </a:endParaRPr>
          </a:p>
        </p:txBody>
      </p:sp>
      <p:sp>
        <p:nvSpPr>
          <p:cNvPr id="129050" name="Text Box 26"/>
          <p:cNvSpPr txBox="1">
            <a:spLocks noChangeArrowheads="1"/>
          </p:cNvSpPr>
          <p:nvPr/>
        </p:nvSpPr>
        <p:spPr bwMode="auto">
          <a:xfrm>
            <a:off x="2278062" y="166691"/>
            <a:ext cx="5973519" cy="6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FDF5FF"/>
                </a:solidFill>
              </a:rPr>
              <a:t>Two different binding modes</a:t>
            </a:r>
            <a:endParaRPr lang="en-US" sz="2400" dirty="0">
              <a:solidFill>
                <a:srgbClr val="FDF5FF"/>
              </a:solidFill>
            </a:endParaRPr>
          </a:p>
        </p:txBody>
      </p:sp>
      <p:sp>
        <p:nvSpPr>
          <p:cNvPr id="129051" name="Line 29"/>
          <p:cNvSpPr>
            <a:spLocks noChangeShapeType="1"/>
          </p:cNvSpPr>
          <p:nvPr/>
        </p:nvSpPr>
        <p:spPr bwMode="auto">
          <a:xfrm>
            <a:off x="2628900" y="3582989"/>
            <a:ext cx="174625" cy="665162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830" tIns="51415" rIns="102830" bIns="51415" anchor="ctr"/>
          <a:lstStyle/>
          <a:p>
            <a:endParaRPr lang="en-US"/>
          </a:p>
        </p:txBody>
      </p:sp>
      <p:sp>
        <p:nvSpPr>
          <p:cNvPr id="129052" name="Line 30"/>
          <p:cNvSpPr>
            <a:spLocks noChangeShapeType="1"/>
          </p:cNvSpPr>
          <p:nvPr/>
        </p:nvSpPr>
        <p:spPr bwMode="auto">
          <a:xfrm rot="-1054276">
            <a:off x="7685088" y="3181350"/>
            <a:ext cx="438150" cy="141605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830" tIns="51415" rIns="102830" bIns="51415" anchor="ctr"/>
          <a:lstStyle/>
          <a:p>
            <a:endParaRPr lang="en-US"/>
          </a:p>
        </p:txBody>
      </p:sp>
      <p:sp>
        <p:nvSpPr>
          <p:cNvPr id="129053" name="Text Box 31"/>
          <p:cNvSpPr txBox="1">
            <a:spLocks noChangeArrowheads="1"/>
          </p:cNvSpPr>
          <p:nvPr/>
        </p:nvSpPr>
        <p:spPr bwMode="auto">
          <a:xfrm>
            <a:off x="1139827" y="2416176"/>
            <a:ext cx="2055229" cy="84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66FFFF"/>
                </a:solidFill>
              </a:rPr>
              <a:t>H atom near</a:t>
            </a:r>
          </a:p>
          <a:p>
            <a:r>
              <a:rPr lang="en-US" sz="2400" dirty="0">
                <a:solidFill>
                  <a:srgbClr val="66FFFF"/>
                </a:solidFill>
              </a:rPr>
              <a:t>radical center</a:t>
            </a:r>
            <a:endParaRPr lang="en-US" sz="2400" dirty="0"/>
          </a:p>
        </p:txBody>
      </p:sp>
      <p:sp>
        <p:nvSpPr>
          <p:cNvPr id="129054" name="Text Box 32"/>
          <p:cNvSpPr txBox="1">
            <a:spLocks noChangeArrowheads="1"/>
          </p:cNvSpPr>
          <p:nvPr/>
        </p:nvSpPr>
        <p:spPr bwMode="auto">
          <a:xfrm>
            <a:off x="6465889" y="2051052"/>
            <a:ext cx="3149429" cy="84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0" tIns="51415" rIns="102830" bIns="5141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66FFFF"/>
                </a:solidFill>
              </a:rPr>
              <a:t>H atom far away from</a:t>
            </a:r>
          </a:p>
          <a:p>
            <a:r>
              <a:rPr lang="en-US" sz="2400" dirty="0">
                <a:solidFill>
                  <a:srgbClr val="66FFFF"/>
                </a:solidFill>
              </a:rPr>
              <a:t>radical center</a:t>
            </a:r>
          </a:p>
        </p:txBody>
      </p:sp>
    </p:spTree>
    <p:extLst>
      <p:ext uri="{BB962C8B-B14F-4D97-AF65-F5344CB8AC3E}">
        <p14:creationId xmlns:p14="http://schemas.microsoft.com/office/powerpoint/2010/main" val="20915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2"/>
          <p:cNvSpPr txBox="1">
            <a:spLocks noChangeArrowheads="1"/>
          </p:cNvSpPr>
          <p:nvPr/>
        </p:nvSpPr>
        <p:spPr bwMode="auto">
          <a:xfrm>
            <a:off x="1066801" y="2681287"/>
            <a:ext cx="81057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/>
              <a:t>Biological activity of </a:t>
            </a:r>
          </a:p>
          <a:p>
            <a:pPr algn="ctr"/>
            <a:r>
              <a:rPr lang="en-US" sz="5400"/>
              <a:t>Dynemicin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1830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lum bright="4000" contrast="22000"/>
          </a:blip>
          <a:srcRect/>
          <a:stretch>
            <a:fillRect/>
          </a:stretch>
        </p:blipFill>
        <p:spPr bwMode="auto">
          <a:xfrm>
            <a:off x="1" y="12"/>
            <a:ext cx="10515600" cy="752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2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2"/>
          <p:cNvSpPr txBox="1">
            <a:spLocks noChangeArrowheads="1"/>
          </p:cNvSpPr>
          <p:nvPr/>
        </p:nvSpPr>
        <p:spPr bwMode="auto">
          <a:xfrm>
            <a:off x="1371429" y="2224096"/>
            <a:ext cx="8214085" cy="17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/>
              <a:t>Design of a non toxic</a:t>
            </a:r>
          </a:p>
          <a:p>
            <a:pPr algn="ctr"/>
            <a:r>
              <a:rPr lang="en-US" sz="5400"/>
              <a:t>Dynemicin drug candidate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3"/>
            <a:ext cx="10515600" cy="748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3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3595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Target: </a:t>
            </a:r>
            <a:r>
              <a:rPr lang="en-US" sz="3200" dirty="0" err="1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pK</a:t>
            </a:r>
            <a:r>
              <a:rPr lang="en-US" sz="3200" baseline="-25000" dirty="0" err="1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sz="3200" dirty="0" smtClean="0">
                <a:solidFill>
                  <a:srgbClr val="0000FF"/>
                </a:solidFill>
                <a:latin typeface="Times" charset="0"/>
                <a:ea typeface="Times" charset="0"/>
                <a:cs typeface="Times" charset="0"/>
              </a:rPr>
              <a:t> = 5.8</a:t>
            </a:r>
            <a:endParaRPr lang="en-US" sz="3200" dirty="0">
              <a:solidFill>
                <a:srgbClr val="0000FF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84224"/>
            <a:ext cx="5715000" cy="70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15600" cy="786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5521332" y="2749559"/>
            <a:ext cx="3759679" cy="8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enough space for the new</a:t>
            </a:r>
          </a:p>
          <a:p>
            <a:r>
              <a:rPr lang="en-US" sz="2400">
                <a:solidFill>
                  <a:schemeClr val="bg1"/>
                </a:solidFill>
              </a:rPr>
              <a:t>amidine warhead</a:t>
            </a:r>
          </a:p>
        </p:txBody>
      </p:sp>
      <p:sp>
        <p:nvSpPr>
          <p:cNvPr id="143363" name="Line 4"/>
          <p:cNvSpPr>
            <a:spLocks noChangeShapeType="1"/>
          </p:cNvSpPr>
          <p:nvPr/>
        </p:nvSpPr>
        <p:spPr bwMode="auto">
          <a:xfrm rot="786609" flipH="1" flipV="1">
            <a:off x="4381500" y="2749563"/>
            <a:ext cx="1050925" cy="415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2709" tIns="51354" rIns="102709" bIns="51354" anchor="ctr"/>
          <a:lstStyle/>
          <a:p>
            <a:endParaRPr lang="en-US"/>
          </a:p>
        </p:txBody>
      </p:sp>
      <p:sp>
        <p:nvSpPr>
          <p:cNvPr id="143364" name="Rectangle 9"/>
          <p:cNvSpPr>
            <a:spLocks noChangeArrowheads="1"/>
          </p:cNvSpPr>
          <p:nvPr/>
        </p:nvSpPr>
        <p:spPr bwMode="auto">
          <a:xfrm>
            <a:off x="174625" y="500076"/>
            <a:ext cx="1841500" cy="124936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709" tIns="51354" rIns="102709" bIns="51354" anchor="ctr"/>
          <a:lstStyle/>
          <a:p>
            <a:endParaRPr lang="en-US"/>
          </a:p>
        </p:txBody>
      </p:sp>
      <p:sp>
        <p:nvSpPr>
          <p:cNvPr id="143365" name="Text Box 10"/>
          <p:cNvSpPr txBox="1">
            <a:spLocks noChangeArrowheads="1"/>
          </p:cNvSpPr>
          <p:nvPr/>
        </p:nvSpPr>
        <p:spPr bwMode="auto">
          <a:xfrm>
            <a:off x="477847" y="333385"/>
            <a:ext cx="1780371" cy="96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Form (b)</a:t>
            </a:r>
            <a:endParaRPr lang="en-US" sz="2400">
              <a:solidFill>
                <a:schemeClr val="bg1"/>
              </a:solidFill>
            </a:endParaRPr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" y="166692"/>
            <a:ext cx="1037272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 Box 7"/>
          <p:cNvSpPr txBox="1">
            <a:spLocks noChangeArrowheads="1"/>
          </p:cNvSpPr>
          <p:nvPr/>
        </p:nvSpPr>
        <p:spPr bwMode="auto">
          <a:xfrm>
            <a:off x="5791200" y="2485088"/>
            <a:ext cx="2516187" cy="139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2"/>
                </a:solidFill>
                <a:latin typeface="Symbol" charset="0"/>
                <a:sym typeface="Symbol" charset="0"/>
              </a:rPr>
              <a:t>D</a:t>
            </a:r>
            <a:r>
              <a:rPr lang="en-US" sz="2800" dirty="0" err="1" smtClean="0">
                <a:solidFill>
                  <a:schemeClr val="accent2"/>
                </a:solidFill>
              </a:rPr>
              <a:t>E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bin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= -</a:t>
            </a:r>
            <a:r>
              <a:rPr lang="en-US" sz="2800" dirty="0" smtClean="0">
                <a:solidFill>
                  <a:schemeClr val="accent2"/>
                </a:solidFill>
              </a:rPr>
              <a:t>7.13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2"/>
                </a:solidFill>
              </a:rPr>
              <a:t>pKa</a:t>
            </a:r>
            <a:r>
              <a:rPr lang="en-US" sz="2800" dirty="0" smtClean="0">
                <a:solidFill>
                  <a:schemeClr val="accent2"/>
                </a:solidFill>
              </a:rPr>
              <a:t> = 5.74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39267" name="Text Box 10"/>
          <p:cNvSpPr txBox="1">
            <a:spLocks noChangeArrowheads="1"/>
          </p:cNvSpPr>
          <p:nvPr/>
        </p:nvSpPr>
        <p:spPr bwMode="auto">
          <a:xfrm>
            <a:off x="5867400" y="5954594"/>
            <a:ext cx="2516187" cy="139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2"/>
                </a:solidFill>
                <a:latin typeface="Symbol" charset="0"/>
                <a:sym typeface="Symbol" charset="0"/>
              </a:rPr>
              <a:t>D</a:t>
            </a:r>
            <a:r>
              <a:rPr lang="en-US" sz="2800" dirty="0" err="1" smtClean="0">
                <a:solidFill>
                  <a:schemeClr val="accent2"/>
                </a:solidFill>
              </a:rPr>
              <a:t>E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bin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= - </a:t>
            </a:r>
            <a:r>
              <a:rPr lang="en-US" sz="2800" dirty="0" smtClean="0">
                <a:solidFill>
                  <a:schemeClr val="accent2"/>
                </a:solidFill>
              </a:rPr>
              <a:t>5.18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2"/>
                </a:solidFill>
              </a:rPr>
              <a:t>pKa</a:t>
            </a:r>
            <a:r>
              <a:rPr lang="en-US" sz="2800" dirty="0" smtClean="0">
                <a:solidFill>
                  <a:schemeClr val="accent2"/>
                </a:solidFill>
              </a:rPr>
              <a:t> = 6.07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39268" name="Text Box 11"/>
          <p:cNvSpPr txBox="1">
            <a:spLocks noChangeArrowheads="1"/>
          </p:cNvSpPr>
          <p:nvPr/>
        </p:nvSpPr>
        <p:spPr bwMode="auto">
          <a:xfrm>
            <a:off x="9299580" y="2771787"/>
            <a:ext cx="1190516" cy="4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Form (b)</a:t>
            </a:r>
            <a:endParaRPr lang="en-US" sz="2400"/>
          </a:p>
        </p:txBody>
      </p:sp>
      <p:sp>
        <p:nvSpPr>
          <p:cNvPr id="139269" name="Rectangle 12"/>
          <p:cNvSpPr>
            <a:spLocks noChangeArrowheads="1"/>
          </p:cNvSpPr>
          <p:nvPr/>
        </p:nvSpPr>
        <p:spPr bwMode="auto">
          <a:xfrm>
            <a:off x="9369431" y="6415093"/>
            <a:ext cx="1190516" cy="4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/>
          <a:p>
            <a:r>
              <a:rPr lang="en-US" sz="2000"/>
              <a:t>Form (a)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53990"/>
            <a:ext cx="1031875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Text Box 3"/>
          <p:cNvSpPr txBox="1">
            <a:spLocks noChangeArrowheads="1"/>
          </p:cNvSpPr>
          <p:nvPr/>
        </p:nvSpPr>
        <p:spPr bwMode="auto">
          <a:xfrm>
            <a:off x="303215" y="6842125"/>
            <a:ext cx="1387407" cy="47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44" tIns="51422" rIns="102844" bIns="5142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</a:rPr>
              <a:t>Form (</a:t>
            </a:r>
            <a:r>
              <a:rPr lang="en-US" sz="2400" dirty="0" err="1">
                <a:solidFill>
                  <a:schemeClr val="accent2"/>
                </a:solidFill>
              </a:rPr>
              <a:t>b</a:t>
            </a:r>
            <a:r>
              <a:rPr lang="en-US" sz="2400" dirty="0">
                <a:solidFill>
                  <a:schemeClr val="accent2"/>
                </a:solidFill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28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rplessSchemecor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86681"/>
            <a:ext cx="6121801" cy="480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796881"/>
            <a:ext cx="9992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Technically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challenging: 1500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bfns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; 2000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path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points, analytical 1</a:t>
            </a:r>
            <a:r>
              <a:rPr lang="en-US" sz="1800" baseline="30000" dirty="0" smtClean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, 2</a:t>
            </a:r>
            <a:r>
              <a:rPr lang="en-US" sz="1800" baseline="30000" dirty="0" smtClean="0">
                <a:solidFill>
                  <a:srgbClr val="0000FF"/>
                </a:solidFill>
                <a:latin typeface="Arial"/>
                <a:cs typeface="Arial"/>
              </a:rPr>
              <a:t>nd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and partial 3</a:t>
            </a:r>
            <a:r>
              <a:rPr lang="en-US" sz="1800" baseline="30000" dirty="0" smtClean="0">
                <a:solidFill>
                  <a:srgbClr val="0000FF"/>
                </a:solidFill>
                <a:latin typeface="Arial"/>
                <a:cs typeface="Arial"/>
              </a:rPr>
              <a:t>rd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derivatives </a:t>
            </a:r>
          </a:p>
          <a:p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                                     at each path point!</a:t>
            </a: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2" name="Ti-notex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920081"/>
            <a:ext cx="4114800" cy="4154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7" y="319881"/>
            <a:ext cx="106358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Calculation of the complete reaction path for the </a:t>
            </a:r>
            <a:r>
              <a:rPr lang="en-US" dirty="0" err="1" smtClean="0">
                <a:solidFill>
                  <a:srgbClr val="0000FF"/>
                </a:solidFill>
              </a:rPr>
              <a:t>Sharpless</a:t>
            </a:r>
            <a:r>
              <a:rPr lang="en-US" dirty="0" smtClean="0">
                <a:solidFill>
                  <a:srgbClr val="0000FF"/>
                </a:solidFill>
              </a:rPr>
              <a:t> Reaction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66700"/>
            <a:ext cx="10120313" cy="696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2"/>
          <p:cNvSpPr txBox="1">
            <a:spLocks noChangeArrowheads="1"/>
          </p:cNvSpPr>
          <p:nvPr/>
        </p:nvSpPr>
        <p:spPr bwMode="auto">
          <a:xfrm>
            <a:off x="668338" y="777087"/>
            <a:ext cx="3217862" cy="7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100" dirty="0">
                <a:solidFill>
                  <a:srgbClr val="0000FF"/>
                </a:solidFill>
              </a:rPr>
              <a:t>Summary</a:t>
            </a:r>
          </a:p>
        </p:txBody>
      </p:sp>
      <p:sp>
        <p:nvSpPr>
          <p:cNvPr id="149506" name="Text Box 3"/>
          <p:cNvSpPr txBox="1">
            <a:spLocks noChangeArrowheads="1"/>
          </p:cNvSpPr>
          <p:nvPr/>
        </p:nvSpPr>
        <p:spPr bwMode="auto">
          <a:xfrm>
            <a:off x="228601" y="2105825"/>
            <a:ext cx="9982200" cy="38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09" tIns="51354" rIns="102709" bIns="51354">
            <a:spAutoFit/>
          </a:bodyPr>
          <a:lstStyle>
            <a:lvl1pPr marL="457200" indent="-4572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buFont typeface="Arial" charset="0"/>
              <a:buAutoNum type="arabicParenR"/>
            </a:pPr>
            <a:r>
              <a:rPr lang="en-US" sz="2800" dirty="0"/>
              <a:t>The toxicity of the </a:t>
            </a:r>
            <a:r>
              <a:rPr lang="en-US" sz="2800" dirty="0" err="1"/>
              <a:t>enediynes</a:t>
            </a:r>
            <a:r>
              <a:rPr lang="en-US" sz="2800" dirty="0"/>
              <a:t> can be significantly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sz="2800" dirty="0"/>
              <a:t>     reduced by using an </a:t>
            </a:r>
            <a:r>
              <a:rPr lang="en-US" sz="2800" dirty="0" err="1"/>
              <a:t>amidine</a:t>
            </a:r>
            <a:r>
              <a:rPr lang="en-US" sz="2800" dirty="0"/>
              <a:t> in the </a:t>
            </a:r>
            <a:r>
              <a:rPr lang="en-US" sz="2800" dirty="0" err="1"/>
              <a:t>enediyne</a:t>
            </a:r>
            <a:r>
              <a:rPr lang="en-US" sz="2800" dirty="0"/>
              <a:t> head group.</a:t>
            </a:r>
          </a:p>
          <a:p>
            <a:pPr>
              <a:buFont typeface="Arial" charset="0"/>
              <a:buNone/>
            </a:pPr>
            <a:endParaRPr lang="en-US" sz="2800" dirty="0"/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sz="2800" dirty="0"/>
              <a:t>2)  </a:t>
            </a:r>
            <a:r>
              <a:rPr lang="en-US" sz="2800" dirty="0" err="1"/>
              <a:t>Amidines</a:t>
            </a:r>
            <a:r>
              <a:rPr lang="en-US" sz="2800" dirty="0"/>
              <a:t> can be </a:t>
            </a:r>
            <a:r>
              <a:rPr lang="en-US" sz="2800" dirty="0" err="1"/>
              <a:t>taylored</a:t>
            </a:r>
            <a:r>
              <a:rPr lang="en-US" sz="2800" dirty="0"/>
              <a:t> to fulfill certain </a:t>
            </a:r>
            <a:r>
              <a:rPr lang="en-US" sz="2800" dirty="0" err="1"/>
              <a:t>pK</a:t>
            </a:r>
            <a:r>
              <a:rPr lang="en-US" sz="2800" baseline="-25000" dirty="0" err="1"/>
              <a:t>a</a:t>
            </a:r>
            <a:r>
              <a:rPr lang="en-US" sz="2800" dirty="0"/>
              <a:t> conditions matching the pH of the tumor cell.</a:t>
            </a:r>
          </a:p>
          <a:p>
            <a:pPr>
              <a:buFont typeface="Arial" charset="0"/>
              <a:buNone/>
            </a:pPr>
            <a:endParaRPr lang="en-US" sz="2800" dirty="0"/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sz="2800" dirty="0"/>
              <a:t>3) The new design concept can be combined with the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sz="2800" dirty="0"/>
              <a:t>     natural design concept of </a:t>
            </a:r>
            <a:r>
              <a:rPr lang="en-US" sz="2800" dirty="0" err="1"/>
              <a:t>dynemicin</a:t>
            </a:r>
            <a:r>
              <a:rPr lang="en-US" sz="28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1676" y="916002"/>
            <a:ext cx="8937625" cy="1249361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Acknowledgements</a:t>
            </a:r>
          </a:p>
        </p:txBody>
      </p:sp>
      <p:sp>
        <p:nvSpPr>
          <p:cNvPr id="209922" name="TextBox 2"/>
          <p:cNvSpPr txBox="1">
            <a:spLocks noChangeArrowheads="1"/>
          </p:cNvSpPr>
          <p:nvPr/>
        </p:nvSpPr>
        <p:spPr bwMode="auto">
          <a:xfrm>
            <a:off x="1139831" y="3249623"/>
            <a:ext cx="7598269" cy="158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National Science Foundation, Grant No. CHE-071883,</a:t>
            </a:r>
          </a:p>
          <a:p>
            <a:endParaRPr lang="en-US" sz="2400"/>
          </a:p>
          <a:p>
            <a:r>
              <a:rPr lang="en-US" sz="2400"/>
              <a:t>SMU High Performance Computer Center</a:t>
            </a:r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41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TextBox 10"/>
          <p:cNvSpPr txBox="1">
            <a:spLocks noChangeArrowheads="1"/>
          </p:cNvSpPr>
          <p:nvPr/>
        </p:nvSpPr>
        <p:spPr bwMode="auto">
          <a:xfrm>
            <a:off x="174625" y="3914776"/>
            <a:ext cx="35052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57" tIns="51429" rIns="102857" bIns="51429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000FF"/>
                </a:solidFill>
              </a:rPr>
              <a:t>SMU Campus</a:t>
            </a:r>
          </a:p>
        </p:txBody>
      </p:sp>
      <p:pic>
        <p:nvPicPr>
          <p:cNvPr id="21197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914776"/>
            <a:ext cx="113982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5414963"/>
            <a:ext cx="4381500" cy="208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998788"/>
            <a:ext cx="43815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"/>
            <a:ext cx="43815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1"/>
            <a:ext cx="6046789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6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814" y="271400"/>
            <a:ext cx="7683642" cy="1127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64" b="1" dirty="0">
                <a:solidFill>
                  <a:srgbClr val="0432FF"/>
                </a:solidFill>
                <a:ea typeface="Arial" charset="0"/>
                <a:cs typeface="Arial" charset="0"/>
              </a:rPr>
              <a:t>Two postdoc positions are available </a:t>
            </a:r>
          </a:p>
          <a:p>
            <a:pPr algn="ctr"/>
            <a:r>
              <a:rPr lang="en-US" sz="3364" b="1" dirty="0">
                <a:solidFill>
                  <a:srgbClr val="0432FF"/>
                </a:solidFill>
                <a:ea typeface="Arial" charset="0"/>
                <a:cs typeface="Arial" charset="0"/>
              </a:rPr>
              <a:t>in the CATCO group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7721" y="1743012"/>
            <a:ext cx="8929047" cy="4265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2" b="1" dirty="0">
                <a:solidFill>
                  <a:srgbClr val="0432FF"/>
                </a:solidFill>
                <a:ea typeface="Arial" charset="0"/>
                <a:cs typeface="Arial" charset="0"/>
              </a:rPr>
              <a:t>1) METHOD DEVELOPMENT </a:t>
            </a:r>
            <a:r>
              <a:rPr lang="en-US" sz="2102" dirty="0">
                <a:ea typeface="Arial" charset="0"/>
                <a:cs typeface="Arial" charset="0"/>
              </a:rPr>
              <a:t>project </a:t>
            </a:r>
            <a:r>
              <a:rPr lang="en-US" sz="2102" dirty="0">
                <a:ea typeface="Arial" charset="0"/>
                <a:cs typeface="Arial" charset="0"/>
              </a:rPr>
              <a:t>in quantum chemistry, which </a:t>
            </a:r>
            <a:endParaRPr lang="en-US" sz="2102" dirty="0">
              <a:ea typeface="Arial" charset="0"/>
              <a:cs typeface="Arial" charset="0"/>
            </a:endParaRPr>
          </a:p>
          <a:p>
            <a:pPr algn="just"/>
            <a:r>
              <a:rPr lang="en-US" sz="2102" dirty="0">
                <a:ea typeface="Arial" charset="0"/>
                <a:cs typeface="Arial" charset="0"/>
              </a:rPr>
              <a:t>requires extensive programming in </a:t>
            </a:r>
            <a:r>
              <a:rPr lang="en-US" sz="2102" dirty="0" err="1">
                <a:ea typeface="Arial" charset="0"/>
                <a:cs typeface="Arial" charset="0"/>
              </a:rPr>
              <a:t>Fortan</a:t>
            </a:r>
            <a:r>
              <a:rPr lang="en-US" sz="2102" dirty="0">
                <a:ea typeface="Arial" charset="0"/>
                <a:cs typeface="Arial" charset="0"/>
              </a:rPr>
              <a:t> and C. </a:t>
            </a:r>
          </a:p>
          <a:p>
            <a:pPr algn="just"/>
            <a:r>
              <a:rPr lang="en-US" sz="2102" dirty="0">
                <a:ea typeface="Arial" charset="0"/>
                <a:cs typeface="Arial" charset="0"/>
              </a:rPr>
              <a:t>Possible topics: Design and programming of the reaction valley approach</a:t>
            </a:r>
          </a:p>
          <a:p>
            <a:pPr algn="just"/>
            <a:r>
              <a:rPr lang="en-US" sz="2102" dirty="0">
                <a:ea typeface="Arial" charset="0"/>
                <a:cs typeface="Arial" charset="0"/>
              </a:rPr>
              <a:t>for an implicit or explicit inclusion of solvent effects; </a:t>
            </a:r>
          </a:p>
          <a:p>
            <a:pPr algn="just"/>
            <a:r>
              <a:rPr lang="en-US" sz="2102" dirty="0">
                <a:ea typeface="Arial" charset="0"/>
                <a:cs typeface="Arial" charset="0"/>
              </a:rPr>
              <a:t>2-­component relativistic methods for the investigation of “relativistic”</a:t>
            </a:r>
          </a:p>
          <a:p>
            <a:pPr algn="just"/>
            <a:r>
              <a:rPr lang="en-US" sz="2102" dirty="0">
                <a:ea typeface="Arial" charset="0"/>
                <a:cs typeface="Arial" charset="0"/>
              </a:rPr>
              <a:t>systems; new QM/MM methodologies for the description of chemical </a:t>
            </a:r>
          </a:p>
          <a:p>
            <a:pPr algn="just"/>
            <a:r>
              <a:rPr lang="en-US" sz="2102" dirty="0">
                <a:ea typeface="Arial" charset="0"/>
                <a:cs typeface="Arial" charset="0"/>
              </a:rPr>
              <a:t>reactions in an enzymatic environment.</a:t>
            </a:r>
          </a:p>
          <a:p>
            <a:endParaRPr lang="en-US" sz="2102" dirty="0">
              <a:ea typeface="Arial" charset="0"/>
              <a:cs typeface="Arial" charset="0"/>
            </a:endParaRPr>
          </a:p>
          <a:p>
            <a:r>
              <a:rPr lang="en-US" sz="2102" dirty="0">
                <a:solidFill>
                  <a:srgbClr val="0432FF"/>
                </a:solidFill>
                <a:ea typeface="Arial" charset="0"/>
                <a:cs typeface="Arial" charset="0"/>
              </a:rPr>
              <a:t>2</a:t>
            </a:r>
            <a:r>
              <a:rPr lang="en-US" sz="2102" b="1" dirty="0">
                <a:solidFill>
                  <a:srgbClr val="0432FF"/>
                </a:solidFill>
                <a:ea typeface="Arial" charset="0"/>
                <a:cs typeface="Arial" charset="0"/>
              </a:rPr>
              <a:t>) ADVANCED APPLICATIONS </a:t>
            </a:r>
            <a:r>
              <a:rPr lang="en-US" sz="2102" dirty="0">
                <a:ea typeface="Arial" charset="0"/>
                <a:cs typeface="Arial" charset="0"/>
              </a:rPr>
              <a:t>including </a:t>
            </a:r>
            <a:r>
              <a:rPr lang="en-US" sz="2102" dirty="0">
                <a:ea typeface="Arial" charset="0"/>
                <a:cs typeface="Arial" charset="0"/>
              </a:rPr>
              <a:t>standard quantum </a:t>
            </a:r>
            <a:endParaRPr lang="en-US" sz="2102" dirty="0">
              <a:ea typeface="Arial" charset="0"/>
              <a:cs typeface="Arial" charset="0"/>
            </a:endParaRPr>
          </a:p>
          <a:p>
            <a:r>
              <a:rPr lang="en-US" sz="2102" dirty="0">
                <a:ea typeface="Arial" charset="0"/>
                <a:cs typeface="Arial" charset="0"/>
              </a:rPr>
              <a:t>chemical </a:t>
            </a:r>
            <a:r>
              <a:rPr lang="en-US" sz="2102" dirty="0">
                <a:ea typeface="Arial" charset="0"/>
                <a:cs typeface="Arial" charset="0"/>
              </a:rPr>
              <a:t>calculations, </a:t>
            </a:r>
            <a:r>
              <a:rPr lang="en-US" sz="2102" dirty="0">
                <a:ea typeface="Arial" charset="0"/>
                <a:cs typeface="Arial" charset="0"/>
              </a:rPr>
              <a:t>QM/MM </a:t>
            </a:r>
            <a:r>
              <a:rPr lang="en-US" sz="2102" dirty="0">
                <a:ea typeface="Arial" charset="0"/>
                <a:cs typeface="Arial" charset="0"/>
              </a:rPr>
              <a:t>calculations as well as high</a:t>
            </a:r>
            <a:r>
              <a:rPr lang="en-US" sz="2102" dirty="0">
                <a:ea typeface="Arial" charset="0"/>
                <a:cs typeface="Arial" charset="0"/>
              </a:rPr>
              <a:t>­-accuracy </a:t>
            </a:r>
          </a:p>
          <a:p>
            <a:r>
              <a:rPr lang="en-US" sz="2102" dirty="0">
                <a:ea typeface="Arial" charset="0"/>
                <a:cs typeface="Arial" charset="0"/>
              </a:rPr>
              <a:t>calculations </a:t>
            </a:r>
            <a:r>
              <a:rPr lang="en-US" sz="2102" dirty="0">
                <a:ea typeface="Arial" charset="0"/>
                <a:cs typeface="Arial" charset="0"/>
              </a:rPr>
              <a:t>with CASPT2, CCSD(T), and </a:t>
            </a:r>
            <a:r>
              <a:rPr lang="en-US" sz="2102" dirty="0">
                <a:ea typeface="Arial" charset="0"/>
                <a:cs typeface="Arial" charset="0"/>
              </a:rPr>
              <a:t> MRCC </a:t>
            </a:r>
            <a:r>
              <a:rPr lang="en-US" sz="2102" dirty="0">
                <a:ea typeface="Arial" charset="0"/>
                <a:cs typeface="Arial" charset="0"/>
              </a:rPr>
              <a:t>methods including </a:t>
            </a:r>
            <a:endParaRPr lang="en-US" sz="2102" dirty="0">
              <a:ea typeface="Arial" charset="0"/>
              <a:cs typeface="Arial" charset="0"/>
            </a:endParaRPr>
          </a:p>
          <a:p>
            <a:r>
              <a:rPr lang="en-US" sz="2102" dirty="0">
                <a:ea typeface="Arial" charset="0"/>
                <a:cs typeface="Arial" charset="0"/>
              </a:rPr>
              <a:t>relativistic effects; working in a HPC environment, scripting. </a:t>
            </a:r>
          </a:p>
          <a:p>
            <a:endParaRPr lang="en-US" sz="1893" dirty="0"/>
          </a:p>
        </p:txBody>
      </p:sp>
      <p:sp>
        <p:nvSpPr>
          <p:cNvPr id="6" name="TextBox 5"/>
          <p:cNvSpPr txBox="1"/>
          <p:nvPr/>
        </p:nvSpPr>
        <p:spPr>
          <a:xfrm>
            <a:off x="488082" y="6109417"/>
            <a:ext cx="9742988" cy="739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2" dirty="0">
                <a:ea typeface="Arial" charset="0"/>
                <a:cs typeface="Arial" charset="0"/>
              </a:rPr>
              <a:t>Possible starting date: </a:t>
            </a:r>
            <a:r>
              <a:rPr lang="en-US" sz="2102" dirty="0">
                <a:solidFill>
                  <a:srgbClr val="0432FF"/>
                </a:solidFill>
                <a:ea typeface="Arial" charset="0"/>
                <a:cs typeface="Arial" charset="0"/>
              </a:rPr>
              <a:t>September 1</a:t>
            </a:r>
            <a:r>
              <a:rPr lang="en-US" sz="2102" baseline="30000" dirty="0">
                <a:solidFill>
                  <a:srgbClr val="0432FF"/>
                </a:solidFill>
                <a:ea typeface="Arial" charset="0"/>
                <a:cs typeface="Arial" charset="0"/>
              </a:rPr>
              <a:t>st</a:t>
            </a:r>
            <a:endParaRPr lang="en-US" sz="2102" dirty="0">
              <a:solidFill>
                <a:srgbClr val="0432FF"/>
              </a:solidFill>
              <a:ea typeface="Arial" charset="0"/>
              <a:cs typeface="Arial" charset="0"/>
            </a:endParaRPr>
          </a:p>
          <a:p>
            <a:r>
              <a:rPr lang="en-US" sz="2102" dirty="0">
                <a:ea typeface="Arial" charset="0"/>
                <a:cs typeface="Arial" charset="0"/>
              </a:rPr>
              <a:t>Please contact Elfi </a:t>
            </a:r>
            <a:r>
              <a:rPr lang="en-US" sz="2102" dirty="0" err="1">
                <a:ea typeface="Arial" charset="0"/>
                <a:cs typeface="Arial" charset="0"/>
              </a:rPr>
              <a:t>Kraka</a:t>
            </a:r>
            <a:r>
              <a:rPr lang="en-US" sz="2102" dirty="0">
                <a:ea typeface="Arial" charset="0"/>
                <a:cs typeface="Arial" charset="0"/>
              </a:rPr>
              <a:t>, </a:t>
            </a:r>
            <a:r>
              <a:rPr lang="en-US" sz="2102" dirty="0">
                <a:ea typeface="Arial" charset="0"/>
                <a:cs typeface="Arial" charset="0"/>
                <a:hlinkClick r:id="rId2"/>
              </a:rPr>
              <a:t>ekraka@smu.edu</a:t>
            </a:r>
            <a:r>
              <a:rPr lang="en-US" sz="2102" dirty="0">
                <a:ea typeface="Arial" charset="0"/>
                <a:cs typeface="Arial" charset="0"/>
              </a:rPr>
              <a:t>; Dieter Cremer, </a:t>
            </a:r>
            <a:r>
              <a:rPr lang="en-US" sz="2102" u="sng" dirty="0" err="1">
                <a:solidFill>
                  <a:srgbClr val="0432FF"/>
                </a:solidFill>
                <a:ea typeface="Arial" charset="0"/>
                <a:cs typeface="Arial" charset="0"/>
              </a:rPr>
              <a:t>dcremer@smu.edu</a:t>
            </a:r>
            <a:endParaRPr lang="en-US" sz="2102" u="sng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713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1026"/>
          <p:cNvSpPr>
            <a:spLocks noChangeArrowheads="1"/>
          </p:cNvSpPr>
          <p:nvPr/>
        </p:nvSpPr>
        <p:spPr bwMode="auto">
          <a:xfrm>
            <a:off x="884238" y="1871676"/>
            <a:ext cx="8699500" cy="25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/>
          <a:p>
            <a:pPr algn="ctr"/>
            <a:r>
              <a:rPr lang="en-US" sz="5400" dirty="0">
                <a:cs typeface="Arial" charset="0"/>
              </a:rPr>
              <a:t>Local vibrational mode analysis as tool for</a:t>
            </a:r>
          </a:p>
          <a:p>
            <a:pPr algn="ctr"/>
            <a:r>
              <a:rPr lang="en-US" sz="5400" dirty="0">
                <a:cs typeface="Arial" charset="0"/>
              </a:rPr>
              <a:t>characterizing H-bonding</a:t>
            </a:r>
          </a:p>
        </p:txBody>
      </p:sp>
    </p:spTree>
    <p:extLst>
      <p:ext uri="{BB962C8B-B14F-4D97-AF65-F5344CB8AC3E}">
        <p14:creationId xmlns:p14="http://schemas.microsoft.com/office/powerpoint/2010/main" val="15166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Box 1"/>
          <p:cNvSpPr txBox="1">
            <a:spLocks noChangeArrowheads="1"/>
          </p:cNvSpPr>
          <p:nvPr/>
        </p:nvSpPr>
        <p:spPr bwMode="auto">
          <a:xfrm>
            <a:off x="339725" y="173041"/>
            <a:ext cx="10010775" cy="158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>
                <a:solidFill>
                  <a:srgbClr val="0000FF"/>
                </a:solidFill>
                <a:cs typeface="Arial" charset="0"/>
              </a:rPr>
              <a:t>Weak chemical bonds</a:t>
            </a:r>
            <a:r>
              <a:rPr lang="en-GB" sz="3200">
                <a:solidFill>
                  <a:srgbClr val="000000"/>
                </a:solidFill>
                <a:cs typeface="Arial" charset="0"/>
              </a:rPr>
              <a:t>, in particular hydrogen bonds, play an important role in living organisms and for our environment: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606553"/>
            <a:ext cx="9667875" cy="2382838"/>
          </a:xfrm>
          <a:prstGeom prst="rect">
            <a:avLst/>
          </a:prstGeom>
        </p:spPr>
        <p:txBody>
          <a:bodyPr lIns="102763" tIns="51381" rIns="102763" bIns="51381">
            <a:spAutoFit/>
          </a:bodyPr>
          <a:lstStyle/>
          <a:p>
            <a:pPr marL="1027647" lvl="1" indent="-513823">
              <a:lnSpc>
                <a:spcPct val="110000"/>
              </a:lnSpc>
              <a:buClr>
                <a:srgbClr val="FF0000"/>
              </a:buClr>
              <a:buFont typeface="Wingdings" charset="2"/>
              <a:buChar char="Ø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keep complementary strands of DNA together </a:t>
            </a:r>
          </a:p>
          <a:p>
            <a:pPr marL="899199" lvl="1" indent="-385371">
              <a:lnSpc>
                <a:spcPct val="110000"/>
              </a:lnSpc>
              <a:buClr>
                <a:srgbClr val="FF0000"/>
              </a:buClr>
              <a:buFont typeface="Wingdings" charset="2"/>
              <a:buChar char="Ø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participate in enzymatic catalysis </a:t>
            </a:r>
          </a:p>
          <a:p>
            <a:pPr marL="899199" lvl="1" indent="-385371">
              <a:lnSpc>
                <a:spcPct val="110000"/>
              </a:lnSpc>
              <a:buClr>
                <a:srgbClr val="FF0000"/>
              </a:buClr>
              <a:buFont typeface="Wingdings" charset="2"/>
              <a:buChar char="Ø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determine the secondary structure of proteins</a:t>
            </a:r>
          </a:p>
          <a:p>
            <a:pPr marL="899199" lvl="1" indent="-385371">
              <a:lnSpc>
                <a:spcPct val="110000"/>
              </a:lnSpc>
              <a:buClr>
                <a:srgbClr val="FF0000"/>
              </a:buClr>
              <a:buFont typeface="Wingdings" charset="2"/>
              <a:buChar char="Ø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are applied in polymer chemistry, materials</a:t>
            </a:r>
          </a:p>
          <a:p>
            <a:pPr lvl="1">
              <a:lnSpc>
                <a:spcPct val="110000"/>
              </a:lnSpc>
              <a:buClr>
                <a:srgbClr val="FF0000"/>
              </a:buClr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    science, crystal engineering </a:t>
            </a:r>
          </a:p>
        </p:txBody>
      </p:sp>
      <p:pic>
        <p:nvPicPr>
          <p:cNvPr id="15462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121150"/>
            <a:ext cx="235108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5649913"/>
            <a:ext cx="37607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4073525"/>
            <a:ext cx="35687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7" y="3162313"/>
            <a:ext cx="23114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Box 1"/>
          <p:cNvSpPr txBox="1">
            <a:spLocks noChangeArrowheads="1"/>
          </p:cNvSpPr>
          <p:nvPr/>
        </p:nvSpPr>
        <p:spPr bwMode="auto">
          <a:xfrm>
            <a:off x="1539884" y="138123"/>
            <a:ext cx="7370014" cy="5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5" tIns="45642" rIns="91285" bIns="45642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cs typeface="Arial"/>
              </a:rPr>
              <a:t>Hydrogen bonds in drug receptor interactions</a:t>
            </a:r>
          </a:p>
        </p:txBody>
      </p:sp>
      <p:sp>
        <p:nvSpPr>
          <p:cNvPr id="139267" name="TextBox 2"/>
          <p:cNvSpPr txBox="1">
            <a:spLocks noChangeArrowheads="1"/>
          </p:cNvSpPr>
          <p:nvPr/>
        </p:nvSpPr>
        <p:spPr bwMode="auto">
          <a:xfrm>
            <a:off x="381014" y="754066"/>
            <a:ext cx="3809999" cy="46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5" tIns="45642" rIns="91285" bIns="45642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+mn-lt"/>
                <a:cs typeface="Arial"/>
              </a:rPr>
              <a:t>Lipinski’s rule of five </a:t>
            </a:r>
          </a:p>
        </p:txBody>
      </p:sp>
      <p:sp>
        <p:nvSpPr>
          <p:cNvPr id="139268" name="TextBox 3"/>
          <p:cNvSpPr txBox="1">
            <a:spLocks noChangeArrowheads="1"/>
          </p:cNvSpPr>
          <p:nvPr/>
        </p:nvSpPr>
        <p:spPr bwMode="auto">
          <a:xfrm>
            <a:off x="457205" y="1363670"/>
            <a:ext cx="9525000" cy="23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5" tIns="45642" rIns="91285" bIns="45642">
            <a:spAutoFit/>
          </a:bodyPr>
          <a:lstStyle/>
          <a:p>
            <a:pPr marL="342323" indent="-342323">
              <a:buFont typeface="Wingdings" pitchFamily="-106" charset="2"/>
              <a:buChar char="Ø"/>
              <a:defRPr/>
            </a:pPr>
            <a:r>
              <a:rPr lang="en-US" sz="2400" dirty="0">
                <a:latin typeface="+mn-lt"/>
                <a:cs typeface="Arial"/>
              </a:rPr>
              <a:t>The molecular weight is less than 500.</a:t>
            </a:r>
          </a:p>
          <a:p>
            <a:pPr marL="342323" indent="-342323">
              <a:buFont typeface="Wingdings" pitchFamily="-106" charset="2"/>
              <a:buChar char="Ø"/>
              <a:defRPr/>
            </a:pPr>
            <a:r>
              <a:rPr lang="en-US" sz="2400" dirty="0">
                <a:latin typeface="+mn-lt"/>
                <a:cs typeface="Arial"/>
              </a:rPr>
              <a:t>The compound's </a:t>
            </a:r>
            <a:r>
              <a:rPr lang="en-US" sz="2400" dirty="0" err="1">
                <a:latin typeface="+mn-lt"/>
                <a:cs typeface="Arial"/>
              </a:rPr>
              <a:t>lipophilicity</a:t>
            </a:r>
            <a:r>
              <a:rPr lang="en-US" sz="2400" dirty="0">
                <a:latin typeface="+mn-lt"/>
                <a:cs typeface="Arial"/>
              </a:rPr>
              <a:t> </a:t>
            </a:r>
            <a:r>
              <a:rPr lang="en-US" sz="2400" dirty="0" err="1">
                <a:latin typeface="+mn-lt"/>
                <a:cs typeface="Arial"/>
              </a:rPr>
              <a:t>logP</a:t>
            </a:r>
            <a:r>
              <a:rPr lang="en-US" sz="2400" dirty="0">
                <a:latin typeface="+mn-lt"/>
                <a:cs typeface="Arial"/>
              </a:rPr>
              <a:t> is less than 5.</a:t>
            </a:r>
          </a:p>
          <a:p>
            <a:pPr marL="342323" indent="-342323">
              <a:buFont typeface="Wingdings" pitchFamily="-106" charset="2"/>
              <a:buChar char="Ø"/>
              <a:defRPr/>
            </a:pPr>
            <a:r>
              <a:rPr lang="en-US" sz="2400" dirty="0">
                <a:latin typeface="+mn-lt"/>
                <a:cs typeface="Arial"/>
              </a:rPr>
              <a:t>The number of groups in the molecule that can donate hydrogen atoms to </a:t>
            </a:r>
            <a:r>
              <a:rPr lang="en-US" sz="2400" dirty="0">
                <a:solidFill>
                  <a:srgbClr val="0000FF"/>
                </a:solidFill>
                <a:latin typeface="+mn-lt"/>
                <a:cs typeface="Arial"/>
              </a:rPr>
              <a:t>hydrogen bonds </a:t>
            </a:r>
            <a:r>
              <a:rPr lang="en-US" sz="2400" dirty="0">
                <a:latin typeface="+mn-lt"/>
                <a:cs typeface="Arial"/>
              </a:rPr>
              <a:t>is less than 5.</a:t>
            </a:r>
          </a:p>
          <a:p>
            <a:pPr marL="342323" indent="-342323">
              <a:buFont typeface="Wingdings" pitchFamily="-106" charset="2"/>
              <a:buChar char="Ø"/>
              <a:defRPr/>
            </a:pPr>
            <a:r>
              <a:rPr lang="en-US" sz="2400" dirty="0">
                <a:latin typeface="+mn-lt"/>
                <a:cs typeface="Arial"/>
              </a:rPr>
              <a:t>The number of groups that can accept hydrogen atoms to form </a:t>
            </a:r>
            <a:r>
              <a:rPr lang="en-US" sz="2400" dirty="0">
                <a:solidFill>
                  <a:srgbClr val="0000FF"/>
                </a:solidFill>
                <a:latin typeface="+mn-lt"/>
                <a:cs typeface="Arial"/>
              </a:rPr>
              <a:t>hydrogen bonds </a:t>
            </a:r>
            <a:r>
              <a:rPr lang="en-US" sz="2400" dirty="0">
                <a:latin typeface="+mn-lt"/>
                <a:cs typeface="Arial"/>
              </a:rPr>
              <a:t>is less than 10.</a:t>
            </a:r>
          </a:p>
        </p:txBody>
      </p:sp>
      <p:pic>
        <p:nvPicPr>
          <p:cNvPr id="155652" name="Picture 5" descr="Screen Shot 2013-09-29 at 12.3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05288"/>
            <a:ext cx="33528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6" descr="Screen Shot 2013-09-29 at 12.3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3668714"/>
            <a:ext cx="3302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38808" y="6643693"/>
            <a:ext cx="3761992" cy="657763"/>
          </a:xfrm>
          <a:prstGeom prst="rect">
            <a:avLst/>
          </a:prstGeom>
          <a:noFill/>
        </p:spPr>
        <p:txBody>
          <a:bodyPr wrap="none" lIns="102763" tIns="51381" rIns="102763" bIns="51381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cs typeface="Arial"/>
              </a:rPr>
              <a:t>Hydrogen bonds strongly influence</a:t>
            </a:r>
          </a:p>
          <a:p>
            <a:pPr>
              <a:defRPr/>
            </a:pPr>
            <a:r>
              <a:rPr lang="en-US" sz="1800" dirty="0">
                <a:latin typeface="+mn-lt"/>
                <a:cs typeface="Arial"/>
              </a:rPr>
              <a:t>the inhibitor constants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541" y="3778258"/>
            <a:ext cx="2397436" cy="473097"/>
          </a:xfrm>
          <a:prstGeom prst="rect">
            <a:avLst/>
          </a:prstGeom>
          <a:noFill/>
        </p:spPr>
        <p:txBody>
          <a:bodyPr wrap="none" lIns="102763" tIns="51381" rIns="102763" bIns="51381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0000FF"/>
                </a:solidFill>
                <a:latin typeface="+mn-lt"/>
                <a:cs typeface="Arial"/>
              </a:rPr>
              <a:t>Pharmacophore</a:t>
            </a:r>
            <a:endParaRPr lang="en-US" sz="2400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pic>
        <p:nvPicPr>
          <p:cNvPr id="155656" name="Picture 8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376738"/>
            <a:ext cx="24145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5000" y="6654800"/>
            <a:ext cx="590550" cy="49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763" tIns="51381" rIns="102763" bIns="51381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-15869" y="6564317"/>
            <a:ext cx="1344488" cy="288431"/>
          </a:xfrm>
          <a:prstGeom prst="rect">
            <a:avLst/>
          </a:prstGeom>
          <a:noFill/>
        </p:spPr>
        <p:txBody>
          <a:bodyPr wrap="none" lIns="102763" tIns="51381" rIns="102763" bIns="51381"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  <a:cs typeface="Arial"/>
              </a:rPr>
              <a:t>Hydrogen bond</a:t>
            </a:r>
          </a:p>
        </p:txBody>
      </p:sp>
    </p:spTree>
    <p:extLst>
      <p:ext uri="{BB962C8B-B14F-4D97-AF65-F5344CB8AC3E}">
        <p14:creationId xmlns:p14="http://schemas.microsoft.com/office/powerpoint/2010/main" val="10243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ormal.gi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780" y="2627688"/>
            <a:ext cx="4646216" cy="3818305"/>
          </a:xfrm>
        </p:spPr>
      </p:pic>
      <p:pic>
        <p:nvPicPr>
          <p:cNvPr id="8" name="local.gif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1793" y="2605886"/>
            <a:ext cx="4648041" cy="3818305"/>
          </a:xfrm>
        </p:spPr>
      </p:pic>
      <p:sp>
        <p:nvSpPr>
          <p:cNvPr id="4" name="Text Placeholder 4"/>
          <p:cNvSpPr>
            <a:spLocks noGrp="1"/>
          </p:cNvSpPr>
          <p:nvPr>
            <p:ph type="body" idx="1"/>
          </p:nvPr>
        </p:nvSpPr>
        <p:spPr>
          <a:xfrm>
            <a:off x="525463" y="1678001"/>
            <a:ext cx="4646612" cy="7000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Normal O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 stretching mode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341939" y="1678001"/>
            <a:ext cx="4648200" cy="70008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Local O…H stretching mode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1" y="2"/>
            <a:ext cx="9464675" cy="12493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Water dimer</a:t>
            </a:r>
          </a:p>
        </p:txBody>
      </p:sp>
    </p:spTree>
    <p:extLst>
      <p:ext uri="{BB962C8B-B14F-4D97-AF65-F5344CB8AC3E}">
        <p14:creationId xmlns:p14="http://schemas.microsoft.com/office/powerpoint/2010/main" val="4295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4"/>
          <p:cNvSpPr txBox="1">
            <a:spLocks noChangeArrowheads="1"/>
          </p:cNvSpPr>
          <p:nvPr/>
        </p:nvSpPr>
        <p:spPr bwMode="auto">
          <a:xfrm>
            <a:off x="153305" y="2682090"/>
            <a:ext cx="10060741" cy="207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400" dirty="0"/>
              <a:t>Computer Assisted Drug Design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(CADD</a:t>
            </a:r>
            <a:r>
              <a:rPr lang="en-US" sz="5400" dirty="0" smtClean="0"/>
              <a:t>) education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37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Box 3"/>
          <p:cNvSpPr txBox="1">
            <a:spLocks noChangeArrowheads="1"/>
          </p:cNvSpPr>
          <p:nvPr/>
        </p:nvSpPr>
        <p:spPr bwMode="auto">
          <a:xfrm>
            <a:off x="1401770" y="295282"/>
            <a:ext cx="8403844" cy="89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75"/>
              </a:spcAft>
            </a:pPr>
            <a:r>
              <a:rPr lang="en-US" sz="2300">
                <a:cs typeface="Arial" charset="0"/>
              </a:rPr>
              <a:t>Extension to 70 different D-H bonds and 58 DH</a:t>
            </a:r>
            <a:r>
              <a:rPr lang="en-US" sz="2300" baseline="30000">
                <a:cs typeface="Arial" charset="0"/>
              </a:rPr>
              <a:t>…</a:t>
            </a:r>
            <a:r>
              <a:rPr lang="en-US" sz="2300">
                <a:cs typeface="Arial" charset="0"/>
              </a:rPr>
              <a:t>A bonds</a:t>
            </a:r>
          </a:p>
          <a:p>
            <a:pPr>
              <a:spcAft>
                <a:spcPts val="675"/>
              </a:spcAft>
            </a:pPr>
            <a:r>
              <a:rPr lang="en-US" sz="2300">
                <a:cs typeface="Arial" charset="0"/>
              </a:rPr>
              <a:t>                                                (D: hydrogen donor, A: acceptor) </a:t>
            </a:r>
          </a:p>
        </p:txBody>
      </p:sp>
      <p:pic>
        <p:nvPicPr>
          <p:cNvPr id="18329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43" y="1531944"/>
            <a:ext cx="3590924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2" y="4814889"/>
            <a:ext cx="343058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9" descr="HBond_Figure3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38" y="3503613"/>
            <a:ext cx="55022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2" descr="Hbond_Figure3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8" y="862026"/>
            <a:ext cx="5170489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TextBox 6"/>
          <p:cNvSpPr txBox="1">
            <a:spLocks noChangeArrowheads="1"/>
          </p:cNvSpPr>
          <p:nvPr/>
        </p:nvSpPr>
        <p:spPr bwMode="auto">
          <a:xfrm>
            <a:off x="-58724" y="7024695"/>
            <a:ext cx="5926137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/>
              <a:t> </a:t>
            </a:r>
            <a:r>
              <a:rPr lang="is-IS" sz="1400" i="1">
                <a:cs typeface="Arial" charset="0"/>
              </a:rPr>
              <a:t>Freindorf, Kraka, Cremer,  Int. J. Quant. Chem. 112, 3174-3187 (2012)</a:t>
            </a:r>
            <a:endParaRPr lang="en-US" sz="1400" i="1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27800" y="2165363"/>
            <a:ext cx="1330325" cy="3206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763" tIns="51381" rIns="102763" bIns="5138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93863" y="5526088"/>
            <a:ext cx="1738312" cy="31908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763" tIns="51381" rIns="102763" bIns="51381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Box 2"/>
          <p:cNvSpPr txBox="1">
            <a:spLocks noChangeArrowheads="1"/>
          </p:cNvSpPr>
          <p:nvPr/>
        </p:nvSpPr>
        <p:spPr bwMode="auto">
          <a:xfrm>
            <a:off x="1270008" y="4470410"/>
            <a:ext cx="4337946" cy="6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FFFFFF"/>
                </a:solidFill>
                <a:cs typeface="Arial" charset="0"/>
              </a:rPr>
              <a:t>Mini Course VII, ….. </a:t>
            </a:r>
          </a:p>
        </p:txBody>
      </p:sp>
      <p:sp>
        <p:nvSpPr>
          <p:cNvPr id="184322" name="TextBox 1"/>
          <p:cNvSpPr txBox="1">
            <a:spLocks noChangeArrowheads="1"/>
          </p:cNvSpPr>
          <p:nvPr/>
        </p:nvSpPr>
        <p:spPr bwMode="auto">
          <a:xfrm>
            <a:off x="762005" y="166694"/>
            <a:ext cx="8739165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cs typeface="Arial" charset="0"/>
              </a:rPr>
              <a:t>Differentiation between covalent and electrostatic contributions</a:t>
            </a:r>
          </a:p>
        </p:txBody>
      </p:sp>
      <p:sp>
        <p:nvSpPr>
          <p:cNvPr id="184323" name="TextBox 3"/>
          <p:cNvSpPr txBox="1">
            <a:spLocks noChangeArrowheads="1"/>
          </p:cNvSpPr>
          <p:nvPr/>
        </p:nvSpPr>
        <p:spPr bwMode="auto">
          <a:xfrm>
            <a:off x="604838" y="874714"/>
            <a:ext cx="9521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cs typeface="Arial" charset="0"/>
              </a:rPr>
              <a:t>Cremer-Kraka criterion for covalent bonding</a:t>
            </a:r>
            <a:r>
              <a:rPr lang="en-US" sz="1800">
                <a:cs typeface="Arial" charset="0"/>
              </a:rPr>
              <a:t>: </a:t>
            </a:r>
            <a:r>
              <a:rPr lang="en-US" sz="1800" i="1">
                <a:cs typeface="Arial" charset="0"/>
              </a:rPr>
              <a:t>Necessary condition</a:t>
            </a:r>
            <a:r>
              <a:rPr lang="en-US" sz="1800">
                <a:cs typeface="Arial" charset="0"/>
              </a:rPr>
              <a:t>, existence of a bond critical point </a:t>
            </a:r>
            <a:r>
              <a:rPr lang="en-US" sz="1800" b="1">
                <a:cs typeface="Arial" charset="0"/>
              </a:rPr>
              <a:t>r</a:t>
            </a:r>
            <a:r>
              <a:rPr lang="en-US" sz="1800" baseline="-25000">
                <a:cs typeface="Arial" charset="0"/>
              </a:rPr>
              <a:t>c</a:t>
            </a:r>
            <a:r>
              <a:rPr lang="en-US" sz="1800">
                <a:cs typeface="Arial" charset="0"/>
              </a:rPr>
              <a:t>; </a:t>
            </a:r>
            <a:r>
              <a:rPr lang="en-US" sz="1800" i="1">
                <a:cs typeface="Arial" charset="0"/>
              </a:rPr>
              <a:t>sufficient condition</a:t>
            </a:r>
            <a:r>
              <a:rPr lang="en-US" sz="1800">
                <a:cs typeface="Arial" charset="0"/>
              </a:rPr>
              <a:t>, energy density H(</a:t>
            </a:r>
            <a:r>
              <a:rPr lang="en-US" sz="1800" b="1">
                <a:cs typeface="Arial" charset="0"/>
              </a:rPr>
              <a:t>r</a:t>
            </a:r>
            <a:r>
              <a:rPr lang="en-US" sz="1800" baseline="-25000">
                <a:cs typeface="Arial" charset="0"/>
              </a:rPr>
              <a:t>c</a:t>
            </a:r>
            <a:r>
              <a:rPr lang="en-US" sz="1800">
                <a:cs typeface="Arial" charset="0"/>
              </a:rPr>
              <a:t>) &lt; 0.  </a:t>
            </a:r>
          </a:p>
        </p:txBody>
      </p:sp>
      <p:sp>
        <p:nvSpPr>
          <p:cNvPr id="184324" name="TextBox 5"/>
          <p:cNvSpPr txBox="1">
            <a:spLocks noChangeArrowheads="1"/>
          </p:cNvSpPr>
          <p:nvPr/>
        </p:nvSpPr>
        <p:spPr bwMode="auto">
          <a:xfrm>
            <a:off x="609607" y="6643693"/>
            <a:ext cx="8419667" cy="6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cs typeface="Arial" charset="0"/>
              </a:rPr>
              <a:t>Comparison of the  bond order n based on local mode stretching force constants</a:t>
            </a:r>
          </a:p>
          <a:p>
            <a:r>
              <a:rPr lang="en-US" sz="1800">
                <a:cs typeface="Arial" charset="0"/>
              </a:rPr>
              <a:t>k</a:t>
            </a:r>
            <a:r>
              <a:rPr lang="en-US" sz="1800" baseline="-25000">
                <a:cs typeface="Arial" charset="0"/>
              </a:rPr>
              <a:t>a</a:t>
            </a:r>
            <a:r>
              <a:rPr lang="en-US" sz="1800">
                <a:cs typeface="Arial" charset="0"/>
              </a:rPr>
              <a:t> with the normalized energy density H(</a:t>
            </a:r>
            <a:r>
              <a:rPr lang="en-US" sz="1800" b="1">
                <a:cs typeface="Arial" charset="0"/>
              </a:rPr>
              <a:t>r</a:t>
            </a:r>
            <a:r>
              <a:rPr lang="en-US" sz="1800" baseline="-25000">
                <a:cs typeface="Arial" charset="0"/>
              </a:rPr>
              <a:t>c</a:t>
            </a:r>
            <a:r>
              <a:rPr lang="en-US" sz="1800">
                <a:cs typeface="Arial" charset="0"/>
              </a:rPr>
              <a:t>)/</a:t>
            </a:r>
            <a:r>
              <a:rPr lang="en-US" sz="1800">
                <a:latin typeface="Symbol" charset="0"/>
                <a:cs typeface="Symbol" charset="0"/>
              </a:rPr>
              <a:t>r</a:t>
            </a:r>
            <a:r>
              <a:rPr lang="en-US" sz="1800">
                <a:cs typeface="Arial" charset="0"/>
              </a:rPr>
              <a:t>(</a:t>
            </a:r>
            <a:r>
              <a:rPr lang="en-US" sz="1800" b="1">
                <a:cs typeface="Arial" charset="0"/>
              </a:rPr>
              <a:t>r</a:t>
            </a:r>
            <a:r>
              <a:rPr lang="en-US" sz="1800" baseline="-25000">
                <a:cs typeface="Arial" charset="0"/>
              </a:rPr>
              <a:t>c</a:t>
            </a:r>
            <a:r>
              <a:rPr lang="en-US" sz="1800">
                <a:cs typeface="Arial" charset="0"/>
              </a:rPr>
              <a:t>) </a:t>
            </a:r>
            <a:endParaRPr lang="en-US" sz="1800"/>
          </a:p>
        </p:txBody>
      </p:sp>
      <p:pic>
        <p:nvPicPr>
          <p:cNvPr id="184325" name="Picture 7" descr="HBond_Figure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700214"/>
            <a:ext cx="7262812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1026"/>
          <p:cNvSpPr>
            <a:spLocks noChangeArrowheads="1"/>
          </p:cNvSpPr>
          <p:nvPr/>
        </p:nvSpPr>
        <p:spPr bwMode="auto">
          <a:xfrm>
            <a:off x="884238" y="1871663"/>
            <a:ext cx="8699500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/>
          <a:p>
            <a:pPr algn="ctr"/>
            <a:r>
              <a:rPr lang="en-US" sz="5400">
                <a:cs typeface="Arial" charset="0"/>
              </a:rPr>
              <a:t>Local vibrational mode analysis as tool for</a:t>
            </a:r>
          </a:p>
          <a:p>
            <a:pPr algn="ctr"/>
            <a:r>
              <a:rPr lang="en-US" sz="5400">
                <a:cs typeface="Arial" charset="0"/>
              </a:rPr>
              <a:t>chiral distinction</a:t>
            </a:r>
          </a:p>
        </p:txBody>
      </p:sp>
    </p:spTree>
    <p:extLst>
      <p:ext uri="{BB962C8B-B14F-4D97-AF65-F5344CB8AC3E}">
        <p14:creationId xmlns:p14="http://schemas.microsoft.com/office/powerpoint/2010/main" val="22651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 descr="Picture 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64" y="1208088"/>
            <a:ext cx="5776913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TextBox 2"/>
          <p:cNvSpPr txBox="1">
            <a:spLocks noChangeArrowheads="1"/>
          </p:cNvSpPr>
          <p:nvPr/>
        </p:nvSpPr>
        <p:spPr bwMode="auto">
          <a:xfrm>
            <a:off x="2438407" y="534994"/>
            <a:ext cx="2419878" cy="5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Heterochiral</a:t>
            </a:r>
          </a:p>
        </p:txBody>
      </p:sp>
      <p:sp>
        <p:nvSpPr>
          <p:cNvPr id="190467" name="TextBox 3"/>
          <p:cNvSpPr txBox="1">
            <a:spLocks noChangeArrowheads="1"/>
          </p:cNvSpPr>
          <p:nvPr/>
        </p:nvSpPr>
        <p:spPr bwMode="auto">
          <a:xfrm>
            <a:off x="5549907" y="534994"/>
            <a:ext cx="2282821" cy="5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Homochiral</a:t>
            </a:r>
          </a:p>
        </p:txBody>
      </p:sp>
      <p:sp>
        <p:nvSpPr>
          <p:cNvPr id="190468" name="TextBox 4"/>
          <p:cNvSpPr txBox="1">
            <a:spLocks noChangeArrowheads="1"/>
          </p:cNvSpPr>
          <p:nvPr/>
        </p:nvSpPr>
        <p:spPr bwMode="auto">
          <a:xfrm>
            <a:off x="295278" y="6011872"/>
            <a:ext cx="9621681" cy="81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>
                <a:solidFill>
                  <a:srgbClr val="0000FF"/>
                </a:solidFill>
              </a:rPr>
              <a:t>A molecule is said to be homochiral if all the molecule's constituent units </a:t>
            </a:r>
          </a:p>
          <a:p>
            <a:r>
              <a:rPr lang="en-US" sz="2300">
                <a:solidFill>
                  <a:srgbClr val="0000FF"/>
                </a:solidFill>
              </a:rPr>
              <a:t>are of the same chiral form. </a:t>
            </a:r>
            <a:endParaRPr lang="en-US" sz="2300" u="sng">
              <a:solidFill>
                <a:srgbClr val="0000FF"/>
              </a:solidFill>
            </a:endParaRPr>
          </a:p>
        </p:txBody>
      </p:sp>
      <p:sp>
        <p:nvSpPr>
          <p:cNvPr id="190469" name="TextBox 5"/>
          <p:cNvSpPr txBox="1">
            <a:spLocks noChangeArrowheads="1"/>
          </p:cNvSpPr>
          <p:nvPr/>
        </p:nvSpPr>
        <p:spPr bwMode="auto">
          <a:xfrm>
            <a:off x="295284" y="2486034"/>
            <a:ext cx="1862189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  <a:cs typeface="Arial" charset="0"/>
              </a:rPr>
              <a:t>S,R or R,S</a:t>
            </a:r>
          </a:p>
        </p:txBody>
      </p:sp>
      <p:sp>
        <p:nvSpPr>
          <p:cNvPr id="190470" name="TextBox 6"/>
          <p:cNvSpPr txBox="1">
            <a:spLocks noChangeArrowheads="1"/>
          </p:cNvSpPr>
          <p:nvPr/>
        </p:nvSpPr>
        <p:spPr bwMode="auto">
          <a:xfrm>
            <a:off x="8251825" y="2486030"/>
            <a:ext cx="1884364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  <a:cs typeface="Arial" charset="0"/>
              </a:rPr>
              <a:t>R,R or S,S</a:t>
            </a:r>
          </a:p>
        </p:txBody>
      </p:sp>
    </p:spTree>
    <p:extLst>
      <p:ext uri="{BB962C8B-B14F-4D97-AF65-F5344CB8AC3E}">
        <p14:creationId xmlns:p14="http://schemas.microsoft.com/office/powerpoint/2010/main" val="33758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Box 3"/>
          <p:cNvSpPr txBox="1">
            <a:spLocks noChangeArrowheads="1"/>
          </p:cNvSpPr>
          <p:nvPr/>
        </p:nvSpPr>
        <p:spPr bwMode="auto">
          <a:xfrm>
            <a:off x="949332" y="1222383"/>
            <a:ext cx="8477263" cy="54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  <a:cs typeface="Arial" charset="0"/>
              </a:rPr>
              <a:t>Some facts:</a:t>
            </a:r>
          </a:p>
          <a:p>
            <a:endParaRPr lang="en-US">
              <a:cs typeface="Arial" charset="0"/>
            </a:endParaRPr>
          </a:p>
          <a:p>
            <a:pPr>
              <a:spcAft>
                <a:spcPts val="675"/>
              </a:spcAft>
            </a:pPr>
            <a:r>
              <a:rPr lang="en-US"/>
              <a:t>Pharmaceutical agents are usually synthesized from </a:t>
            </a:r>
          </a:p>
          <a:p>
            <a:pPr>
              <a:spcAft>
                <a:spcPts val="675"/>
              </a:spcAft>
            </a:pPr>
            <a:r>
              <a:rPr lang="en-US"/>
              <a:t>simple achiral starting materials </a:t>
            </a:r>
          </a:p>
          <a:p>
            <a:pPr>
              <a:spcAft>
                <a:spcPts val="675"/>
              </a:spcAft>
            </a:pPr>
            <a:r>
              <a:rPr lang="en-US"/>
              <a:t>           </a:t>
            </a:r>
            <a:r>
              <a:rPr lang="en-US">
                <a:solidFill>
                  <a:srgbClr val="0000FF"/>
                </a:solidFill>
              </a:rPr>
              <a:t>chiral drugs are usually obtained as racemate</a:t>
            </a:r>
          </a:p>
          <a:p>
            <a:pPr>
              <a:spcAft>
                <a:spcPts val="675"/>
              </a:spcAft>
            </a:pPr>
            <a:endParaRPr lang="en-US">
              <a:solidFill>
                <a:srgbClr val="0000FF"/>
              </a:solidFill>
            </a:endParaRPr>
          </a:p>
          <a:p>
            <a:pPr>
              <a:spcAft>
                <a:spcPts val="675"/>
              </a:spcAft>
            </a:pPr>
            <a:r>
              <a:rPr lang="en-US"/>
              <a:t>The human body is chiral</a:t>
            </a:r>
          </a:p>
          <a:p>
            <a:pPr>
              <a:spcAft>
                <a:spcPts val="675"/>
              </a:spcAft>
            </a:pPr>
            <a:endParaRPr lang="en-US">
              <a:solidFill>
                <a:srgbClr val="0000FF"/>
              </a:solidFill>
            </a:endParaRPr>
          </a:p>
          <a:p>
            <a:pPr>
              <a:spcAft>
                <a:spcPts val="675"/>
              </a:spcAft>
            </a:pPr>
            <a:r>
              <a:rPr lang="en-US">
                <a:solidFill>
                  <a:srgbClr val="000000"/>
                </a:solidFill>
              </a:rPr>
              <a:t>Enantiomers of compounds can react differently in the </a:t>
            </a:r>
          </a:p>
          <a:p>
            <a:pPr>
              <a:spcAft>
                <a:spcPts val="675"/>
              </a:spcAft>
            </a:pPr>
            <a:r>
              <a:rPr lang="en-US">
                <a:solidFill>
                  <a:srgbClr val="000000"/>
                </a:solidFill>
              </a:rPr>
              <a:t>body, with </a:t>
            </a:r>
            <a:r>
              <a:rPr lang="en-US">
                <a:solidFill>
                  <a:srgbClr val="0000FF"/>
                </a:solidFill>
              </a:rPr>
              <a:t>desired curing or harmful outcomes</a:t>
            </a:r>
          </a:p>
          <a:p>
            <a:pPr>
              <a:spcAft>
                <a:spcPts val="675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3" descr="Thalidomide-structures.png                                     00032CE4 'Puter ;)                      BB9C9F1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722438"/>
            <a:ext cx="614203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TextBox 4"/>
          <p:cNvSpPr txBox="1">
            <a:spLocks noChangeArrowheads="1"/>
          </p:cNvSpPr>
          <p:nvPr/>
        </p:nvSpPr>
        <p:spPr bwMode="auto">
          <a:xfrm>
            <a:off x="3213105" y="233369"/>
            <a:ext cx="3877633" cy="10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FF"/>
                </a:solidFill>
                <a:cs typeface="Arial" charset="0"/>
              </a:rPr>
              <a:t>Thalidomide,1960</a:t>
            </a:r>
          </a:p>
          <a:p>
            <a:r>
              <a:rPr lang="en-US">
                <a:solidFill>
                  <a:srgbClr val="0000FF"/>
                </a:solidFill>
                <a:cs typeface="Arial" charset="0"/>
              </a:rPr>
              <a:t>(</a:t>
            </a:r>
            <a:r>
              <a:rPr lang="en-US" i="1">
                <a:solidFill>
                  <a:srgbClr val="0000FF"/>
                </a:solidFill>
                <a:cs typeface="Arial" charset="0"/>
              </a:rPr>
              <a:t>Contergan, Kevadon</a:t>
            </a:r>
            <a:r>
              <a:rPr lang="en-US">
                <a:solidFill>
                  <a:srgbClr val="0000FF"/>
                </a:solidFill>
                <a:cs typeface="Arial" charset="0"/>
              </a:rPr>
              <a:t>)</a:t>
            </a:r>
          </a:p>
        </p:txBody>
      </p:sp>
      <p:sp>
        <p:nvSpPr>
          <p:cNvPr id="197635" name="TextBox 6"/>
          <p:cNvSpPr txBox="1">
            <a:spLocks noChangeArrowheads="1"/>
          </p:cNvSpPr>
          <p:nvPr/>
        </p:nvSpPr>
        <p:spPr bwMode="auto">
          <a:xfrm>
            <a:off x="525472" y="5387981"/>
            <a:ext cx="8617926" cy="14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75"/>
              </a:spcAft>
            </a:pPr>
            <a:r>
              <a:rPr lang="en-US">
                <a:solidFill>
                  <a:srgbClr val="0000FF"/>
                </a:solidFill>
                <a:cs typeface="Arial" charset="0"/>
              </a:rPr>
              <a:t>Overlooked:</a:t>
            </a:r>
          </a:p>
          <a:p>
            <a:r>
              <a:rPr lang="en-US">
                <a:cs typeface="Arial" charset="0"/>
              </a:rPr>
              <a:t>the (R)-enantiomer is the effective desired form </a:t>
            </a:r>
          </a:p>
          <a:p>
            <a:r>
              <a:rPr lang="en-US">
                <a:cs typeface="Arial" charset="0"/>
              </a:rPr>
              <a:t>the (S)-enantiomer is teratogenic causing birth defects. </a:t>
            </a:r>
          </a:p>
        </p:txBody>
      </p:sp>
      <p:sp>
        <p:nvSpPr>
          <p:cNvPr id="197636" name="TextBox 7"/>
          <p:cNvSpPr txBox="1">
            <a:spLocks noChangeArrowheads="1"/>
          </p:cNvSpPr>
          <p:nvPr/>
        </p:nvSpPr>
        <p:spPr bwMode="auto">
          <a:xfrm>
            <a:off x="6453188" y="2527306"/>
            <a:ext cx="4062412" cy="15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/>
              <a:t>Sedative to treat insomnia </a:t>
            </a:r>
          </a:p>
          <a:p>
            <a:r>
              <a:rPr lang="en-US" sz="2300"/>
              <a:t>as well to reduce nausea</a:t>
            </a:r>
          </a:p>
          <a:p>
            <a:r>
              <a:rPr lang="en-US" sz="2300"/>
              <a:t>during pregnancy; </a:t>
            </a:r>
          </a:p>
          <a:p>
            <a:r>
              <a:rPr lang="en-US" sz="2300">
                <a:solidFill>
                  <a:srgbClr val="0000FF"/>
                </a:solidFill>
              </a:rPr>
              <a:t>synthesized as racemate</a:t>
            </a:r>
          </a:p>
        </p:txBody>
      </p:sp>
      <p:sp>
        <p:nvSpPr>
          <p:cNvPr id="197637" name="TextBox 8"/>
          <p:cNvSpPr txBox="1">
            <a:spLocks noChangeArrowheads="1"/>
          </p:cNvSpPr>
          <p:nvPr/>
        </p:nvSpPr>
        <p:spPr bwMode="auto">
          <a:xfrm>
            <a:off x="1766891" y="2443171"/>
            <a:ext cx="73025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*</a:t>
            </a:r>
          </a:p>
        </p:txBody>
      </p:sp>
      <p:sp>
        <p:nvSpPr>
          <p:cNvPr id="197638" name="TextBox 9"/>
          <p:cNvSpPr txBox="1">
            <a:spLocks noChangeArrowheads="1"/>
          </p:cNvSpPr>
          <p:nvPr/>
        </p:nvSpPr>
        <p:spPr bwMode="auto">
          <a:xfrm>
            <a:off x="4841876" y="2451109"/>
            <a:ext cx="73025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*</a:t>
            </a:r>
          </a:p>
        </p:txBody>
      </p:sp>
      <p:sp>
        <p:nvSpPr>
          <p:cNvPr id="197639" name="TextBox 10"/>
          <p:cNvSpPr txBox="1">
            <a:spLocks noChangeArrowheads="1"/>
          </p:cNvSpPr>
          <p:nvPr/>
        </p:nvSpPr>
        <p:spPr bwMode="auto">
          <a:xfrm>
            <a:off x="525463" y="1611320"/>
            <a:ext cx="1314450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(R)</a:t>
            </a:r>
          </a:p>
        </p:txBody>
      </p:sp>
      <p:sp>
        <p:nvSpPr>
          <p:cNvPr id="197640" name="TextBox 11"/>
          <p:cNvSpPr txBox="1">
            <a:spLocks noChangeArrowheads="1"/>
          </p:cNvSpPr>
          <p:nvPr/>
        </p:nvSpPr>
        <p:spPr bwMode="auto">
          <a:xfrm>
            <a:off x="5075245" y="1611320"/>
            <a:ext cx="669085" cy="5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27018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1026"/>
          <p:cNvSpPr>
            <a:spLocks noChangeArrowheads="1"/>
          </p:cNvSpPr>
          <p:nvPr/>
        </p:nvSpPr>
        <p:spPr bwMode="auto">
          <a:xfrm>
            <a:off x="633413" y="466725"/>
            <a:ext cx="9123362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/>
          <a:p>
            <a:pPr algn="ctr"/>
            <a:r>
              <a:rPr lang="en-US" sz="4100">
                <a:solidFill>
                  <a:srgbClr val="000000"/>
                </a:solidFill>
                <a:cs typeface="Arial" charset="0"/>
              </a:rPr>
              <a:t>Lock-key models for chiral recognition</a:t>
            </a:r>
          </a:p>
          <a:p>
            <a:pPr algn="ctr"/>
            <a:r>
              <a:rPr lang="en-US" sz="4100">
                <a:solidFill>
                  <a:srgbClr val="000000"/>
                </a:solidFill>
                <a:cs typeface="Arial" charset="0"/>
              </a:rPr>
              <a:t>in drug design</a:t>
            </a:r>
          </a:p>
          <a:p>
            <a:pPr algn="ctr">
              <a:lnSpc>
                <a:spcPct val="110000"/>
              </a:lnSpc>
            </a:pPr>
            <a:endParaRPr lang="en-US" sz="8100">
              <a:solidFill>
                <a:srgbClr val="000000"/>
              </a:solidFill>
            </a:endParaRPr>
          </a:p>
        </p:txBody>
      </p:sp>
      <p:pic>
        <p:nvPicPr>
          <p:cNvPr id="1986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284414"/>
            <a:ext cx="86741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5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9" y="319088"/>
            <a:ext cx="9826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9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Box 3"/>
          <p:cNvSpPr txBox="1">
            <a:spLocks noChangeArrowheads="1"/>
          </p:cNvSpPr>
          <p:nvPr/>
        </p:nvSpPr>
        <p:spPr bwMode="auto">
          <a:xfrm>
            <a:off x="381003" y="166693"/>
            <a:ext cx="9756775" cy="453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</a:rPr>
              <a:t>There are 3 H-bond possibilities in all PO…Gly complexes</a:t>
            </a:r>
          </a:p>
          <a:p>
            <a:endParaRPr lang="en-US" sz="2400"/>
          </a:p>
          <a:p>
            <a:r>
              <a:rPr lang="en-US" sz="2400">
                <a:solidFill>
                  <a:srgbClr val="0000FF"/>
                </a:solidFill>
              </a:rPr>
              <a:t>HB1:</a:t>
            </a:r>
            <a:r>
              <a:rPr lang="en-US" sz="2400"/>
              <a:t> between the oxygen atom of PO and the OH group of Gly (should be the strongest and decisive)</a:t>
            </a:r>
          </a:p>
          <a:p>
            <a:endParaRPr lang="en-US" sz="2400"/>
          </a:p>
          <a:p>
            <a:r>
              <a:rPr lang="en-US" sz="2400">
                <a:solidFill>
                  <a:srgbClr val="008000"/>
                </a:solidFill>
              </a:rPr>
              <a:t>HB2:</a:t>
            </a:r>
            <a:r>
              <a:rPr lang="en-US" sz="2400"/>
              <a:t>  between the hydrogen atom of the H-CCH</a:t>
            </a:r>
            <a:r>
              <a:rPr lang="en-US" sz="2400" baseline="-25000"/>
              <a:t>3</a:t>
            </a:r>
            <a:r>
              <a:rPr lang="en-US" sz="2400"/>
              <a:t> group of PO the oxygen of Gly or between one of the methyl hydrogen atoms of PO and  the oxygen of Gly </a:t>
            </a:r>
          </a:p>
          <a:p>
            <a:endParaRPr lang="en-US" sz="2400"/>
          </a:p>
          <a:p>
            <a:r>
              <a:rPr lang="en-US" sz="2400">
                <a:solidFill>
                  <a:srgbClr val="FF0000"/>
                </a:solidFill>
              </a:rPr>
              <a:t>HB3: </a:t>
            </a:r>
            <a:r>
              <a:rPr lang="en-US" sz="2400"/>
              <a:t>between one of the CH</a:t>
            </a:r>
            <a:r>
              <a:rPr lang="en-US" sz="2400" baseline="-25000"/>
              <a:t>2 </a:t>
            </a:r>
            <a:r>
              <a:rPr lang="en-US" sz="2400"/>
              <a:t>hydrogen atoms of  PO  and the oxygen of Gly</a:t>
            </a:r>
          </a:p>
          <a:p>
            <a:r>
              <a:rPr lang="en-US" sz="2400"/>
              <a:t>       </a:t>
            </a:r>
          </a:p>
        </p:txBody>
      </p:sp>
      <p:pic>
        <p:nvPicPr>
          <p:cNvPr id="2017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13" y="4357688"/>
            <a:ext cx="4732339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4686299" y="5272101"/>
            <a:ext cx="876300" cy="180975"/>
          </a:xfrm>
          <a:prstGeom prst="line">
            <a:avLst/>
          </a:prstGeom>
          <a:ln w="28575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75249" y="5881688"/>
            <a:ext cx="920750" cy="417512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05400" y="6491288"/>
            <a:ext cx="920750" cy="166687"/>
          </a:xfrm>
          <a:prstGeom prst="line">
            <a:avLst/>
          </a:prstGeom>
          <a:ln w="28575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734" name="TextBox 18"/>
          <p:cNvSpPr txBox="1">
            <a:spLocks noChangeArrowheads="1"/>
          </p:cNvSpPr>
          <p:nvPr/>
        </p:nvSpPr>
        <p:spPr bwMode="auto">
          <a:xfrm>
            <a:off x="2819407" y="4738694"/>
            <a:ext cx="652216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cs typeface="Arial" charset="0"/>
              </a:rPr>
              <a:t>PO</a:t>
            </a:r>
          </a:p>
        </p:txBody>
      </p:sp>
      <p:sp>
        <p:nvSpPr>
          <p:cNvPr id="201735" name="TextBox 19"/>
          <p:cNvSpPr txBox="1">
            <a:spLocks noChangeArrowheads="1"/>
          </p:cNvSpPr>
          <p:nvPr/>
        </p:nvSpPr>
        <p:spPr bwMode="auto">
          <a:xfrm>
            <a:off x="7543807" y="5119696"/>
            <a:ext cx="669198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cs typeface="Arial" charset="0"/>
              </a:rPr>
              <a:t>Gly</a:t>
            </a:r>
          </a:p>
        </p:txBody>
      </p:sp>
    </p:spTree>
    <p:extLst>
      <p:ext uri="{BB962C8B-B14F-4D97-AF65-F5344CB8AC3E}">
        <p14:creationId xmlns:p14="http://schemas.microsoft.com/office/powerpoint/2010/main" val="18599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243681"/>
            <a:ext cx="10292443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15 at 9.39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4" y="0"/>
            <a:ext cx="7448015" cy="749776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28612" y="5272881"/>
            <a:ext cx="1447801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7086604" y="3901281"/>
            <a:ext cx="2209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648207" y="1920084"/>
            <a:ext cx="4313713" cy="584630"/>
          </a:xfrm>
          <a:prstGeom prst="rect">
            <a:avLst/>
          </a:prstGeom>
          <a:noFill/>
          <a:ln>
            <a:noFill/>
          </a:ln>
        </p:spPr>
        <p:txBody>
          <a:bodyPr wrap="none" lIns="91297" tIns="45648" rIns="91297" bIns="45648" rtlCol="0">
            <a:spAutoFit/>
          </a:bodyPr>
          <a:lstStyle/>
          <a:p>
            <a:r>
              <a:rPr kumimoji="1" lang="en-US" sz="3200" b="1" dirty="0">
                <a:solidFill>
                  <a:schemeClr val="bg1"/>
                </a:solidFill>
                <a:cs typeface="Arial" charset="0"/>
              </a:rPr>
              <a:t>http://</a:t>
            </a:r>
            <a:r>
              <a:rPr kumimoji="1" lang="en-US" sz="3200" b="1" dirty="0" err="1">
                <a:solidFill>
                  <a:schemeClr val="bg1"/>
                </a:solidFill>
                <a:cs typeface="Arial" charset="0"/>
              </a:rPr>
              <a:t>smu.edu</a:t>
            </a:r>
            <a:r>
              <a:rPr kumimoji="1" lang="en-US" sz="3200" b="1" dirty="0">
                <a:solidFill>
                  <a:schemeClr val="bg1"/>
                </a:solidFill>
                <a:cs typeface="Arial" charset="0"/>
              </a:rPr>
              <a:t>/</a:t>
            </a:r>
            <a:r>
              <a:rPr kumimoji="1" lang="en-US" sz="3200" b="1" dirty="0" err="1">
                <a:solidFill>
                  <a:schemeClr val="bg1"/>
                </a:solidFill>
                <a:cs typeface="Arial" charset="0"/>
              </a:rPr>
              <a:t>catco</a:t>
            </a:r>
            <a:r>
              <a:rPr kumimoji="1" lang="en-US" sz="3200" b="1" dirty="0">
                <a:solidFill>
                  <a:schemeClr val="bg1"/>
                </a:solidFill>
                <a:cs typeface="Arial" charset="0"/>
              </a:rPr>
              <a:t>/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4" y="91293"/>
            <a:ext cx="9755683" cy="72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1026"/>
          <p:cNvSpPr>
            <a:spLocks noChangeArrowheads="1"/>
          </p:cNvSpPr>
          <p:nvPr/>
        </p:nvSpPr>
        <p:spPr bwMode="auto">
          <a:xfrm>
            <a:off x="400064" y="547701"/>
            <a:ext cx="961866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/>
          <a:p>
            <a:pPr algn="ctr"/>
            <a:r>
              <a:rPr lang="en-US" sz="4100">
                <a:cs typeface="Arial" charset="0"/>
              </a:rPr>
              <a:t>Can CH</a:t>
            </a:r>
            <a:r>
              <a:rPr lang="en-US" sz="4100" baseline="30000">
                <a:cs typeface="Arial" charset="0"/>
              </a:rPr>
              <a:t>…</a:t>
            </a:r>
            <a:r>
              <a:rPr lang="en-US" sz="4100">
                <a:latin typeface="Symbol" charset="0"/>
                <a:cs typeface="Symbol" charset="0"/>
              </a:rPr>
              <a:t>p</a:t>
            </a:r>
            <a:r>
              <a:rPr lang="en-US" sz="4100">
                <a:cs typeface="Arial" charset="0"/>
              </a:rPr>
              <a:t> interactions be decisive?</a:t>
            </a:r>
          </a:p>
          <a:p>
            <a:pPr algn="ctr">
              <a:lnSpc>
                <a:spcPct val="110000"/>
              </a:lnSpc>
            </a:pPr>
            <a:endParaRPr lang="en-US" sz="8100"/>
          </a:p>
          <a:p>
            <a:pPr algn="ctr">
              <a:lnSpc>
                <a:spcPct val="110000"/>
              </a:lnSpc>
            </a:pPr>
            <a:endParaRPr lang="en-US" sz="8100"/>
          </a:p>
        </p:txBody>
      </p:sp>
      <p:sp>
        <p:nvSpPr>
          <p:cNvPr id="228354" name="Rectangle 5"/>
          <p:cNvSpPr>
            <a:spLocks noChangeArrowheads="1"/>
          </p:cNvSpPr>
          <p:nvPr/>
        </p:nvSpPr>
        <p:spPr bwMode="auto">
          <a:xfrm>
            <a:off x="303213" y="5486404"/>
            <a:ext cx="9815512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/>
          <a:p>
            <a:r>
              <a:rPr lang="en-US" sz="2000">
                <a:cs typeface="Arial" charset="0"/>
              </a:rPr>
              <a:t>IR-UV double resonance experiments (Zehnacker et al, 2011)</a:t>
            </a:r>
          </a:p>
          <a:p>
            <a:r>
              <a:rPr lang="en-US" sz="2000">
                <a:cs typeface="Arial" charset="0"/>
              </a:rPr>
              <a:t>suggest that secondary CH</a:t>
            </a:r>
            <a:r>
              <a:rPr lang="en-US" sz="2000" baseline="30000">
                <a:cs typeface="Arial" charset="0"/>
              </a:rPr>
              <a:t>…</a:t>
            </a:r>
            <a:r>
              <a:rPr lang="en-US" sz="2000">
                <a:latin typeface="Symbol" charset="0"/>
                <a:cs typeface="Symbol" charset="0"/>
              </a:rPr>
              <a:t>p</a:t>
            </a:r>
            <a:r>
              <a:rPr lang="en-US" sz="2000">
                <a:cs typeface="Arial" charset="0"/>
              </a:rPr>
              <a:t> interactions may control the molecular recognition</a:t>
            </a:r>
            <a:endParaRPr lang="en-US" sz="2000">
              <a:solidFill>
                <a:srgbClr val="0000FF"/>
              </a:solidFill>
              <a:cs typeface="Arial" charset="0"/>
            </a:endParaRPr>
          </a:p>
          <a:p>
            <a:endParaRPr lang="en-US" sz="2000">
              <a:solidFill>
                <a:srgbClr val="0000FF"/>
              </a:solidFill>
              <a:cs typeface="Arial" charset="0"/>
            </a:endParaRPr>
          </a:p>
          <a:p>
            <a:r>
              <a:rPr lang="en-US" sz="2000">
                <a:solidFill>
                  <a:srgbClr val="0000FF"/>
                </a:solidFill>
                <a:cs typeface="Arial" charset="0"/>
              </a:rPr>
              <a:t>Can our local mode analysis deliver the proof?</a:t>
            </a:r>
          </a:p>
        </p:txBody>
      </p:sp>
      <p:pic>
        <p:nvPicPr>
          <p:cNvPr id="2283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3" y="2330455"/>
            <a:ext cx="101187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3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Box 3"/>
          <p:cNvSpPr txBox="1">
            <a:spLocks noChangeArrowheads="1"/>
          </p:cNvSpPr>
          <p:nvPr/>
        </p:nvSpPr>
        <p:spPr bwMode="auto">
          <a:xfrm>
            <a:off x="533401" y="242894"/>
            <a:ext cx="97567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</a:rPr>
              <a:t>There are three interaction possibilities</a:t>
            </a:r>
          </a:p>
          <a:p>
            <a:endParaRPr lang="en-US" sz="2400"/>
          </a:p>
          <a:p>
            <a:r>
              <a:rPr lang="en-US" sz="2400">
                <a:solidFill>
                  <a:srgbClr val="0000FF"/>
                </a:solidFill>
              </a:rPr>
              <a:t>HB:</a:t>
            </a:r>
            <a:r>
              <a:rPr lang="en-US" sz="2400"/>
              <a:t> between the oxygen atom of butanol and the OH group of the chromophore</a:t>
            </a:r>
          </a:p>
          <a:p>
            <a:endParaRPr lang="en-US" sz="2400"/>
          </a:p>
          <a:p>
            <a:r>
              <a:rPr lang="en-US" sz="2400">
                <a:solidFill>
                  <a:srgbClr val="008000"/>
                </a:solidFill>
              </a:rPr>
              <a:t>CH</a:t>
            </a:r>
            <a:r>
              <a:rPr lang="en-US" sz="2400" baseline="30000">
                <a:solidFill>
                  <a:srgbClr val="008000"/>
                </a:solidFill>
              </a:rPr>
              <a:t>…</a:t>
            </a:r>
            <a:r>
              <a:rPr lang="en-US" sz="2400">
                <a:solidFill>
                  <a:srgbClr val="008000"/>
                </a:solidFill>
                <a:latin typeface="Symbol" charset="0"/>
                <a:cs typeface="Symbol" charset="0"/>
              </a:rPr>
              <a:t>p</a:t>
            </a:r>
            <a:r>
              <a:rPr lang="en-US" sz="2400">
                <a:solidFill>
                  <a:srgbClr val="008000"/>
                </a:solidFill>
              </a:rPr>
              <a:t>: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/>
              <a:t>between the </a:t>
            </a:r>
            <a:r>
              <a:rPr lang="en-US" sz="2400">
                <a:latin typeface="Symbol" charset="0"/>
                <a:cs typeface="Symbol" charset="0"/>
              </a:rPr>
              <a:t>p</a:t>
            </a:r>
            <a:r>
              <a:rPr lang="en-US" sz="2400"/>
              <a:t> density of ring A of the chromophore and the central HC  or one of the central CH</a:t>
            </a:r>
            <a:r>
              <a:rPr lang="en-US" sz="2400" baseline="-25000"/>
              <a:t>3</a:t>
            </a:r>
            <a:r>
              <a:rPr lang="en-US" sz="2400"/>
              <a:t>  hydrogen atoms of butanol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 sz="2400">
                <a:solidFill>
                  <a:srgbClr val="FF0000"/>
                </a:solidFill>
              </a:rPr>
              <a:t>CH</a:t>
            </a:r>
            <a:r>
              <a:rPr lang="en-US" sz="2400" baseline="30000">
                <a:solidFill>
                  <a:srgbClr val="FF0000"/>
                </a:solidFill>
              </a:rPr>
              <a:t>…</a:t>
            </a:r>
            <a:r>
              <a:rPr lang="en-US" sz="2400">
                <a:solidFill>
                  <a:srgbClr val="FF0000"/>
                </a:solidFill>
                <a:latin typeface="Symbol" charset="0"/>
                <a:cs typeface="Symbol" charset="0"/>
              </a:rPr>
              <a:t>p</a:t>
            </a:r>
            <a:r>
              <a:rPr lang="en-US" sz="2400">
                <a:solidFill>
                  <a:srgbClr val="FF0000"/>
                </a:solidFill>
              </a:rPr>
              <a:t>:</a:t>
            </a:r>
            <a:r>
              <a:rPr lang="en-US" sz="2400"/>
              <a:t>  between the </a:t>
            </a:r>
            <a:r>
              <a:rPr lang="en-US" sz="2400">
                <a:latin typeface="Symbol" charset="0"/>
                <a:cs typeface="Symbol" charset="0"/>
              </a:rPr>
              <a:t>p</a:t>
            </a:r>
            <a:r>
              <a:rPr lang="en-US" sz="2400"/>
              <a:t> density of ring B of the chromophore and one of the terminal CH</a:t>
            </a:r>
            <a:r>
              <a:rPr lang="en-US" sz="2400" baseline="-25000"/>
              <a:t>3</a:t>
            </a:r>
            <a:r>
              <a:rPr lang="en-US" sz="2400"/>
              <a:t>  hydrogen atoms of  butano</a:t>
            </a:r>
            <a:r>
              <a:rPr lang="en-US"/>
              <a:t>l </a:t>
            </a:r>
          </a:p>
        </p:txBody>
      </p:sp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3675070" y="6545271"/>
            <a:ext cx="5904105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Chromophore: (R,S)-2-naphthyl-1-ethanol</a:t>
            </a:r>
          </a:p>
        </p:txBody>
      </p:sp>
      <p:sp>
        <p:nvSpPr>
          <p:cNvPr id="230403" name="Rectangle 5"/>
          <p:cNvSpPr>
            <a:spLocks noChangeArrowheads="1"/>
          </p:cNvSpPr>
          <p:nvPr/>
        </p:nvSpPr>
        <p:spPr bwMode="auto">
          <a:xfrm>
            <a:off x="3571885" y="4502157"/>
            <a:ext cx="3098198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(R,S)-</a:t>
            </a:r>
            <a:r>
              <a:rPr lang="en-US" sz="2400" i="1">
                <a:solidFill>
                  <a:srgbClr val="0000FF"/>
                </a:solidFill>
              </a:rPr>
              <a:t>trans</a:t>
            </a:r>
            <a:r>
              <a:rPr lang="en-US" sz="2400">
                <a:solidFill>
                  <a:srgbClr val="0000FF"/>
                </a:solidFill>
              </a:rPr>
              <a:t>-2-butanol</a:t>
            </a:r>
          </a:p>
        </p:txBody>
      </p:sp>
      <p:pic>
        <p:nvPicPr>
          <p:cNvPr id="23040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4" y="4325938"/>
            <a:ext cx="28781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25" name="Group 35"/>
          <p:cNvGrpSpPr>
            <a:grpSpLocks/>
          </p:cNvGrpSpPr>
          <p:nvPr/>
        </p:nvGrpSpPr>
        <p:grpSpPr bwMode="auto">
          <a:xfrm>
            <a:off x="195263" y="792163"/>
            <a:ext cx="9785350" cy="4248150"/>
            <a:chOff x="170252" y="724939"/>
            <a:chExt cx="8509000" cy="3885161"/>
          </a:xfrm>
        </p:grpSpPr>
        <p:pic>
          <p:nvPicPr>
            <p:cNvPr id="231440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2" y="2235200"/>
              <a:ext cx="8509000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1441" name="Rectangle 3"/>
            <p:cNvSpPr>
              <a:spLocks noChangeArrowheads="1"/>
            </p:cNvSpPr>
            <p:nvPr/>
          </p:nvSpPr>
          <p:spPr bwMode="auto">
            <a:xfrm>
              <a:off x="528448" y="724939"/>
              <a:ext cx="8048596" cy="84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cs typeface="Arial" charset="0"/>
                </a:rPr>
                <a:t>Complexes between (R,S)-2-naphthyl-1-ethanol  and (R,S)-</a:t>
              </a:r>
              <a:r>
                <a:rPr lang="en-US" i="1">
                  <a:solidFill>
                    <a:srgbClr val="0000FF"/>
                  </a:solidFill>
                  <a:cs typeface="Arial" charset="0"/>
                </a:rPr>
                <a:t>trans</a:t>
              </a:r>
              <a:r>
                <a:rPr lang="en-US">
                  <a:solidFill>
                    <a:srgbClr val="0000FF"/>
                  </a:solidFill>
                  <a:cs typeface="Arial" charset="0"/>
                </a:rPr>
                <a:t>-2-butanol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185869" y="3338495"/>
            <a:ext cx="8269366" cy="338554"/>
            <a:chOff x="1030699" y="3053637"/>
            <a:chExt cx="7191841" cy="310047"/>
          </a:xfrm>
        </p:grpSpPr>
        <p:sp>
          <p:nvSpPr>
            <p:cNvPr id="231436" name="TextBox 6"/>
            <p:cNvSpPr txBox="1">
              <a:spLocks noChangeArrowheads="1"/>
            </p:cNvSpPr>
            <p:nvPr/>
          </p:nvSpPr>
          <p:spPr bwMode="auto">
            <a:xfrm>
              <a:off x="1030699" y="3053637"/>
              <a:ext cx="458336" cy="310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8000"/>
                  </a:solidFill>
                  <a:cs typeface="Arial" charset="0"/>
                </a:rPr>
                <a:t>336</a:t>
              </a:r>
            </a:p>
          </p:txBody>
        </p:sp>
        <p:sp>
          <p:nvSpPr>
            <p:cNvPr id="231437" name="Rectangle 7"/>
            <p:cNvSpPr>
              <a:spLocks noChangeArrowheads="1"/>
            </p:cNvSpPr>
            <p:nvPr/>
          </p:nvSpPr>
          <p:spPr bwMode="auto">
            <a:xfrm>
              <a:off x="3201181" y="3053637"/>
              <a:ext cx="458336" cy="310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8000"/>
                  </a:solidFill>
                  <a:cs typeface="Arial" charset="0"/>
                </a:rPr>
                <a:t>305</a:t>
              </a:r>
            </a:p>
          </p:txBody>
        </p:sp>
        <p:sp>
          <p:nvSpPr>
            <p:cNvPr id="231438" name="Rectangle 8"/>
            <p:cNvSpPr>
              <a:spLocks noChangeArrowheads="1"/>
            </p:cNvSpPr>
            <p:nvPr/>
          </p:nvSpPr>
          <p:spPr bwMode="auto">
            <a:xfrm>
              <a:off x="5435930" y="3053637"/>
              <a:ext cx="458336" cy="310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8000"/>
                  </a:solidFill>
                  <a:cs typeface="Arial" charset="0"/>
                </a:rPr>
                <a:t>275</a:t>
              </a:r>
            </a:p>
          </p:txBody>
        </p:sp>
        <p:sp>
          <p:nvSpPr>
            <p:cNvPr id="231439" name="TextBox 9"/>
            <p:cNvSpPr txBox="1">
              <a:spLocks noChangeArrowheads="1"/>
            </p:cNvSpPr>
            <p:nvPr/>
          </p:nvSpPr>
          <p:spPr bwMode="auto">
            <a:xfrm>
              <a:off x="7764204" y="3053637"/>
              <a:ext cx="458336" cy="310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8000"/>
                  </a:solidFill>
                  <a:cs typeface="Arial" charset="0"/>
                </a:rPr>
                <a:t>283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900239" y="3506775"/>
            <a:ext cx="8329561" cy="367060"/>
            <a:chOff x="1652954" y="3207525"/>
            <a:chExt cx="7242414" cy="336086"/>
          </a:xfrm>
        </p:grpSpPr>
        <p:sp>
          <p:nvSpPr>
            <p:cNvPr id="231432" name="TextBox 17"/>
            <p:cNvSpPr txBox="1">
              <a:spLocks noChangeArrowheads="1"/>
            </p:cNvSpPr>
            <p:nvPr/>
          </p:nvSpPr>
          <p:spPr bwMode="auto">
            <a:xfrm>
              <a:off x="1652954" y="3233626"/>
              <a:ext cx="458224" cy="309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292</a:t>
              </a:r>
            </a:p>
          </p:txBody>
        </p:sp>
        <p:sp>
          <p:nvSpPr>
            <p:cNvPr id="231433" name="Rectangle 18"/>
            <p:cNvSpPr>
              <a:spLocks noChangeArrowheads="1"/>
            </p:cNvSpPr>
            <p:nvPr/>
          </p:nvSpPr>
          <p:spPr bwMode="auto">
            <a:xfrm>
              <a:off x="3907610" y="3207525"/>
              <a:ext cx="458224" cy="309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157</a:t>
              </a:r>
            </a:p>
          </p:txBody>
        </p:sp>
        <p:sp>
          <p:nvSpPr>
            <p:cNvPr id="231434" name="Rectangle 19"/>
            <p:cNvSpPr>
              <a:spLocks noChangeArrowheads="1"/>
            </p:cNvSpPr>
            <p:nvPr/>
          </p:nvSpPr>
          <p:spPr bwMode="auto">
            <a:xfrm>
              <a:off x="6284737" y="3219293"/>
              <a:ext cx="458224" cy="309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245</a:t>
              </a:r>
            </a:p>
          </p:txBody>
        </p:sp>
        <p:sp>
          <p:nvSpPr>
            <p:cNvPr id="231435" name="TextBox 20"/>
            <p:cNvSpPr txBox="1">
              <a:spLocks noChangeArrowheads="1"/>
            </p:cNvSpPr>
            <p:nvPr/>
          </p:nvSpPr>
          <p:spPr bwMode="auto">
            <a:xfrm>
              <a:off x="8437144" y="3207525"/>
              <a:ext cx="458224" cy="309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174</a:t>
              </a: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2286005" y="3954462"/>
            <a:ext cx="5408658" cy="2517941"/>
            <a:chOff x="1987776" y="3616496"/>
            <a:chExt cx="4703138" cy="2303503"/>
          </a:xfrm>
        </p:grpSpPr>
        <p:sp>
          <p:nvSpPr>
            <p:cNvPr id="231429" name="Rectangle 27"/>
            <p:cNvSpPr>
              <a:spLocks noChangeArrowheads="1"/>
            </p:cNvSpPr>
            <p:nvPr/>
          </p:nvSpPr>
          <p:spPr bwMode="auto">
            <a:xfrm>
              <a:off x="2975418" y="5458252"/>
              <a:ext cx="3715496" cy="46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Arial" charset="0"/>
                </a:rPr>
                <a:t>decisive CH</a:t>
              </a:r>
              <a:r>
                <a:rPr lang="en-US" baseline="30000">
                  <a:solidFill>
                    <a:srgbClr val="FF0000"/>
                  </a:solidFill>
                  <a:cs typeface="Arial" charset="0"/>
                </a:rPr>
                <a:t>...</a:t>
              </a:r>
              <a:r>
                <a:rPr lang="en-US">
                  <a:solidFill>
                    <a:srgbClr val="FF0000"/>
                  </a:solidFill>
                  <a:cs typeface="Arial" charset="0"/>
                </a:rPr>
                <a:t>π interaction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1987776" y="3616496"/>
              <a:ext cx="1094675" cy="166579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436071" y="3616496"/>
              <a:ext cx="1094675" cy="166579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33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extBox 1"/>
          <p:cNvSpPr txBox="1">
            <a:spLocks noChangeArrowheads="1"/>
          </p:cNvSpPr>
          <p:nvPr/>
        </p:nvSpPr>
        <p:spPr bwMode="auto">
          <a:xfrm>
            <a:off x="3856042" y="2916245"/>
            <a:ext cx="1439282" cy="4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09" tIns="51354" rIns="102709" bIns="51354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Not used</a:t>
            </a:r>
          </a:p>
        </p:txBody>
      </p:sp>
    </p:spTree>
    <p:extLst>
      <p:ext uri="{BB962C8B-B14F-4D97-AF65-F5344CB8AC3E}">
        <p14:creationId xmlns:p14="http://schemas.microsoft.com/office/powerpoint/2010/main" val="42697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749300"/>
            <a:ext cx="1016635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Text Box 3"/>
          <p:cNvSpPr txBox="1">
            <a:spLocks noChangeArrowheads="1"/>
          </p:cNvSpPr>
          <p:nvPr/>
        </p:nvSpPr>
        <p:spPr bwMode="auto">
          <a:xfrm>
            <a:off x="8675696" y="4737104"/>
            <a:ext cx="1657111" cy="17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red: stretches</a:t>
            </a:r>
          </a:p>
          <a:p>
            <a:r>
              <a:rPr lang="en-US" sz="1800"/>
              <a:t>green: bends</a:t>
            </a:r>
          </a:p>
          <a:p>
            <a:r>
              <a:rPr lang="en-US" sz="1800"/>
              <a:t>light blue: </a:t>
            </a:r>
          </a:p>
          <a:p>
            <a:r>
              <a:rPr lang="en-US" sz="1800"/>
              <a:t>          torsions</a:t>
            </a:r>
          </a:p>
          <a:p>
            <a:r>
              <a:rPr lang="en-US" sz="1800"/>
              <a:t>dark blue:</a:t>
            </a:r>
          </a:p>
          <a:p>
            <a:r>
              <a:rPr lang="en-US" sz="1800"/>
              <a:t>     HB stretch</a:t>
            </a:r>
          </a:p>
        </p:txBody>
      </p:sp>
      <p:sp>
        <p:nvSpPr>
          <p:cNvPr id="174083" name="Text Box 5"/>
          <p:cNvSpPr txBox="1">
            <a:spLocks noChangeArrowheads="1"/>
          </p:cNvSpPr>
          <p:nvPr/>
        </p:nvSpPr>
        <p:spPr bwMode="auto">
          <a:xfrm>
            <a:off x="331795" y="52393"/>
            <a:ext cx="8709410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Normal vibrational modes of the water dimer: Exp. frequencies</a:t>
            </a:r>
          </a:p>
        </p:txBody>
      </p:sp>
      <p:sp>
        <p:nvSpPr>
          <p:cNvPr id="174084" name="Text Box 6"/>
          <p:cNvSpPr txBox="1">
            <a:spLocks noChangeArrowheads="1"/>
          </p:cNvSpPr>
          <p:nvPr/>
        </p:nvSpPr>
        <p:spPr bwMode="auto">
          <a:xfrm>
            <a:off x="412758" y="6783393"/>
            <a:ext cx="8145253" cy="4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Normal mode vibrations are decomposed into local modes</a:t>
            </a:r>
          </a:p>
        </p:txBody>
      </p:sp>
      <p:sp>
        <p:nvSpPr>
          <p:cNvPr id="174085" name="Rectangle 1"/>
          <p:cNvSpPr>
            <a:spLocks noChangeArrowheads="1"/>
          </p:cNvSpPr>
          <p:nvPr/>
        </p:nvSpPr>
        <p:spPr bwMode="auto">
          <a:xfrm>
            <a:off x="238125" y="161938"/>
            <a:ext cx="10102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Arial" charset="0"/>
              </a:rPr>
              <a:t>Normal vibrational modes of the water dimer: Exp. frequencies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675689" y="3630626"/>
            <a:ext cx="1606550" cy="6381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763" tIns="51381" rIns="102763" bIns="51381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08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77" y="3721100"/>
            <a:ext cx="15144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8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5"/>
          <p:cNvSpPr txBox="1">
            <a:spLocks noChangeArrowheads="1"/>
          </p:cNvSpPr>
          <p:nvPr/>
        </p:nvSpPr>
        <p:spPr bwMode="auto">
          <a:xfrm>
            <a:off x="292106" y="5370519"/>
            <a:ext cx="10238271" cy="15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>
                <a:cs typeface="Arial" charset="0"/>
              </a:rPr>
              <a:t>2)  We need 3 reference points</a:t>
            </a:r>
          </a:p>
          <a:p>
            <a:r>
              <a:rPr lang="en-US" sz="2300">
                <a:cs typeface="Arial" charset="0"/>
              </a:rPr>
              <a:t>     a) k</a:t>
            </a:r>
            <a:r>
              <a:rPr lang="en-US" sz="2300" baseline="-25000">
                <a:cs typeface="Arial" charset="0"/>
              </a:rPr>
              <a:t>a</a:t>
            </a:r>
            <a:r>
              <a:rPr lang="en-US" sz="2300">
                <a:cs typeface="Arial" charset="0"/>
              </a:rPr>
              <a:t> = 0 has to lead to n = 0 </a:t>
            </a:r>
          </a:p>
          <a:p>
            <a:r>
              <a:rPr lang="en-US" sz="2300">
                <a:cs typeface="Arial" charset="0"/>
              </a:rPr>
              <a:t>     b) We choose for H-bonding</a:t>
            </a:r>
          </a:p>
          <a:p>
            <a:r>
              <a:rPr lang="en-US" sz="2300">
                <a:cs typeface="Arial" charset="0"/>
              </a:rPr>
              <a:t>                                                                       n = 1 (FH) and n = 0.5 (F</a:t>
            </a:r>
            <a:r>
              <a:rPr lang="en-US" sz="2300" baseline="30000">
                <a:cs typeface="Arial" charset="0"/>
              </a:rPr>
              <a:t>…</a:t>
            </a:r>
            <a:r>
              <a:rPr lang="en-US" sz="2300">
                <a:cs typeface="Arial" charset="0"/>
              </a:rPr>
              <a:t>H</a:t>
            </a:r>
            <a:r>
              <a:rPr lang="en-US" sz="2300" baseline="30000">
                <a:cs typeface="Arial" charset="0"/>
              </a:rPr>
              <a:t>…</a:t>
            </a:r>
            <a:r>
              <a:rPr lang="en-US" sz="2300">
                <a:cs typeface="Arial" charset="0"/>
              </a:rPr>
              <a:t>F)</a:t>
            </a:r>
            <a:r>
              <a:rPr lang="en-US" sz="2300" baseline="30000">
                <a:cs typeface="Arial" charset="0"/>
              </a:rPr>
              <a:t>-</a:t>
            </a:r>
            <a:endParaRPr lang="en-US" sz="2300">
              <a:cs typeface="Arial" charset="0"/>
            </a:endParaRPr>
          </a:p>
        </p:txBody>
      </p:sp>
      <p:grpSp>
        <p:nvGrpSpPr>
          <p:cNvPr id="181250" name="Group 7"/>
          <p:cNvGrpSpPr>
            <a:grpSpLocks/>
          </p:cNvGrpSpPr>
          <p:nvPr/>
        </p:nvGrpSpPr>
        <p:grpSpPr bwMode="auto">
          <a:xfrm>
            <a:off x="292103" y="2868614"/>
            <a:ext cx="8089838" cy="2244680"/>
            <a:chOff x="254000" y="2448554"/>
            <a:chExt cx="7034455" cy="2052942"/>
          </a:xfrm>
        </p:grpSpPr>
        <p:sp>
          <p:nvSpPr>
            <p:cNvPr id="181253" name="Text Box 2"/>
            <p:cNvSpPr txBox="1">
              <a:spLocks noChangeArrowheads="1"/>
            </p:cNvSpPr>
            <p:nvPr/>
          </p:nvSpPr>
          <p:spPr bwMode="auto">
            <a:xfrm>
              <a:off x="254000" y="2448554"/>
              <a:ext cx="3136900" cy="408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300">
                  <a:cs typeface="Arial" charset="0"/>
                </a:rPr>
                <a:t>Strategy</a:t>
              </a:r>
            </a:p>
          </p:txBody>
        </p:sp>
        <p:sp>
          <p:nvSpPr>
            <p:cNvPr id="181254" name="Text Box 8"/>
            <p:cNvSpPr txBox="1">
              <a:spLocks noChangeArrowheads="1"/>
            </p:cNvSpPr>
            <p:nvPr/>
          </p:nvSpPr>
          <p:spPr bwMode="auto">
            <a:xfrm>
              <a:off x="254000" y="3149820"/>
              <a:ext cx="5602277" cy="10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300" dirty="0">
                  <a:cs typeface="Arial" charset="0"/>
                </a:rPr>
                <a:t>1)   The relationship between bond order n and </a:t>
              </a:r>
            </a:p>
            <a:p>
              <a:r>
                <a:rPr lang="en-US" sz="2300" dirty="0">
                  <a:cs typeface="Arial" charset="0"/>
                </a:rPr>
                <a:t>      local mode force constant </a:t>
              </a:r>
              <a:r>
                <a:rPr lang="en-US" sz="2300" dirty="0" err="1">
                  <a:cs typeface="Arial" charset="0"/>
                </a:rPr>
                <a:t>k</a:t>
              </a:r>
              <a:r>
                <a:rPr lang="en-US" sz="2300" baseline="-25000" dirty="0" err="1">
                  <a:cs typeface="Arial" charset="0"/>
                </a:rPr>
                <a:t>a</a:t>
              </a:r>
              <a:r>
                <a:rPr lang="en-US" sz="2300" dirty="0">
                  <a:cs typeface="Arial" charset="0"/>
                </a:rPr>
                <a:t> has the form of </a:t>
              </a:r>
            </a:p>
            <a:p>
              <a:r>
                <a:rPr lang="en-US" sz="2300" dirty="0">
                  <a:cs typeface="Arial" charset="0"/>
                </a:rPr>
                <a:t>      a power equation</a:t>
              </a:r>
            </a:p>
          </p:txBody>
        </p:sp>
        <p:sp>
          <p:nvSpPr>
            <p:cNvPr id="181255" name="TextBox 9"/>
            <p:cNvSpPr txBox="1">
              <a:spLocks noChangeArrowheads="1"/>
            </p:cNvSpPr>
            <p:nvPr/>
          </p:nvSpPr>
          <p:spPr bwMode="auto">
            <a:xfrm>
              <a:off x="5260432" y="4093340"/>
              <a:ext cx="2028023" cy="408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300">
                  <a:cs typeface="Arial" charset="0"/>
                </a:rPr>
                <a:t>n = f(k</a:t>
              </a:r>
              <a:r>
                <a:rPr lang="en-US" sz="2300" baseline="-25000">
                  <a:cs typeface="Arial" charset="0"/>
                </a:rPr>
                <a:t>a</a:t>
              </a:r>
              <a:r>
                <a:rPr lang="en-US" sz="2300">
                  <a:cs typeface="Arial" charset="0"/>
                </a:rPr>
                <a:t>)  =  a k</a:t>
              </a:r>
              <a:r>
                <a:rPr lang="en-US" sz="2300" baseline="-25000">
                  <a:cs typeface="Arial" charset="0"/>
                </a:rPr>
                <a:t>a</a:t>
              </a:r>
              <a:r>
                <a:rPr lang="en-US" sz="2300" baseline="30000">
                  <a:cs typeface="Arial" charset="0"/>
                </a:rPr>
                <a:t>b</a:t>
              </a:r>
            </a:p>
          </p:txBody>
        </p:sp>
      </p:grpSp>
      <p:sp>
        <p:nvSpPr>
          <p:cNvPr id="181251" name="TextBox 10"/>
          <p:cNvSpPr txBox="1">
            <a:spLocks noChangeArrowheads="1"/>
          </p:cNvSpPr>
          <p:nvPr/>
        </p:nvSpPr>
        <p:spPr bwMode="auto">
          <a:xfrm>
            <a:off x="423862" y="515948"/>
            <a:ext cx="9910762" cy="87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Bond strength descriptor based on local vibrational modes</a:t>
            </a:r>
          </a:p>
          <a:p>
            <a:endParaRPr lang="en-US" sz="2300">
              <a:cs typeface="Arial" charset="0"/>
            </a:endParaRPr>
          </a:p>
        </p:txBody>
      </p:sp>
      <p:sp>
        <p:nvSpPr>
          <p:cNvPr id="181252" name="TextBox 12"/>
          <p:cNvSpPr txBox="1">
            <a:spLocks noChangeArrowheads="1"/>
          </p:cNvSpPr>
          <p:nvPr/>
        </p:nvSpPr>
        <p:spPr bwMode="auto">
          <a:xfrm>
            <a:off x="292113" y="1770071"/>
            <a:ext cx="9428163" cy="81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763" tIns="51381" rIns="102763" bIns="5138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>
                <a:cs typeface="Arial" charset="0"/>
              </a:rPr>
              <a:t>Task: Definition of a bond order n based on the local bond stretching </a:t>
            </a:r>
          </a:p>
          <a:p>
            <a:r>
              <a:rPr lang="en-US" sz="2300">
                <a:cs typeface="Arial" charset="0"/>
              </a:rPr>
              <a:t>force constants k</a:t>
            </a:r>
            <a:r>
              <a:rPr lang="en-US" sz="2300" baseline="-25000">
                <a:cs typeface="Arial" charset="0"/>
              </a:rPr>
              <a:t>a</a:t>
            </a:r>
            <a:r>
              <a:rPr lang="en-US" sz="2300">
                <a:cs typeface="Arial" charset="0"/>
              </a:rPr>
              <a:t> associated with local vibrational modes</a:t>
            </a:r>
          </a:p>
        </p:txBody>
      </p:sp>
    </p:spTree>
    <p:extLst>
      <p:ext uri="{BB962C8B-B14F-4D97-AF65-F5344CB8AC3E}">
        <p14:creationId xmlns:p14="http://schemas.microsoft.com/office/powerpoint/2010/main" val="40887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9" y="242888"/>
            <a:ext cx="1018222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1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888"/>
            <a:ext cx="100711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1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489"/>
            <a:ext cx="98298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9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18319</TotalTime>
  <Words>2045</Words>
  <Application>Microsoft Macintosh PowerPoint</Application>
  <PresentationFormat>Custom</PresentationFormat>
  <Paragraphs>525</Paragraphs>
  <Slides>103</Slides>
  <Notes>68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1" baseType="lpstr">
      <vt:lpstr>Helvetica</vt:lpstr>
      <vt:lpstr>ＭＳ Ｐゴシック</vt:lpstr>
      <vt:lpstr>Symbol</vt:lpstr>
      <vt:lpstr>Times</vt:lpstr>
      <vt:lpstr>Times New Roman</vt:lpstr>
      <vt:lpstr>Wingdings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 of our CADD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dimer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Elfi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Elfi</dc:creator>
  <cp:lastModifiedBy>Kraka, Elfi</cp:lastModifiedBy>
  <cp:revision>445</cp:revision>
  <cp:lastPrinted>2013-04-26T18:17:11Z</cp:lastPrinted>
  <dcterms:created xsi:type="dcterms:W3CDTF">2013-10-01T15:48:23Z</dcterms:created>
  <dcterms:modified xsi:type="dcterms:W3CDTF">2016-05-14T16:07:28Z</dcterms:modified>
</cp:coreProperties>
</file>