
<file path=[Content_Types].xml><?xml version="1.0" encoding="utf-8"?>
<Types xmlns="http://schemas.openxmlformats.org/package/2006/content-types">
  <Default Extension="xml" ContentType="application/xml"/>
  <Default Extension="jpeg" ContentType="image/jpeg"/>
  <Default Extension="png" ContentType="image/png"/>
  <Default Extension="gif" ContentType="image/gif"/>
  <Default Extension="emf" ContentType="image/x-em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78"/>
  </p:notesMasterIdLst>
  <p:handoutMasterIdLst>
    <p:handoutMasterId r:id="rId79"/>
  </p:handoutMasterIdLst>
  <p:sldIdLst>
    <p:sldId id="676" r:id="rId2"/>
    <p:sldId id="642" r:id="rId3"/>
    <p:sldId id="647" r:id="rId4"/>
    <p:sldId id="563" r:id="rId5"/>
    <p:sldId id="536" r:id="rId6"/>
    <p:sldId id="544" r:id="rId7"/>
    <p:sldId id="391" r:id="rId8"/>
    <p:sldId id="614" r:id="rId9"/>
    <p:sldId id="641" r:id="rId10"/>
    <p:sldId id="666" r:id="rId11"/>
    <p:sldId id="543" r:id="rId12"/>
    <p:sldId id="651" r:id="rId13"/>
    <p:sldId id="437" r:id="rId14"/>
    <p:sldId id="394" r:id="rId15"/>
    <p:sldId id="418" r:id="rId16"/>
    <p:sldId id="448" r:id="rId17"/>
    <p:sldId id="564" r:id="rId18"/>
    <p:sldId id="479" r:id="rId19"/>
    <p:sldId id="658" r:id="rId20"/>
    <p:sldId id="611" r:id="rId21"/>
    <p:sldId id="649" r:id="rId22"/>
    <p:sldId id="528" r:id="rId23"/>
    <p:sldId id="607" r:id="rId24"/>
    <p:sldId id="608" r:id="rId25"/>
    <p:sldId id="632" r:id="rId26"/>
    <p:sldId id="655" r:id="rId27"/>
    <p:sldId id="481" r:id="rId28"/>
    <p:sldId id="618" r:id="rId29"/>
    <p:sldId id="571" r:id="rId30"/>
    <p:sldId id="552" r:id="rId31"/>
    <p:sldId id="568" r:id="rId32"/>
    <p:sldId id="484" r:id="rId33"/>
    <p:sldId id="565" r:id="rId34"/>
    <p:sldId id="612" r:id="rId35"/>
    <p:sldId id="561" r:id="rId36"/>
    <p:sldId id="553" r:id="rId37"/>
    <p:sldId id="572" r:id="rId38"/>
    <p:sldId id="630" r:id="rId39"/>
    <p:sldId id="502" r:id="rId40"/>
    <p:sldId id="569" r:id="rId41"/>
    <p:sldId id="654" r:id="rId42"/>
    <p:sldId id="622" r:id="rId43"/>
    <p:sldId id="570" r:id="rId44"/>
    <p:sldId id="582" r:id="rId45"/>
    <p:sldId id="635" r:id="rId46"/>
    <p:sldId id="489" r:id="rId47"/>
    <p:sldId id="633" r:id="rId48"/>
    <p:sldId id="634" r:id="rId49"/>
    <p:sldId id="586" r:id="rId50"/>
    <p:sldId id="492" r:id="rId51"/>
    <p:sldId id="627" r:id="rId52"/>
    <p:sldId id="560" r:id="rId53"/>
    <p:sldId id="566" r:id="rId54"/>
    <p:sldId id="652" r:id="rId55"/>
    <p:sldId id="640" r:id="rId56"/>
    <p:sldId id="624" r:id="rId57"/>
    <p:sldId id="664" r:id="rId58"/>
    <p:sldId id="554" r:id="rId59"/>
    <p:sldId id="573" r:id="rId60"/>
    <p:sldId id="671" r:id="rId61"/>
    <p:sldId id="672" r:id="rId62"/>
    <p:sldId id="677" r:id="rId63"/>
    <p:sldId id="673" r:id="rId64"/>
    <p:sldId id="674" r:id="rId65"/>
    <p:sldId id="675" r:id="rId66"/>
    <p:sldId id="579" r:id="rId67"/>
    <p:sldId id="663" r:id="rId68"/>
    <p:sldId id="668" r:id="rId69"/>
    <p:sldId id="667" r:id="rId70"/>
    <p:sldId id="669" r:id="rId71"/>
    <p:sldId id="670" r:id="rId72"/>
    <p:sldId id="661" r:id="rId73"/>
    <p:sldId id="662" r:id="rId74"/>
    <p:sldId id="659" r:id="rId75"/>
    <p:sldId id="657" r:id="rId76"/>
    <p:sldId id="656" r:id="rId77"/>
  </p:sldIdLst>
  <p:sldSz cx="9144000" cy="6858000" type="screen4x3"/>
  <p:notesSz cx="6858000" cy="9144000"/>
  <p:defaultTextStyle>
    <a:defPPr>
      <a:defRPr lang="en-US"/>
    </a:defPPr>
    <a:lvl1pPr marL="0" algn="l" defTabSz="457182" rtl="0" eaLnBrk="1" latinLnBrk="0" hangingPunct="1">
      <a:defRPr sz="1800" kern="1200">
        <a:solidFill>
          <a:schemeClr val="tx1"/>
        </a:solidFill>
        <a:latin typeface="+mn-lt"/>
        <a:ea typeface="+mn-ea"/>
        <a:cs typeface="+mn-cs"/>
      </a:defRPr>
    </a:lvl1pPr>
    <a:lvl2pPr marL="457182" algn="l" defTabSz="457182" rtl="0" eaLnBrk="1" latinLnBrk="0" hangingPunct="1">
      <a:defRPr sz="1800" kern="1200">
        <a:solidFill>
          <a:schemeClr val="tx1"/>
        </a:solidFill>
        <a:latin typeface="+mn-lt"/>
        <a:ea typeface="+mn-ea"/>
        <a:cs typeface="+mn-cs"/>
      </a:defRPr>
    </a:lvl2pPr>
    <a:lvl3pPr marL="914365" algn="l" defTabSz="457182" rtl="0" eaLnBrk="1" latinLnBrk="0" hangingPunct="1">
      <a:defRPr sz="1800" kern="1200">
        <a:solidFill>
          <a:schemeClr val="tx1"/>
        </a:solidFill>
        <a:latin typeface="+mn-lt"/>
        <a:ea typeface="+mn-ea"/>
        <a:cs typeface="+mn-cs"/>
      </a:defRPr>
    </a:lvl3pPr>
    <a:lvl4pPr marL="1371547" algn="l" defTabSz="457182" rtl="0" eaLnBrk="1" latinLnBrk="0" hangingPunct="1">
      <a:defRPr sz="1800" kern="1200">
        <a:solidFill>
          <a:schemeClr val="tx1"/>
        </a:solidFill>
        <a:latin typeface="+mn-lt"/>
        <a:ea typeface="+mn-ea"/>
        <a:cs typeface="+mn-cs"/>
      </a:defRPr>
    </a:lvl4pPr>
    <a:lvl5pPr marL="1828729" algn="l" defTabSz="457182" rtl="0" eaLnBrk="1" latinLnBrk="0" hangingPunct="1">
      <a:defRPr sz="1800" kern="1200">
        <a:solidFill>
          <a:schemeClr val="tx1"/>
        </a:solidFill>
        <a:latin typeface="+mn-lt"/>
        <a:ea typeface="+mn-ea"/>
        <a:cs typeface="+mn-cs"/>
      </a:defRPr>
    </a:lvl5pPr>
    <a:lvl6pPr marL="2285912" algn="l" defTabSz="457182" rtl="0" eaLnBrk="1" latinLnBrk="0" hangingPunct="1">
      <a:defRPr sz="1800" kern="1200">
        <a:solidFill>
          <a:schemeClr val="tx1"/>
        </a:solidFill>
        <a:latin typeface="+mn-lt"/>
        <a:ea typeface="+mn-ea"/>
        <a:cs typeface="+mn-cs"/>
      </a:defRPr>
    </a:lvl6pPr>
    <a:lvl7pPr marL="2743094" algn="l" defTabSz="457182" rtl="0" eaLnBrk="1" latinLnBrk="0" hangingPunct="1">
      <a:defRPr sz="1800" kern="1200">
        <a:solidFill>
          <a:schemeClr val="tx1"/>
        </a:solidFill>
        <a:latin typeface="+mn-lt"/>
        <a:ea typeface="+mn-ea"/>
        <a:cs typeface="+mn-cs"/>
      </a:defRPr>
    </a:lvl7pPr>
    <a:lvl8pPr marL="3200276" algn="l" defTabSz="457182" rtl="0" eaLnBrk="1" latinLnBrk="0" hangingPunct="1">
      <a:defRPr sz="1800" kern="1200">
        <a:solidFill>
          <a:schemeClr val="tx1"/>
        </a:solidFill>
        <a:latin typeface="+mn-lt"/>
        <a:ea typeface="+mn-ea"/>
        <a:cs typeface="+mn-cs"/>
      </a:defRPr>
    </a:lvl8pPr>
    <a:lvl9pPr marL="3657459" algn="l" defTabSz="457182"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05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9968" autoAdjust="0"/>
    <p:restoredTop sz="65862" autoAdjust="0"/>
  </p:normalViewPr>
  <p:slideViewPr>
    <p:cSldViewPr snapToGrid="0" snapToObjects="1">
      <p:cViewPr>
        <p:scale>
          <a:sx n="90" d="100"/>
          <a:sy n="90" d="100"/>
        </p:scale>
        <p:origin x="440" y="368"/>
      </p:cViewPr>
      <p:guideLst>
        <p:guide orient="horz" pos="2160"/>
        <p:guide pos="2880"/>
      </p:guideLst>
    </p:cSldViewPr>
  </p:slideViewPr>
  <p:outlineViewPr>
    <p:cViewPr>
      <p:scale>
        <a:sx n="33" d="100"/>
        <a:sy n="33" d="100"/>
      </p:scale>
      <p:origin x="0" y="-44592"/>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99" d="100"/>
          <a:sy n="99" d="100"/>
        </p:scale>
        <p:origin x="3496"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presProps" Target="presProps.xml"/><Relationship Id="rId81" Type="http://schemas.openxmlformats.org/officeDocument/2006/relationships/viewProps" Target="viewProps.xml"/><Relationship Id="rId82" Type="http://schemas.openxmlformats.org/officeDocument/2006/relationships/theme" Target="theme/theme1.xml"/><Relationship Id="rId83"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notesMaster" Target="notesMasters/notesMaster1.xml"/><Relationship Id="rId79" Type="http://schemas.openxmlformats.org/officeDocument/2006/relationships/handoutMaster" Target="handoutMasters/handoutMaster1.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280115C-2CEF-9E4A-BC30-BB5EB7E56A32}" type="doc">
      <dgm:prSet loTypeId="urn:microsoft.com/office/officeart/2008/layout/VerticalCurvedList" loCatId="" qsTypeId="urn:microsoft.com/office/officeart/2005/8/quickstyle/simple1" qsCatId="simple" csTypeId="urn:microsoft.com/office/officeart/2005/8/colors/colorful2" csCatId="colorful" phldr="1"/>
      <dgm:spPr/>
      <dgm:t>
        <a:bodyPr/>
        <a:lstStyle/>
        <a:p>
          <a:endParaRPr lang="en-US"/>
        </a:p>
      </dgm:t>
    </dgm:pt>
    <dgm:pt modelId="{631C24DA-D9E5-EC43-9DF4-34D87B303CD3}">
      <dgm:prSet phldrT="[Text]" custT="1"/>
      <dgm:spPr>
        <a:solidFill>
          <a:srgbClr val="800000"/>
        </a:solidFill>
      </dgm:spPr>
      <dgm:t>
        <a:bodyPr/>
        <a:lstStyle/>
        <a:p>
          <a:r>
            <a:rPr lang="en-US" sz="2000" dirty="0" smtClean="0"/>
            <a:t>⦁ A Quantitative assessment of the XB strength</a:t>
          </a:r>
        </a:p>
        <a:p>
          <a:r>
            <a:rPr lang="en-US" sz="2000" dirty="0" smtClean="0"/>
            <a:t>⧿ ∆E, r(XA) can provide only a qualitative insight      </a:t>
          </a:r>
          <a:endParaRPr lang="en-US" sz="2000" dirty="0"/>
        </a:p>
      </dgm:t>
    </dgm:pt>
    <dgm:pt modelId="{622B96A0-891B-2741-B7DF-E8539764AE99}" type="parTrans" cxnId="{97491781-D651-C640-B65F-486F02EC85B8}">
      <dgm:prSet/>
      <dgm:spPr/>
      <dgm:t>
        <a:bodyPr/>
        <a:lstStyle/>
        <a:p>
          <a:endParaRPr lang="en-US"/>
        </a:p>
      </dgm:t>
    </dgm:pt>
    <dgm:pt modelId="{0414F3F5-4F50-924E-8C32-656BB2669B65}" type="sibTrans" cxnId="{97491781-D651-C640-B65F-486F02EC85B8}">
      <dgm:prSet/>
      <dgm:spPr/>
      <dgm:t>
        <a:bodyPr/>
        <a:lstStyle/>
        <a:p>
          <a:endParaRPr lang="en-US"/>
        </a:p>
      </dgm:t>
    </dgm:pt>
    <dgm:pt modelId="{B30DDCD2-642B-3C4D-8036-675FD91807C0}">
      <dgm:prSet phldrT="[Text]" custT="1"/>
      <dgm:spPr>
        <a:solidFill>
          <a:schemeClr val="accent6">
            <a:lumMod val="50000"/>
          </a:schemeClr>
        </a:solidFill>
      </dgm:spPr>
      <dgm:t>
        <a:bodyPr/>
        <a:lstStyle/>
        <a:p>
          <a:r>
            <a:rPr lang="en-US" sz="2000" dirty="0" smtClean="0"/>
            <a:t>⦁ A detailed study on the nature of the XB </a:t>
          </a:r>
        </a:p>
        <a:p>
          <a:r>
            <a:rPr lang="en-US" sz="2000" dirty="0" smtClean="0"/>
            <a:t>⧿ How covalent it can be</a:t>
          </a:r>
          <a:endParaRPr lang="en-US" sz="2000" dirty="0"/>
        </a:p>
      </dgm:t>
    </dgm:pt>
    <dgm:pt modelId="{A914A18A-EF45-9145-A7B5-86ED47AB6F27}" type="parTrans" cxnId="{2F694811-DE26-0746-8C11-5D13129DE20A}">
      <dgm:prSet/>
      <dgm:spPr/>
      <dgm:t>
        <a:bodyPr/>
        <a:lstStyle/>
        <a:p>
          <a:endParaRPr lang="en-US"/>
        </a:p>
      </dgm:t>
    </dgm:pt>
    <dgm:pt modelId="{BBD5F61F-84CE-214A-94A3-2BD0A41C1ADE}" type="sibTrans" cxnId="{2F694811-DE26-0746-8C11-5D13129DE20A}">
      <dgm:prSet/>
      <dgm:spPr/>
      <dgm:t>
        <a:bodyPr/>
        <a:lstStyle/>
        <a:p>
          <a:endParaRPr lang="en-US"/>
        </a:p>
      </dgm:t>
    </dgm:pt>
    <dgm:pt modelId="{49B4D3E1-01A6-1247-A8F1-9217B502072B}">
      <dgm:prSet phldrT="[Text]" custT="1"/>
      <dgm:spPr>
        <a:solidFill>
          <a:schemeClr val="accent3">
            <a:lumMod val="50000"/>
          </a:schemeClr>
        </a:solidFill>
      </dgm:spPr>
      <dgm:t>
        <a:bodyPr/>
        <a:lstStyle/>
        <a:p>
          <a:r>
            <a:rPr lang="en-US" sz="2000" dirty="0" smtClean="0"/>
            <a:t>⦁ An accurate and ample study</a:t>
          </a:r>
        </a:p>
        <a:p>
          <a:r>
            <a:rPr lang="en-US" sz="2000" dirty="0" smtClean="0"/>
            <a:t>⧿ DFT fails to describe dispersion</a:t>
          </a:r>
        </a:p>
        <a:p>
          <a:r>
            <a:rPr lang="en-US" sz="2000" dirty="0" smtClean="0"/>
            <a:t>⧿ MP2 tends to </a:t>
          </a:r>
          <a:r>
            <a:rPr lang="en-US" sz="2000" dirty="0" err="1" smtClean="0"/>
            <a:t>overbind</a:t>
          </a:r>
          <a:r>
            <a:rPr lang="en-US" sz="2000" dirty="0" smtClean="0"/>
            <a:t> non-covalent complexes</a:t>
          </a:r>
        </a:p>
      </dgm:t>
    </dgm:pt>
    <dgm:pt modelId="{A7103365-7F52-C74C-A2DE-69FC21891E9B}" type="parTrans" cxnId="{C37E4A16-AE75-B84D-AD0F-B883176306C7}">
      <dgm:prSet/>
      <dgm:spPr/>
      <dgm:t>
        <a:bodyPr/>
        <a:lstStyle/>
        <a:p>
          <a:endParaRPr lang="en-US"/>
        </a:p>
      </dgm:t>
    </dgm:pt>
    <dgm:pt modelId="{1325440D-873F-9F49-A693-9CFB72977B2B}" type="sibTrans" cxnId="{C37E4A16-AE75-B84D-AD0F-B883176306C7}">
      <dgm:prSet/>
      <dgm:spPr/>
      <dgm:t>
        <a:bodyPr/>
        <a:lstStyle/>
        <a:p>
          <a:endParaRPr lang="en-US"/>
        </a:p>
      </dgm:t>
    </dgm:pt>
    <dgm:pt modelId="{CFE80F8F-E730-C047-A915-24C974437DAE}" type="pres">
      <dgm:prSet presAssocID="{7280115C-2CEF-9E4A-BC30-BB5EB7E56A32}" presName="Name0" presStyleCnt="0">
        <dgm:presLayoutVars>
          <dgm:chMax val="7"/>
          <dgm:chPref val="7"/>
          <dgm:dir/>
        </dgm:presLayoutVars>
      </dgm:prSet>
      <dgm:spPr/>
      <dgm:t>
        <a:bodyPr/>
        <a:lstStyle/>
        <a:p>
          <a:endParaRPr lang="en-US"/>
        </a:p>
      </dgm:t>
    </dgm:pt>
    <dgm:pt modelId="{7B64D1AF-8B8C-6347-8F38-8B07608965ED}" type="pres">
      <dgm:prSet presAssocID="{7280115C-2CEF-9E4A-BC30-BB5EB7E56A32}" presName="Name1" presStyleCnt="0"/>
      <dgm:spPr/>
      <dgm:t>
        <a:bodyPr/>
        <a:lstStyle/>
        <a:p>
          <a:endParaRPr lang="en-US"/>
        </a:p>
      </dgm:t>
    </dgm:pt>
    <dgm:pt modelId="{76FC7E20-0865-E74B-A42A-5A04BDC6E52A}" type="pres">
      <dgm:prSet presAssocID="{7280115C-2CEF-9E4A-BC30-BB5EB7E56A32}" presName="cycle" presStyleCnt="0"/>
      <dgm:spPr/>
      <dgm:t>
        <a:bodyPr/>
        <a:lstStyle/>
        <a:p>
          <a:endParaRPr lang="en-US"/>
        </a:p>
      </dgm:t>
    </dgm:pt>
    <dgm:pt modelId="{22B42C9A-37E6-814B-806C-91F61FB06644}" type="pres">
      <dgm:prSet presAssocID="{7280115C-2CEF-9E4A-BC30-BB5EB7E56A32}" presName="srcNode" presStyleLbl="node1" presStyleIdx="0" presStyleCnt="3"/>
      <dgm:spPr/>
      <dgm:t>
        <a:bodyPr/>
        <a:lstStyle/>
        <a:p>
          <a:endParaRPr lang="en-US"/>
        </a:p>
      </dgm:t>
    </dgm:pt>
    <dgm:pt modelId="{C24450C2-03EE-A04E-9283-48FEBD36EEB9}" type="pres">
      <dgm:prSet presAssocID="{7280115C-2CEF-9E4A-BC30-BB5EB7E56A32}" presName="conn" presStyleLbl="parChTrans1D2" presStyleIdx="0" presStyleCnt="1" custLinFactNeighborX="521" custLinFactNeighborY="-704"/>
      <dgm:spPr/>
      <dgm:t>
        <a:bodyPr/>
        <a:lstStyle/>
        <a:p>
          <a:endParaRPr lang="en-US"/>
        </a:p>
      </dgm:t>
    </dgm:pt>
    <dgm:pt modelId="{3C5EEF83-F49D-6B4A-A48B-2124AC282F3D}" type="pres">
      <dgm:prSet presAssocID="{7280115C-2CEF-9E4A-BC30-BB5EB7E56A32}" presName="extraNode" presStyleLbl="node1" presStyleIdx="0" presStyleCnt="3"/>
      <dgm:spPr/>
      <dgm:t>
        <a:bodyPr/>
        <a:lstStyle/>
        <a:p>
          <a:endParaRPr lang="en-US"/>
        </a:p>
      </dgm:t>
    </dgm:pt>
    <dgm:pt modelId="{F33B77F0-CE7E-D74B-8A30-17B9A1435BC6}" type="pres">
      <dgm:prSet presAssocID="{7280115C-2CEF-9E4A-BC30-BB5EB7E56A32}" presName="dstNode" presStyleLbl="node1" presStyleIdx="0" presStyleCnt="3"/>
      <dgm:spPr/>
      <dgm:t>
        <a:bodyPr/>
        <a:lstStyle/>
        <a:p>
          <a:endParaRPr lang="en-US"/>
        </a:p>
      </dgm:t>
    </dgm:pt>
    <dgm:pt modelId="{05EF66B3-C74F-544F-9969-051ED02F8EAE}" type="pres">
      <dgm:prSet presAssocID="{631C24DA-D9E5-EC43-9DF4-34D87B303CD3}" presName="text_1" presStyleLbl="node1" presStyleIdx="0" presStyleCnt="3" custScaleX="83781" custScaleY="114655">
        <dgm:presLayoutVars>
          <dgm:bulletEnabled val="1"/>
        </dgm:presLayoutVars>
      </dgm:prSet>
      <dgm:spPr/>
      <dgm:t>
        <a:bodyPr/>
        <a:lstStyle/>
        <a:p>
          <a:endParaRPr lang="en-US"/>
        </a:p>
      </dgm:t>
    </dgm:pt>
    <dgm:pt modelId="{3AA37A92-026B-D943-94E5-C08D8E34B57B}" type="pres">
      <dgm:prSet presAssocID="{631C24DA-D9E5-EC43-9DF4-34D87B303CD3}" presName="accent_1" presStyleCnt="0"/>
      <dgm:spPr/>
      <dgm:t>
        <a:bodyPr/>
        <a:lstStyle/>
        <a:p>
          <a:endParaRPr lang="en-US"/>
        </a:p>
      </dgm:t>
    </dgm:pt>
    <dgm:pt modelId="{86ECDAB5-FCCA-B048-A3ED-3F6DA4F47116}" type="pres">
      <dgm:prSet presAssocID="{631C24DA-D9E5-EC43-9DF4-34D87B303CD3}" presName="accentRepeatNode" presStyleLbl="solidFgAcc1" presStyleIdx="0" presStyleCnt="3" custScaleX="98394" custScaleY="105982" custLinFactNeighborX="30172" custLinFactNeighborY="122"/>
      <dgm:spPr>
        <a:solidFill>
          <a:srgbClr val="800000"/>
        </a:solidFill>
      </dgm:spPr>
      <dgm:t>
        <a:bodyPr/>
        <a:lstStyle/>
        <a:p>
          <a:endParaRPr lang="en-US"/>
        </a:p>
      </dgm:t>
    </dgm:pt>
    <dgm:pt modelId="{53BC5CD7-4984-5B4D-98CE-A5431C48A9B2}" type="pres">
      <dgm:prSet presAssocID="{B30DDCD2-642B-3C4D-8036-675FD91807C0}" presName="text_2" presStyleLbl="node1" presStyleIdx="1" presStyleCnt="3" custScaleX="83566" custScaleY="114655" custLinFactNeighborX="-136" custLinFactNeighborY="6466">
        <dgm:presLayoutVars>
          <dgm:bulletEnabled val="1"/>
        </dgm:presLayoutVars>
      </dgm:prSet>
      <dgm:spPr/>
      <dgm:t>
        <a:bodyPr/>
        <a:lstStyle/>
        <a:p>
          <a:endParaRPr lang="en-US"/>
        </a:p>
      </dgm:t>
    </dgm:pt>
    <dgm:pt modelId="{91EE9273-8D5B-CD46-BD43-D2072D26786D}" type="pres">
      <dgm:prSet presAssocID="{B30DDCD2-642B-3C4D-8036-675FD91807C0}" presName="accent_2" presStyleCnt="0"/>
      <dgm:spPr/>
      <dgm:t>
        <a:bodyPr/>
        <a:lstStyle/>
        <a:p>
          <a:endParaRPr lang="en-US"/>
        </a:p>
      </dgm:t>
    </dgm:pt>
    <dgm:pt modelId="{30135F45-6CDA-8C4C-A66F-C2F86B7D4BEF}" type="pres">
      <dgm:prSet presAssocID="{B30DDCD2-642B-3C4D-8036-675FD91807C0}" presName="accentRepeatNode" presStyleLbl="solidFgAcc1" presStyleIdx="1" presStyleCnt="3" custLinFactNeighborX="33621" custLinFactNeighborY="4310"/>
      <dgm:spPr>
        <a:solidFill>
          <a:schemeClr val="accent6">
            <a:lumMod val="50000"/>
          </a:schemeClr>
        </a:solidFill>
      </dgm:spPr>
      <dgm:t>
        <a:bodyPr/>
        <a:lstStyle/>
        <a:p>
          <a:endParaRPr lang="en-US"/>
        </a:p>
      </dgm:t>
    </dgm:pt>
    <dgm:pt modelId="{042FC96F-04D2-0F48-B1CE-0E17528FB368}" type="pres">
      <dgm:prSet presAssocID="{49B4D3E1-01A6-1247-A8F1-9217B502072B}" presName="text_3" presStyleLbl="node1" presStyleIdx="2" presStyleCnt="3" custScaleX="83781" custScaleY="124442">
        <dgm:presLayoutVars>
          <dgm:bulletEnabled val="1"/>
        </dgm:presLayoutVars>
      </dgm:prSet>
      <dgm:spPr/>
      <dgm:t>
        <a:bodyPr/>
        <a:lstStyle/>
        <a:p>
          <a:endParaRPr lang="en-US"/>
        </a:p>
      </dgm:t>
    </dgm:pt>
    <dgm:pt modelId="{3572B3BA-CE19-F340-BC4D-8139D0BEDC84}" type="pres">
      <dgm:prSet presAssocID="{49B4D3E1-01A6-1247-A8F1-9217B502072B}" presName="accent_3" presStyleCnt="0"/>
      <dgm:spPr/>
      <dgm:t>
        <a:bodyPr/>
        <a:lstStyle/>
        <a:p>
          <a:endParaRPr lang="en-US"/>
        </a:p>
      </dgm:t>
    </dgm:pt>
    <dgm:pt modelId="{633CADC0-0B49-A548-A84C-533681504C0B}" type="pres">
      <dgm:prSet presAssocID="{49B4D3E1-01A6-1247-A8F1-9217B502072B}" presName="accentRepeatNode" presStyleLbl="solidFgAcc1" presStyleIdx="2" presStyleCnt="3" custScaleX="96671" custScaleY="105618" custLinFactNeighborX="40669" custLinFactNeighborY="862"/>
      <dgm:spPr>
        <a:solidFill>
          <a:schemeClr val="accent3">
            <a:lumMod val="50000"/>
          </a:schemeClr>
        </a:solidFill>
      </dgm:spPr>
      <dgm:t>
        <a:bodyPr/>
        <a:lstStyle/>
        <a:p>
          <a:endParaRPr lang="en-US"/>
        </a:p>
      </dgm:t>
    </dgm:pt>
  </dgm:ptLst>
  <dgm:cxnLst>
    <dgm:cxn modelId="{5EAAF8AE-921A-3644-87BD-A5674632F4F9}" type="presOf" srcId="{7280115C-2CEF-9E4A-BC30-BB5EB7E56A32}" destId="{CFE80F8F-E730-C047-A915-24C974437DAE}" srcOrd="0" destOrd="0" presId="urn:microsoft.com/office/officeart/2008/layout/VerticalCurvedList"/>
    <dgm:cxn modelId="{2F694811-DE26-0746-8C11-5D13129DE20A}" srcId="{7280115C-2CEF-9E4A-BC30-BB5EB7E56A32}" destId="{B30DDCD2-642B-3C4D-8036-675FD91807C0}" srcOrd="1" destOrd="0" parTransId="{A914A18A-EF45-9145-A7B5-86ED47AB6F27}" sibTransId="{BBD5F61F-84CE-214A-94A3-2BD0A41C1ADE}"/>
    <dgm:cxn modelId="{97491781-D651-C640-B65F-486F02EC85B8}" srcId="{7280115C-2CEF-9E4A-BC30-BB5EB7E56A32}" destId="{631C24DA-D9E5-EC43-9DF4-34D87B303CD3}" srcOrd="0" destOrd="0" parTransId="{622B96A0-891B-2741-B7DF-E8539764AE99}" sibTransId="{0414F3F5-4F50-924E-8C32-656BB2669B65}"/>
    <dgm:cxn modelId="{C37E4A16-AE75-B84D-AD0F-B883176306C7}" srcId="{7280115C-2CEF-9E4A-BC30-BB5EB7E56A32}" destId="{49B4D3E1-01A6-1247-A8F1-9217B502072B}" srcOrd="2" destOrd="0" parTransId="{A7103365-7F52-C74C-A2DE-69FC21891E9B}" sibTransId="{1325440D-873F-9F49-A693-9CFB72977B2B}"/>
    <dgm:cxn modelId="{DD3DA3BB-31E0-FE49-8D0E-782FF4A34CB2}" type="presOf" srcId="{49B4D3E1-01A6-1247-A8F1-9217B502072B}" destId="{042FC96F-04D2-0F48-B1CE-0E17528FB368}" srcOrd="0" destOrd="0" presId="urn:microsoft.com/office/officeart/2008/layout/VerticalCurvedList"/>
    <dgm:cxn modelId="{0EAA4B2D-1FD2-6F4F-B438-4B43EBC1746B}" type="presOf" srcId="{631C24DA-D9E5-EC43-9DF4-34D87B303CD3}" destId="{05EF66B3-C74F-544F-9969-051ED02F8EAE}" srcOrd="0" destOrd="0" presId="urn:microsoft.com/office/officeart/2008/layout/VerticalCurvedList"/>
    <dgm:cxn modelId="{E0D62B93-43C3-FA47-85AB-5E0F153641A9}" type="presOf" srcId="{0414F3F5-4F50-924E-8C32-656BB2669B65}" destId="{C24450C2-03EE-A04E-9283-48FEBD36EEB9}" srcOrd="0" destOrd="0" presId="urn:microsoft.com/office/officeart/2008/layout/VerticalCurvedList"/>
    <dgm:cxn modelId="{49C7E908-614D-7C44-8549-72B40F7CF9C1}" type="presOf" srcId="{B30DDCD2-642B-3C4D-8036-675FD91807C0}" destId="{53BC5CD7-4984-5B4D-98CE-A5431C48A9B2}" srcOrd="0" destOrd="0" presId="urn:microsoft.com/office/officeart/2008/layout/VerticalCurvedList"/>
    <dgm:cxn modelId="{77CA8B37-7CEB-A645-A052-809814D28C95}" type="presParOf" srcId="{CFE80F8F-E730-C047-A915-24C974437DAE}" destId="{7B64D1AF-8B8C-6347-8F38-8B07608965ED}" srcOrd="0" destOrd="0" presId="urn:microsoft.com/office/officeart/2008/layout/VerticalCurvedList"/>
    <dgm:cxn modelId="{646BF264-D6A0-F542-A3B6-B53EB0A2DADB}" type="presParOf" srcId="{7B64D1AF-8B8C-6347-8F38-8B07608965ED}" destId="{76FC7E20-0865-E74B-A42A-5A04BDC6E52A}" srcOrd="0" destOrd="0" presId="urn:microsoft.com/office/officeart/2008/layout/VerticalCurvedList"/>
    <dgm:cxn modelId="{6E9ABEB5-DE45-B044-828F-E52FBDC2A1EE}" type="presParOf" srcId="{76FC7E20-0865-E74B-A42A-5A04BDC6E52A}" destId="{22B42C9A-37E6-814B-806C-91F61FB06644}" srcOrd="0" destOrd="0" presId="urn:microsoft.com/office/officeart/2008/layout/VerticalCurvedList"/>
    <dgm:cxn modelId="{85245389-F7C7-6349-91B9-971F772BC1D4}" type="presParOf" srcId="{76FC7E20-0865-E74B-A42A-5A04BDC6E52A}" destId="{C24450C2-03EE-A04E-9283-48FEBD36EEB9}" srcOrd="1" destOrd="0" presId="urn:microsoft.com/office/officeart/2008/layout/VerticalCurvedList"/>
    <dgm:cxn modelId="{E3745E9D-5F47-9043-BA44-19E3701C59DE}" type="presParOf" srcId="{76FC7E20-0865-E74B-A42A-5A04BDC6E52A}" destId="{3C5EEF83-F49D-6B4A-A48B-2124AC282F3D}" srcOrd="2" destOrd="0" presId="urn:microsoft.com/office/officeart/2008/layout/VerticalCurvedList"/>
    <dgm:cxn modelId="{97776690-2BA8-A345-B95A-D403E064CDF4}" type="presParOf" srcId="{76FC7E20-0865-E74B-A42A-5A04BDC6E52A}" destId="{F33B77F0-CE7E-D74B-8A30-17B9A1435BC6}" srcOrd="3" destOrd="0" presId="urn:microsoft.com/office/officeart/2008/layout/VerticalCurvedList"/>
    <dgm:cxn modelId="{74CA9392-AA43-8646-95DC-755DE5083FB2}" type="presParOf" srcId="{7B64D1AF-8B8C-6347-8F38-8B07608965ED}" destId="{05EF66B3-C74F-544F-9969-051ED02F8EAE}" srcOrd="1" destOrd="0" presId="urn:microsoft.com/office/officeart/2008/layout/VerticalCurvedList"/>
    <dgm:cxn modelId="{6780A0BC-B5E2-5344-BD1C-BA522134C7CB}" type="presParOf" srcId="{7B64D1AF-8B8C-6347-8F38-8B07608965ED}" destId="{3AA37A92-026B-D943-94E5-C08D8E34B57B}" srcOrd="2" destOrd="0" presId="urn:microsoft.com/office/officeart/2008/layout/VerticalCurvedList"/>
    <dgm:cxn modelId="{63A6001E-449C-8D47-BAD4-08111729B607}" type="presParOf" srcId="{3AA37A92-026B-D943-94E5-C08D8E34B57B}" destId="{86ECDAB5-FCCA-B048-A3ED-3F6DA4F47116}" srcOrd="0" destOrd="0" presId="urn:microsoft.com/office/officeart/2008/layout/VerticalCurvedList"/>
    <dgm:cxn modelId="{C6EC365C-F134-7244-ACF4-2BF9CD407ACD}" type="presParOf" srcId="{7B64D1AF-8B8C-6347-8F38-8B07608965ED}" destId="{53BC5CD7-4984-5B4D-98CE-A5431C48A9B2}" srcOrd="3" destOrd="0" presId="urn:microsoft.com/office/officeart/2008/layout/VerticalCurvedList"/>
    <dgm:cxn modelId="{BF34B89A-3789-E04F-991A-0641531A76DA}" type="presParOf" srcId="{7B64D1AF-8B8C-6347-8F38-8B07608965ED}" destId="{91EE9273-8D5B-CD46-BD43-D2072D26786D}" srcOrd="4" destOrd="0" presId="urn:microsoft.com/office/officeart/2008/layout/VerticalCurvedList"/>
    <dgm:cxn modelId="{75EC3A17-1EA0-C949-8831-F7AE08B38598}" type="presParOf" srcId="{91EE9273-8D5B-CD46-BD43-D2072D26786D}" destId="{30135F45-6CDA-8C4C-A66F-C2F86B7D4BEF}" srcOrd="0" destOrd="0" presId="urn:microsoft.com/office/officeart/2008/layout/VerticalCurvedList"/>
    <dgm:cxn modelId="{566F880A-1378-D740-A706-7B13F9757842}" type="presParOf" srcId="{7B64D1AF-8B8C-6347-8F38-8B07608965ED}" destId="{042FC96F-04D2-0F48-B1CE-0E17528FB368}" srcOrd="5" destOrd="0" presId="urn:microsoft.com/office/officeart/2008/layout/VerticalCurvedList"/>
    <dgm:cxn modelId="{635B3BFD-F8E5-364E-9B7E-09C63441C144}" type="presParOf" srcId="{7B64D1AF-8B8C-6347-8F38-8B07608965ED}" destId="{3572B3BA-CE19-F340-BC4D-8139D0BEDC84}" srcOrd="6" destOrd="0" presId="urn:microsoft.com/office/officeart/2008/layout/VerticalCurvedList"/>
    <dgm:cxn modelId="{3D875527-C739-D147-B042-D23EBEDCC8B8}" type="presParOf" srcId="{3572B3BA-CE19-F340-BC4D-8139D0BEDC84}" destId="{633CADC0-0B49-A548-A84C-533681504C0B}"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4450C2-03EE-A04E-9283-48FEBD36EEB9}">
      <dsp:nvSpPr>
        <dsp:cNvPr id="0" name=""/>
        <dsp:cNvSpPr/>
      </dsp:nvSpPr>
      <dsp:spPr>
        <a:xfrm>
          <a:off x="-4989859" y="-860930"/>
          <a:ext cx="6346738" cy="6346738"/>
        </a:xfrm>
        <a:prstGeom prst="blockArc">
          <a:avLst>
            <a:gd name="adj1" fmla="val 18900000"/>
            <a:gd name="adj2" fmla="val 2700000"/>
            <a:gd name="adj3" fmla="val 340"/>
          </a:avLst>
        </a:pr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5EF66B3-C74F-544F-9969-051ED02F8EAE}">
      <dsp:nvSpPr>
        <dsp:cNvPr id="0" name=""/>
        <dsp:cNvSpPr/>
      </dsp:nvSpPr>
      <dsp:spPr>
        <a:xfrm>
          <a:off x="1594933" y="402336"/>
          <a:ext cx="6549138" cy="1081022"/>
        </a:xfrm>
        <a:prstGeom prst="rect">
          <a:avLst/>
        </a:prstGeom>
        <a:solidFill>
          <a:srgbClr val="8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8386" tIns="50800" rIns="50800" bIns="50800" numCol="1" spcCol="1270" anchor="ctr" anchorCtr="0">
          <a:noAutofit/>
        </a:bodyPr>
        <a:lstStyle/>
        <a:p>
          <a:pPr lvl="0" algn="l" defTabSz="889000">
            <a:lnSpc>
              <a:spcPct val="90000"/>
            </a:lnSpc>
            <a:spcBef>
              <a:spcPct val="0"/>
            </a:spcBef>
            <a:spcAft>
              <a:spcPct val="35000"/>
            </a:spcAft>
          </a:pPr>
          <a:r>
            <a:rPr lang="en-US" sz="2000" kern="1200" dirty="0" smtClean="0"/>
            <a:t>⦁ A Quantitative assessment of the XB strength</a:t>
          </a:r>
        </a:p>
        <a:p>
          <a:pPr lvl="0" algn="l" defTabSz="889000">
            <a:lnSpc>
              <a:spcPct val="90000"/>
            </a:lnSpc>
            <a:spcBef>
              <a:spcPct val="0"/>
            </a:spcBef>
            <a:spcAft>
              <a:spcPct val="35000"/>
            </a:spcAft>
          </a:pPr>
          <a:r>
            <a:rPr lang="en-US" sz="2000" kern="1200" dirty="0" smtClean="0"/>
            <a:t>⧿ ∆E, r(XA) can provide only a qualitative insight      </a:t>
          </a:r>
          <a:endParaRPr lang="en-US" sz="2000" kern="1200" dirty="0"/>
        </a:p>
      </dsp:txBody>
      <dsp:txXfrm>
        <a:off x="1594933" y="402336"/>
        <a:ext cx="6549138" cy="1081022"/>
      </dsp:txXfrm>
    </dsp:sp>
    <dsp:sp modelId="{86ECDAB5-FCCA-B048-A3ED-3F6DA4F47116}">
      <dsp:nvSpPr>
        <dsp:cNvPr id="0" name=""/>
        <dsp:cNvSpPr/>
      </dsp:nvSpPr>
      <dsp:spPr>
        <a:xfrm>
          <a:off x="736795" y="319755"/>
          <a:ext cx="1159632" cy="1249061"/>
        </a:xfrm>
        <a:prstGeom prst="ellipse">
          <a:avLst/>
        </a:prstGeom>
        <a:solidFill>
          <a:srgbClr val="800000"/>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3BC5CD7-4984-5B4D-98CE-A5431C48A9B2}">
      <dsp:nvSpPr>
        <dsp:cNvPr id="0" name=""/>
        <dsp:cNvSpPr/>
      </dsp:nvSpPr>
      <dsp:spPr>
        <a:xfrm>
          <a:off x="1907735" y="1877573"/>
          <a:ext cx="6245929" cy="1081022"/>
        </a:xfrm>
        <a:prstGeom prst="rect">
          <a:avLst/>
        </a:prstGeom>
        <a:solidFill>
          <a:schemeClr val="accent6">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8386" tIns="50800" rIns="50800" bIns="50800" numCol="1" spcCol="1270" anchor="ctr" anchorCtr="0">
          <a:noAutofit/>
        </a:bodyPr>
        <a:lstStyle/>
        <a:p>
          <a:pPr lvl="0" algn="l" defTabSz="889000">
            <a:lnSpc>
              <a:spcPct val="90000"/>
            </a:lnSpc>
            <a:spcBef>
              <a:spcPct val="0"/>
            </a:spcBef>
            <a:spcAft>
              <a:spcPct val="35000"/>
            </a:spcAft>
          </a:pPr>
          <a:r>
            <a:rPr lang="en-US" sz="2000" kern="1200" dirty="0" smtClean="0"/>
            <a:t>⦁ A detailed study on the nature of the XB </a:t>
          </a:r>
        </a:p>
        <a:p>
          <a:pPr lvl="0" algn="l" defTabSz="889000">
            <a:lnSpc>
              <a:spcPct val="90000"/>
            </a:lnSpc>
            <a:spcBef>
              <a:spcPct val="0"/>
            </a:spcBef>
            <a:spcAft>
              <a:spcPct val="35000"/>
            </a:spcAft>
          </a:pPr>
          <a:r>
            <a:rPr lang="en-US" sz="2000" kern="1200" dirty="0" smtClean="0"/>
            <a:t>⧿ How covalent it can be</a:t>
          </a:r>
          <a:endParaRPr lang="en-US" sz="2000" kern="1200" dirty="0"/>
        </a:p>
      </dsp:txBody>
      <dsp:txXfrm>
        <a:off x="1907735" y="1877573"/>
        <a:ext cx="6245929" cy="1081022"/>
      </dsp:txXfrm>
    </dsp:sp>
    <dsp:sp modelId="{30135F45-6CDA-8C4C-A66F-C2F86B7D4BEF}">
      <dsp:nvSpPr>
        <dsp:cNvPr id="0" name=""/>
        <dsp:cNvSpPr/>
      </dsp:nvSpPr>
      <dsp:spPr>
        <a:xfrm>
          <a:off x="1110704" y="1818635"/>
          <a:ext cx="1178560" cy="1178560"/>
        </a:xfrm>
        <a:prstGeom prst="ellipse">
          <a:avLst/>
        </a:prstGeom>
        <a:solidFill>
          <a:schemeClr val="accent6">
            <a:lumMod val="50000"/>
          </a:schemeClr>
        </a:solidFill>
        <a:ln w="25400" cap="flat" cmpd="sng" algn="ctr">
          <a:solidFill>
            <a:schemeClr val="accent2">
              <a:hueOff val="2340760"/>
              <a:satOff val="-2919"/>
              <a:lumOff val="686"/>
              <a:alphaOff val="0"/>
            </a:schemeClr>
          </a:solidFill>
          <a:prstDash val="solid"/>
        </a:ln>
        <a:effectLst/>
      </dsp:spPr>
      <dsp:style>
        <a:lnRef idx="2">
          <a:scrgbClr r="0" g="0" b="0"/>
        </a:lnRef>
        <a:fillRef idx="1">
          <a:scrgbClr r="0" g="0" b="0"/>
        </a:fillRef>
        <a:effectRef idx="0">
          <a:scrgbClr r="0" g="0" b="0"/>
        </a:effectRef>
        <a:fontRef idx="minor"/>
      </dsp:style>
    </dsp:sp>
    <dsp:sp modelId="{042FC96F-04D2-0F48-B1CE-0E17528FB368}">
      <dsp:nvSpPr>
        <dsp:cNvPr id="0" name=""/>
        <dsp:cNvSpPr/>
      </dsp:nvSpPr>
      <dsp:spPr>
        <a:xfrm>
          <a:off x="1594933" y="3184742"/>
          <a:ext cx="6549138" cy="1173298"/>
        </a:xfrm>
        <a:prstGeom prst="rect">
          <a:avLst/>
        </a:prstGeom>
        <a:solidFill>
          <a:schemeClr val="accent3">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8386" tIns="50800" rIns="50800" bIns="50800" numCol="1" spcCol="1270" anchor="ctr" anchorCtr="0">
          <a:noAutofit/>
        </a:bodyPr>
        <a:lstStyle/>
        <a:p>
          <a:pPr lvl="0" algn="l" defTabSz="889000">
            <a:lnSpc>
              <a:spcPct val="90000"/>
            </a:lnSpc>
            <a:spcBef>
              <a:spcPct val="0"/>
            </a:spcBef>
            <a:spcAft>
              <a:spcPct val="35000"/>
            </a:spcAft>
          </a:pPr>
          <a:r>
            <a:rPr lang="en-US" sz="2000" kern="1200" dirty="0" smtClean="0"/>
            <a:t>⦁ An accurate and ample study</a:t>
          </a:r>
        </a:p>
        <a:p>
          <a:pPr lvl="0" algn="l" defTabSz="889000">
            <a:lnSpc>
              <a:spcPct val="90000"/>
            </a:lnSpc>
            <a:spcBef>
              <a:spcPct val="0"/>
            </a:spcBef>
            <a:spcAft>
              <a:spcPct val="35000"/>
            </a:spcAft>
          </a:pPr>
          <a:r>
            <a:rPr lang="en-US" sz="2000" kern="1200" dirty="0" smtClean="0"/>
            <a:t>⧿ DFT fails to describe dispersion</a:t>
          </a:r>
        </a:p>
        <a:p>
          <a:pPr lvl="0" algn="l" defTabSz="889000">
            <a:lnSpc>
              <a:spcPct val="90000"/>
            </a:lnSpc>
            <a:spcBef>
              <a:spcPct val="0"/>
            </a:spcBef>
            <a:spcAft>
              <a:spcPct val="35000"/>
            </a:spcAft>
          </a:pPr>
          <a:r>
            <a:rPr lang="en-US" sz="2000" kern="1200" dirty="0" smtClean="0"/>
            <a:t>⧿ MP2 tends to </a:t>
          </a:r>
          <a:r>
            <a:rPr lang="en-US" sz="2000" kern="1200" dirty="0" err="1" smtClean="0"/>
            <a:t>overbind</a:t>
          </a:r>
          <a:r>
            <a:rPr lang="en-US" sz="2000" kern="1200" dirty="0" smtClean="0"/>
            <a:t> non-covalent complexes</a:t>
          </a:r>
        </a:p>
      </dsp:txBody>
      <dsp:txXfrm>
        <a:off x="1594933" y="3184742"/>
        <a:ext cx="6549138" cy="1173298"/>
      </dsp:txXfrm>
    </dsp:sp>
    <dsp:sp modelId="{633CADC0-0B49-A548-A84C-533681504C0B}">
      <dsp:nvSpPr>
        <dsp:cNvPr id="0" name=""/>
        <dsp:cNvSpPr/>
      </dsp:nvSpPr>
      <dsp:spPr>
        <a:xfrm>
          <a:off x="870661" y="3159165"/>
          <a:ext cx="1139325" cy="1244771"/>
        </a:xfrm>
        <a:prstGeom prst="ellipse">
          <a:avLst/>
        </a:prstGeom>
        <a:solidFill>
          <a:schemeClr val="accent3">
            <a:lumMod val="50000"/>
          </a:schemeClr>
        </a:solidFill>
        <a:ln w="25400" cap="flat" cmpd="sng" algn="ctr">
          <a:solidFill>
            <a:schemeClr val="accent2">
              <a:hueOff val="4681520"/>
              <a:satOff val="-5839"/>
              <a:lumOff val="1373"/>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9A08F51-6937-8B40-8DA6-A12D83E7E294}" type="datetime1">
              <a:rPr lang="en-US" smtClean="0"/>
              <a:t>5/14/16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EC9A02A-8DBB-3A4D-BB63-B3ACB5F28BEF}" type="slidenum">
              <a:rPr lang="en-US" smtClean="0"/>
              <a:t>‹#›</a:t>
            </a:fld>
            <a:endParaRPr lang="en-US"/>
          </a:p>
        </p:txBody>
      </p:sp>
    </p:spTree>
    <p:extLst>
      <p:ext uri="{BB962C8B-B14F-4D97-AF65-F5344CB8AC3E}">
        <p14:creationId xmlns:p14="http://schemas.microsoft.com/office/powerpoint/2010/main" val="259042344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B74B5B1-8762-3742-A48F-B1BFF59F2F1B}" type="datetime1">
              <a:rPr lang="en-US" smtClean="0"/>
              <a:t>5/14/16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FBBD235-449F-FB40-919F-02563BAD3B24}" type="slidenum">
              <a:rPr lang="en-US" smtClean="0"/>
              <a:t>‹#›</a:t>
            </a:fld>
            <a:endParaRPr lang="en-US"/>
          </a:p>
        </p:txBody>
      </p:sp>
    </p:spTree>
    <p:extLst>
      <p:ext uri="{BB962C8B-B14F-4D97-AF65-F5344CB8AC3E}">
        <p14:creationId xmlns:p14="http://schemas.microsoft.com/office/powerpoint/2010/main" val="441554725"/>
      </p:ext>
    </p:extLst>
  </p:cSld>
  <p:clrMap bg1="lt1" tx1="dk1" bg2="lt2" tx2="dk2" accent1="accent1" accent2="accent2" accent3="accent3" accent4="accent4" accent5="accent5" accent6="accent6" hlink="hlink" folHlink="folHlink"/>
  <p:hf hdr="0" ftr="0" dt="0"/>
  <p:notesStyle>
    <a:lvl1pPr marL="0" algn="l" defTabSz="457182" rtl="0" eaLnBrk="1" latinLnBrk="0" hangingPunct="1">
      <a:defRPr sz="1200" kern="1200">
        <a:solidFill>
          <a:schemeClr val="tx1"/>
        </a:solidFill>
        <a:latin typeface="+mn-lt"/>
        <a:ea typeface="+mn-ea"/>
        <a:cs typeface="+mn-cs"/>
      </a:defRPr>
    </a:lvl1pPr>
    <a:lvl2pPr marL="457182" algn="l" defTabSz="457182" rtl="0" eaLnBrk="1" latinLnBrk="0" hangingPunct="1">
      <a:defRPr sz="1200" kern="1200">
        <a:solidFill>
          <a:schemeClr val="tx1"/>
        </a:solidFill>
        <a:latin typeface="+mn-lt"/>
        <a:ea typeface="+mn-ea"/>
        <a:cs typeface="+mn-cs"/>
      </a:defRPr>
    </a:lvl2pPr>
    <a:lvl3pPr marL="914365" algn="l" defTabSz="457182" rtl="0" eaLnBrk="1" latinLnBrk="0" hangingPunct="1">
      <a:defRPr sz="1200" kern="1200">
        <a:solidFill>
          <a:schemeClr val="tx1"/>
        </a:solidFill>
        <a:latin typeface="+mn-lt"/>
        <a:ea typeface="+mn-ea"/>
        <a:cs typeface="+mn-cs"/>
      </a:defRPr>
    </a:lvl3pPr>
    <a:lvl4pPr marL="1371547" algn="l" defTabSz="457182" rtl="0" eaLnBrk="1" latinLnBrk="0" hangingPunct="1">
      <a:defRPr sz="1200" kern="1200">
        <a:solidFill>
          <a:schemeClr val="tx1"/>
        </a:solidFill>
        <a:latin typeface="+mn-lt"/>
        <a:ea typeface="+mn-ea"/>
        <a:cs typeface="+mn-cs"/>
      </a:defRPr>
    </a:lvl4pPr>
    <a:lvl5pPr marL="1828729" algn="l" defTabSz="457182" rtl="0" eaLnBrk="1" latinLnBrk="0" hangingPunct="1">
      <a:defRPr sz="1200" kern="1200">
        <a:solidFill>
          <a:schemeClr val="tx1"/>
        </a:solidFill>
        <a:latin typeface="+mn-lt"/>
        <a:ea typeface="+mn-ea"/>
        <a:cs typeface="+mn-cs"/>
      </a:defRPr>
    </a:lvl5pPr>
    <a:lvl6pPr marL="2285912" algn="l" defTabSz="457182" rtl="0" eaLnBrk="1" latinLnBrk="0" hangingPunct="1">
      <a:defRPr sz="1200" kern="1200">
        <a:solidFill>
          <a:schemeClr val="tx1"/>
        </a:solidFill>
        <a:latin typeface="+mn-lt"/>
        <a:ea typeface="+mn-ea"/>
        <a:cs typeface="+mn-cs"/>
      </a:defRPr>
    </a:lvl6pPr>
    <a:lvl7pPr marL="2743094" algn="l" defTabSz="457182" rtl="0" eaLnBrk="1" latinLnBrk="0" hangingPunct="1">
      <a:defRPr sz="1200" kern="1200">
        <a:solidFill>
          <a:schemeClr val="tx1"/>
        </a:solidFill>
        <a:latin typeface="+mn-lt"/>
        <a:ea typeface="+mn-ea"/>
        <a:cs typeface="+mn-cs"/>
      </a:defRPr>
    </a:lvl7pPr>
    <a:lvl8pPr marL="3200276" algn="l" defTabSz="457182" rtl="0" eaLnBrk="1" latinLnBrk="0" hangingPunct="1">
      <a:defRPr sz="1200" kern="1200">
        <a:solidFill>
          <a:schemeClr val="tx1"/>
        </a:solidFill>
        <a:latin typeface="+mn-lt"/>
        <a:ea typeface="+mn-ea"/>
        <a:cs typeface="+mn-cs"/>
      </a:defRPr>
    </a:lvl8pPr>
    <a:lvl9pPr marL="3657459" algn="l" defTabSz="45718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3"/>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7F5B6BDC-2016-A449-A058-49BD45050F8D}" type="slidenum">
              <a:rPr lang="en-US" sz="1200">
                <a:latin typeface="Times New Roman" charset="0"/>
              </a:rPr>
              <a:pPr eaLnBrk="1" fontAlgn="base" hangingPunct="1">
                <a:spcBef>
                  <a:spcPct val="0"/>
                </a:spcBef>
                <a:spcAft>
                  <a:spcPct val="0"/>
                </a:spcAft>
              </a:pPr>
              <a:t>1</a:t>
            </a:fld>
            <a:endParaRPr lang="en-US" sz="1200">
              <a:latin typeface="Times New Roman" charset="0"/>
            </a:endParaRPr>
          </a:p>
        </p:txBody>
      </p:sp>
      <p:sp>
        <p:nvSpPr>
          <p:cNvPr id="15362" name="Rectangle 2"/>
          <p:cNvSpPr>
            <a:spLocks noGrp="1" noRot="1" noChangeAspect="1" noChangeArrowheads="1"/>
          </p:cNvSpPr>
          <p:nvPr>
            <p:ph type="sldImg"/>
          </p:nvPr>
        </p:nvSpPr>
        <p:spPr bwMode="auto">
          <a:xfrm>
            <a:off x="2867025" y="511175"/>
            <a:ext cx="3413125" cy="2559050"/>
          </a:xfrm>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5363"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sv-SE">
                <a:latin typeface="Times New Roman" charset="0"/>
              </a:rPr>
              <a:t>This is my opening slide. I have to check what else it should conmtain</a:t>
            </a:r>
          </a:p>
        </p:txBody>
      </p:sp>
    </p:spTree>
    <p:extLst>
      <p:ext uri="{BB962C8B-B14F-4D97-AF65-F5344CB8AC3E}">
        <p14:creationId xmlns:p14="http://schemas.microsoft.com/office/powerpoint/2010/main" val="3866389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Although advanced material have been developed,</a:t>
            </a:r>
            <a:r>
              <a:rPr lang="en-US" baseline="0" dirty="0" smtClean="0"/>
              <a:t> until now there is no quantitative assessment of the strength of the XB, most quantities used can give only some limited qualitative description which does not reflect the intrinsic strength of the bond. Also there is no consensus in what extent can this bond be considered as electrostatic and when covalent contributions may play an important role. Another problem is that most methods used to describe this interaction may not be accurate enough for example DFT does not describe dispersion well and MP2 is known to tend to </a:t>
            </a:r>
            <a:r>
              <a:rPr lang="en-US" baseline="0" dirty="0" err="1" smtClean="0"/>
              <a:t>overbind</a:t>
            </a:r>
            <a:r>
              <a:rPr lang="en-US" baseline="0" dirty="0" smtClean="0"/>
              <a:t> non-covalent interactions.</a:t>
            </a:r>
            <a:endParaRPr lang="en-US" dirty="0" smtClean="0"/>
          </a:p>
          <a:p>
            <a:endParaRPr lang="en-US" dirty="0" smtClean="0"/>
          </a:p>
          <a:p>
            <a:endParaRPr lang="en-US" dirty="0" smtClean="0"/>
          </a:p>
          <a:p>
            <a:r>
              <a:rPr lang="en-US" dirty="0" smtClean="0"/>
              <a:t>Although advanced</a:t>
            </a:r>
            <a:r>
              <a:rPr lang="en-US" baseline="0" dirty="0" smtClean="0"/>
              <a:t> material based on halogen bonds have been made recently, there are some gaps on the understanding of the strength and nature of this interactions, which comes from the fact that: No quantitative assessment of the halogen bond intrinsic strength was done yet. Most studies assumes that quantities such as binding energies can describe the strength of a bond. However binding energy is cumulative property and are not ideal bond strength descriptors. The halogen bond nature is still disputable in the sense that some researcher consider its strengthen and directionality to be electrostatically driven interaction while others researcher consider covalent contribution to be the key contribution. Besides of that most computational studies on halogen bonding were done with inaccurate methods,  such as DFT and MP2. It is well known that DFT struggles to describe dispersion, even when dispersion corrections are included the problem is only minimized but not solved. MP2 methods tend to overestimate the binding energy of non-covalent bonds. </a:t>
            </a:r>
          </a:p>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baseline="0" dirty="0" smtClean="0"/>
          </a:p>
          <a:p>
            <a:r>
              <a:rPr lang="en-US" baseline="0" dirty="0" smtClean="0"/>
              <a:t>Some basic studies could help to the rational design of halogen bonded polymers or drugs</a:t>
            </a:r>
          </a:p>
          <a:p>
            <a:endParaRPr lang="en-US" baseline="0" dirty="0" smtClean="0"/>
          </a:p>
          <a:p>
            <a:r>
              <a:rPr lang="en-US" baseline="0" dirty="0" smtClean="0"/>
              <a:t>Maybe one of the biggest gaps in the theoretical studies of halogen bond is that there is no quantity until now</a:t>
            </a:r>
          </a:p>
          <a:p>
            <a:r>
              <a:rPr lang="en-US" baseline="0" dirty="0" smtClean="0"/>
              <a:t>That could measure the </a:t>
            </a:r>
            <a:r>
              <a:rPr lang="en-US" baseline="0" dirty="0" err="1" smtClean="0"/>
              <a:t>intrinsinc</a:t>
            </a:r>
            <a:r>
              <a:rPr lang="en-US" baseline="0" dirty="0" smtClean="0"/>
              <a:t> strength of the halogen bond,</a:t>
            </a:r>
          </a:p>
          <a:p>
            <a:endParaRPr lang="en-US" baseline="0" dirty="0" smtClean="0"/>
          </a:p>
          <a:p>
            <a:r>
              <a:rPr lang="en-US" baseline="0" dirty="0" smtClean="0"/>
              <a:t>By understanding the </a:t>
            </a:r>
            <a:r>
              <a:rPr lang="en-US" baseline="0" dirty="0" err="1" smtClean="0"/>
              <a:t>intrinsinc</a:t>
            </a:r>
            <a:r>
              <a:rPr lang="en-US" baseline="0" dirty="0" smtClean="0"/>
              <a:t> strength of halogen bonding we could optimize </a:t>
            </a:r>
          </a:p>
          <a:p>
            <a:r>
              <a:rPr lang="en-US" baseline="0" dirty="0" smtClean="0"/>
              <a:t>It would also be possible to understand the </a:t>
            </a:r>
            <a:r>
              <a:rPr lang="en-US" baseline="0" dirty="0" err="1" smtClean="0"/>
              <a:t>cooperativity</a:t>
            </a:r>
            <a:r>
              <a:rPr lang="en-US" baseline="0" dirty="0" smtClean="0"/>
              <a:t> or </a:t>
            </a:r>
            <a:r>
              <a:rPr lang="en-US" baseline="0" dirty="0" err="1" smtClean="0"/>
              <a:t>competitivity</a:t>
            </a:r>
            <a:r>
              <a:rPr lang="en-US" baseline="0" dirty="0" smtClean="0"/>
              <a:t> between non-covalent interactions</a:t>
            </a:r>
          </a:p>
          <a:p>
            <a:endParaRPr lang="en-US" baseline="0" dirty="0" smtClean="0"/>
          </a:p>
          <a:p>
            <a:r>
              <a:rPr lang="en-US" baseline="0" dirty="0" smtClean="0"/>
              <a:t>Another deficiency in the theoretical exploration of halogen bonds the few studies done at high computational level </a:t>
            </a:r>
          </a:p>
          <a:p>
            <a:r>
              <a:rPr lang="en-US" baseline="0" dirty="0" smtClean="0"/>
              <a:t>Are mostly done to bench mark low accuracy methods and </a:t>
            </a:r>
          </a:p>
          <a:p>
            <a:endParaRPr lang="en-US" baseline="0" dirty="0" smtClean="0"/>
          </a:p>
          <a:p>
            <a:r>
              <a:rPr lang="en-US" baseline="0" dirty="0" smtClean="0"/>
              <a:t>Even for small systems where high accuracy calculations are applicable, most studies were done</a:t>
            </a:r>
          </a:p>
          <a:p>
            <a:r>
              <a:rPr lang="en-US" baseline="0" dirty="0" smtClean="0"/>
              <a:t>At low accuracy level such as MP2 or DFT, these methods can at best give qualitative correct results,</a:t>
            </a:r>
          </a:p>
          <a:p>
            <a:endParaRPr lang="en-US" baseline="0" dirty="0" smtClean="0"/>
          </a:p>
          <a:p>
            <a:r>
              <a:rPr lang="en-US" baseline="0" dirty="0" smtClean="0"/>
              <a:t>Since halogen bond deals with electronegative atoms and weak dispersive interaction this methods may fail even qualitatively </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3FBBD235-449F-FB40-919F-02563BAD3B24}" type="slidenum">
              <a:rPr lang="en-US" smtClean="0"/>
              <a:t>10</a:t>
            </a:fld>
            <a:endParaRPr lang="en-US"/>
          </a:p>
        </p:txBody>
      </p:sp>
    </p:spTree>
    <p:extLst>
      <p:ext uri="{BB962C8B-B14F-4D97-AF65-F5344CB8AC3E}">
        <p14:creationId xmlns:p14="http://schemas.microsoft.com/office/powerpoint/2010/main" val="4943883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To fill these</a:t>
            </a:r>
            <a:r>
              <a:rPr lang="en-US" baseline="0" dirty="0" smtClean="0"/>
              <a:t> gaps we decided to employ, for the first time, high accuracy CCSD(T) calculation to explore the nature of the halogen bond and also to measure its intrinsic strength. Our study focused on the following question: 1) How strong halogen bond can be, and is it stronger or weaker than hydrogen bond, </a:t>
            </a:r>
            <a:r>
              <a:rPr lang="en-US" baseline="0" dirty="0" err="1" smtClean="0"/>
              <a:t>pnicogen</a:t>
            </a:r>
            <a:r>
              <a:rPr lang="en-US" baseline="0" dirty="0" smtClean="0"/>
              <a:t> bond or </a:t>
            </a:r>
            <a:r>
              <a:rPr lang="en-US" baseline="0" dirty="0" err="1" smtClean="0"/>
              <a:t>chalcogen</a:t>
            </a:r>
            <a:r>
              <a:rPr lang="en-US" baseline="0" dirty="0" smtClean="0"/>
              <a:t> bond. 2) What properties halogen bond strength depend 3) is halogen bonding essentially electrostatic or covalent and in what occasions one contribution may overcome the other.</a:t>
            </a:r>
            <a:r>
              <a:rPr lang="en-US" baseline="0" dirty="0"/>
              <a:t> </a:t>
            </a:r>
            <a:r>
              <a:rPr lang="en-US" baseline="0" dirty="0" smtClean="0"/>
              <a:t>4) We looked the strength of anionic and neutral halogen bonded complexes 5) And we compared the intrinsic strength given by the local stretching force constant with other properties, experimentally or theoretically.</a:t>
            </a:r>
          </a:p>
        </p:txBody>
      </p:sp>
      <p:sp>
        <p:nvSpPr>
          <p:cNvPr id="4" name="Slide Number Placeholder 3"/>
          <p:cNvSpPr>
            <a:spLocks noGrp="1"/>
          </p:cNvSpPr>
          <p:nvPr>
            <p:ph type="sldNum" sz="quarter" idx="10"/>
          </p:nvPr>
        </p:nvSpPr>
        <p:spPr/>
        <p:txBody>
          <a:bodyPr/>
          <a:lstStyle/>
          <a:p>
            <a:fld id="{3FBBD235-449F-FB40-919F-02563BAD3B24}" type="slidenum">
              <a:rPr lang="en-US" smtClean="0"/>
              <a:t>11</a:t>
            </a:fld>
            <a:endParaRPr lang="en-US"/>
          </a:p>
        </p:txBody>
      </p:sp>
    </p:spTree>
    <p:extLst>
      <p:ext uri="{BB962C8B-B14F-4D97-AF65-F5344CB8AC3E}">
        <p14:creationId xmlns:p14="http://schemas.microsoft.com/office/powerpoint/2010/main" val="36939328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Now I am going</a:t>
            </a:r>
            <a:r>
              <a:rPr lang="en-US" baseline="0" dirty="0" smtClean="0"/>
              <a:t> to explain what theoretical tools we used, and why they are suitable to answer those questions:</a:t>
            </a:r>
          </a:p>
          <a:p>
            <a:endParaRPr lang="en-US" baseline="0" dirty="0" smtClean="0"/>
          </a:p>
        </p:txBody>
      </p:sp>
      <p:sp>
        <p:nvSpPr>
          <p:cNvPr id="4" name="Slide Number Placeholder 3"/>
          <p:cNvSpPr>
            <a:spLocks noGrp="1"/>
          </p:cNvSpPr>
          <p:nvPr>
            <p:ph type="sldNum" sz="quarter" idx="10"/>
          </p:nvPr>
        </p:nvSpPr>
        <p:spPr/>
        <p:txBody>
          <a:bodyPr/>
          <a:lstStyle/>
          <a:p>
            <a:fld id="{3FBBD235-449F-FB40-919F-02563BAD3B24}" type="slidenum">
              <a:rPr lang="en-US" smtClean="0"/>
              <a:t>12</a:t>
            </a:fld>
            <a:endParaRPr lang="en-US"/>
          </a:p>
        </p:txBody>
      </p:sp>
    </p:spTree>
    <p:extLst>
      <p:ext uri="{BB962C8B-B14F-4D97-AF65-F5344CB8AC3E}">
        <p14:creationId xmlns:p14="http://schemas.microsoft.com/office/powerpoint/2010/main" val="14581436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Electron difference density distribution is given by subtracting</a:t>
            </a:r>
            <a:r>
              <a:rPr lang="en-US" baseline="0" dirty="0" smtClean="0"/>
              <a:t> the density of the halogen bond complex by the density of its monomers</a:t>
            </a:r>
            <a:r>
              <a:rPr lang="en-US" dirty="0" smtClean="0"/>
              <a:t>.</a:t>
            </a:r>
            <a:r>
              <a:rPr lang="en-US" baseline="0" dirty="0" smtClean="0"/>
              <a:t> Blue part show a decrease in electron density upon the formation of the complex, while red part show an increase, by this we can have a qualitative picture of charge transfer and polarization. The nature of the interaction can be accessed from the energy density distribution. This contour plot shows the energy density for the halogen bond between water and Chlorine </a:t>
            </a:r>
            <a:r>
              <a:rPr lang="en-US" baseline="0" dirty="0" err="1" smtClean="0"/>
              <a:t>monofluoride</a:t>
            </a:r>
            <a:r>
              <a:rPr lang="en-US" baseline="0" dirty="0" smtClean="0"/>
              <a:t> dashed lines show negative, therefore stabilizing energy density and solid lines are positive destabilizing values. According to Cremer-</a:t>
            </a:r>
            <a:r>
              <a:rPr lang="en-US" baseline="0" dirty="0" err="1" smtClean="0"/>
              <a:t>Kraka</a:t>
            </a:r>
            <a:r>
              <a:rPr lang="en-US" baseline="0" dirty="0" smtClean="0"/>
              <a:t> criteria for covalent bond there most be an electron density path connecting the atoms as we see here and if the energy density at the critical point of this path, is positive we can say that the bond is electrostatic because the local kinetic energy (G) which is positive overcomes the potential (V) which is negative. In a covalent bond here you can see that the energy density in the critical point is negative. From natural bond orbital analysis we can derived localized orbital like lone pairs, bonding and </a:t>
            </a:r>
            <a:r>
              <a:rPr lang="en-US" baseline="0" dirty="0" err="1" smtClean="0"/>
              <a:t>antibonding</a:t>
            </a:r>
            <a:r>
              <a:rPr lang="en-US" baseline="0" dirty="0" smtClean="0"/>
              <a:t> orbital useful to rationalize electron delocalization effects. We can also obtain atomic charges, from them calculate charge transfer.</a:t>
            </a:r>
            <a:endParaRPr lang="en-US" dirty="0" smtClean="0"/>
          </a:p>
        </p:txBody>
      </p:sp>
      <p:sp>
        <p:nvSpPr>
          <p:cNvPr id="4" name="Slide Number Placeholder 3"/>
          <p:cNvSpPr>
            <a:spLocks noGrp="1"/>
          </p:cNvSpPr>
          <p:nvPr>
            <p:ph type="sldNum" sz="quarter" idx="10"/>
          </p:nvPr>
        </p:nvSpPr>
        <p:spPr/>
        <p:txBody>
          <a:bodyPr/>
          <a:lstStyle/>
          <a:p>
            <a:fld id="{3FBBD235-449F-FB40-919F-02563BAD3B24}" type="slidenum">
              <a:rPr lang="en-US" smtClean="0"/>
              <a:t>13</a:t>
            </a:fld>
            <a:endParaRPr lang="en-US"/>
          </a:p>
        </p:txBody>
      </p:sp>
    </p:spTree>
    <p:extLst>
      <p:ext uri="{BB962C8B-B14F-4D97-AF65-F5344CB8AC3E}">
        <p14:creationId xmlns:p14="http://schemas.microsoft.com/office/powerpoint/2010/main" val="2216658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smtClean="0"/>
          </a:p>
          <a:p>
            <a:r>
              <a:rPr lang="en-US" dirty="0" smtClean="0"/>
              <a:t>To probe the strength of the bond we used vibrational spectroscopy.</a:t>
            </a:r>
            <a:r>
              <a:rPr lang="en-US" baseline="0" dirty="0" smtClean="0"/>
              <a:t> From the vibrations it is possible to probe the strength of a bond without breaking it. We do this by calculating the force constant of the stretching vibration. The force constant give the curvature of the potential energy surface. For example in a diatomic molecule the</a:t>
            </a:r>
          </a:p>
          <a:p>
            <a:r>
              <a:rPr lang="en-US" baseline="0" dirty="0" smtClean="0"/>
              <a:t>We get a Morse curve, a large force constant would mean a stronger curvature thereby a stronger bond, otherwise a flat surface indicate a weak bond. The problem is that for polyatomic molecules we can no longer speak of a local stretching vibration involving only 2 atoms, normal vibrations are delocalized and involve the entire framework of the molecule. To solve this problem we have to eliminate both potential and kinetic energy contributions that lead to vibrational mode coupling.</a:t>
            </a:r>
            <a:endParaRPr lang="en-US" dirty="0" smtClean="0"/>
          </a:p>
          <a:p>
            <a:endParaRPr lang="en-US" dirty="0" smtClean="0"/>
          </a:p>
          <a:p>
            <a:r>
              <a:rPr lang="en-US" dirty="0" smtClean="0"/>
              <a:t>-------------------------------------</a:t>
            </a:r>
          </a:p>
          <a:p>
            <a:endParaRPr lang="en-US" dirty="0" smtClean="0"/>
          </a:p>
          <a:p>
            <a:endParaRPr lang="en-US" dirty="0" smtClean="0"/>
          </a:p>
          <a:p>
            <a:r>
              <a:rPr lang="en-US" dirty="0" smtClean="0"/>
              <a:t>The intrinsic strength of the halogen bond was obtained</a:t>
            </a:r>
            <a:r>
              <a:rPr lang="en-US" baseline="0" dirty="0" smtClean="0"/>
              <a:t> from vibrational spectroscopy, more specifically from the stretching force constant of the halogen bonding. You may ask why vibrational modes? And the answer is: We can probe the strength of a bond without breaking it or even changing it electronic structure. How? From the stretching force constant of the halogen bonding. This is not as simple as it seems, you cannot just take of an infra-red spectrum. What we get from an IR spectrum are vibrational modes that involves the entire framework of the molecule. Therefore they are delocalized, To solve this problem and obtain local vibrational modes we, first have to get rid of kinetic and potential coupling among vibrations.</a:t>
            </a:r>
          </a:p>
          <a:p>
            <a:endParaRPr lang="en-US" baseline="0" dirty="0" smtClean="0"/>
          </a:p>
          <a:p>
            <a:r>
              <a:rPr lang="en-US" baseline="0" dirty="0" smtClean="0"/>
              <a:t>---------------</a:t>
            </a:r>
          </a:p>
          <a:p>
            <a:endParaRPr lang="en-US" baseline="0" dirty="0" smtClean="0"/>
          </a:p>
          <a:p>
            <a:endParaRPr lang="en-US" baseline="0" dirty="0" smtClean="0"/>
          </a:p>
          <a:p>
            <a:endParaRPr lang="en-US" baseline="0" dirty="0" smtClean="0"/>
          </a:p>
          <a:p>
            <a:endParaRPr lang="en-US" baseline="0" dirty="0" smtClean="0"/>
          </a:p>
          <a:p>
            <a:r>
              <a:rPr lang="en-US" baseline="0" dirty="0" smtClean="0"/>
              <a:t> </a:t>
            </a:r>
            <a:r>
              <a:rPr lang="en-US" dirty="0" smtClean="0"/>
              <a:t>You may ask, Vytor what do</a:t>
            </a:r>
            <a:r>
              <a:rPr lang="en-US" baseline="0" dirty="0" smtClean="0"/>
              <a:t> you mean by the strength of the halogen bonding given by the local force constant?</a:t>
            </a:r>
          </a:p>
          <a:p>
            <a:endParaRPr lang="en-US" baseline="0" dirty="0" smtClean="0"/>
          </a:p>
          <a:p>
            <a:r>
              <a:rPr lang="en-US" baseline="0" dirty="0" smtClean="0"/>
              <a:t>However this is not what we usually get from an IR spectrum, generally we get vibrational modes that involve the entire framework of the molecule and not just </a:t>
            </a:r>
          </a:p>
          <a:p>
            <a:r>
              <a:rPr lang="en-US" baseline="0" dirty="0" smtClean="0"/>
              <a:t>The bond we what to see</a:t>
            </a:r>
            <a:endParaRPr lang="en-US" dirty="0"/>
          </a:p>
        </p:txBody>
      </p:sp>
      <p:sp>
        <p:nvSpPr>
          <p:cNvPr id="4" name="Slide Number Placeholder 3"/>
          <p:cNvSpPr>
            <a:spLocks noGrp="1"/>
          </p:cNvSpPr>
          <p:nvPr>
            <p:ph type="sldNum" sz="quarter" idx="10"/>
          </p:nvPr>
        </p:nvSpPr>
        <p:spPr/>
        <p:txBody>
          <a:bodyPr/>
          <a:lstStyle/>
          <a:p>
            <a:fld id="{3FBBD235-449F-FB40-919F-02563BAD3B24}" type="slidenum">
              <a:rPr lang="en-US" smtClean="0"/>
              <a:t>14</a:t>
            </a:fld>
            <a:endParaRPr lang="en-US"/>
          </a:p>
        </p:txBody>
      </p:sp>
    </p:spTree>
    <p:extLst>
      <p:ext uri="{BB962C8B-B14F-4D97-AF65-F5344CB8AC3E}">
        <p14:creationId xmlns:p14="http://schemas.microsoft.com/office/powerpoint/2010/main" val="17414584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Potential</a:t>
            </a:r>
            <a:r>
              <a:rPr lang="en-US" baseline="0" dirty="0" smtClean="0"/>
              <a:t> coupling is eliminated by solving the general vibrational equation, which is an </a:t>
            </a:r>
            <a:r>
              <a:rPr lang="en-US" baseline="0" dirty="0" err="1" smtClean="0"/>
              <a:t>eingenvalue-eingenvector</a:t>
            </a:r>
            <a:r>
              <a:rPr lang="en-US" baseline="0" dirty="0" smtClean="0"/>
              <a:t> problem that we solve by </a:t>
            </a:r>
            <a:r>
              <a:rPr lang="en-US" baseline="0" dirty="0" err="1" smtClean="0"/>
              <a:t>diagonalizing</a:t>
            </a:r>
            <a:r>
              <a:rPr lang="en-US" baseline="0" dirty="0" smtClean="0"/>
              <a:t> the force constant matrix F given in terms of internal coordinates q. The problem is that kinetic coupling remains on the G matrix.</a:t>
            </a:r>
          </a:p>
          <a:p>
            <a:endParaRPr lang="en-US" baseline="0" dirty="0" smtClean="0"/>
          </a:p>
        </p:txBody>
      </p:sp>
      <p:sp>
        <p:nvSpPr>
          <p:cNvPr id="4" name="Slide Number Placeholder 3"/>
          <p:cNvSpPr>
            <a:spLocks noGrp="1"/>
          </p:cNvSpPr>
          <p:nvPr>
            <p:ph type="sldNum" sz="quarter" idx="10"/>
          </p:nvPr>
        </p:nvSpPr>
        <p:spPr/>
        <p:txBody>
          <a:bodyPr/>
          <a:lstStyle/>
          <a:p>
            <a:fld id="{3FBBD235-449F-FB40-919F-02563BAD3B24}" type="slidenum">
              <a:rPr lang="en-US" smtClean="0"/>
              <a:t>15</a:t>
            </a:fld>
            <a:endParaRPr lang="en-US"/>
          </a:p>
        </p:txBody>
      </p:sp>
    </p:spTree>
    <p:extLst>
      <p:ext uri="{BB962C8B-B14F-4D97-AF65-F5344CB8AC3E}">
        <p14:creationId xmlns:p14="http://schemas.microsoft.com/office/powerpoint/2010/main" val="11516231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Experimentally McKean</a:t>
            </a:r>
            <a:r>
              <a:rPr lang="en-US" baseline="0" dirty="0" smtClean="0"/>
              <a:t> could circumvent this problem for the stretching of C-H in hydrocarbons by substituting all hydrogen by deuterium  and exploiting the large mass difference between Hs and Deuterium leading to the separation of CH frequencies from CD, the result is close to a localized C-H stretching frequency. However, this is not of general applicability, once the mas ration between the heavy atoms and their </a:t>
            </a:r>
            <a:r>
              <a:rPr lang="en-US" baseline="0" dirty="0" err="1" smtClean="0"/>
              <a:t>isotopomers</a:t>
            </a:r>
            <a:r>
              <a:rPr lang="en-US" baseline="0" dirty="0" smtClean="0"/>
              <a:t> are not as expressive as in the case of deuterium.</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FBBD235-449F-FB40-919F-02563BAD3B24}" type="slidenum">
              <a:rPr lang="en-US" smtClean="0"/>
              <a:t>16</a:t>
            </a:fld>
            <a:endParaRPr lang="en-US"/>
          </a:p>
        </p:txBody>
      </p:sp>
    </p:spTree>
    <p:extLst>
      <p:ext uri="{BB962C8B-B14F-4D97-AF65-F5344CB8AC3E}">
        <p14:creationId xmlns:p14="http://schemas.microsoft.com/office/powerpoint/2010/main" val="13113684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A general way to obtain local vibrational</a:t>
            </a:r>
            <a:r>
              <a:rPr lang="en-US" baseline="0" dirty="0" smtClean="0"/>
              <a:t> modes were obtained by </a:t>
            </a:r>
            <a:r>
              <a:rPr lang="en-US" baseline="0" dirty="0" err="1" smtClean="0"/>
              <a:t>Konkoli</a:t>
            </a:r>
            <a:r>
              <a:rPr lang="en-US" baseline="0" dirty="0" smtClean="0"/>
              <a:t> and Cremer. To get rid of kinetic (or mass) coupling, they step back to the Euler-Lagrange equation used to derive the general vibrational equation and by using mass decoupled Euler-Lagrange  equation they obtained mass decoupled vibrational equation which are free from any coupling mechanism. The difference between normal and local stretching mode is illustrated for the halogen bond between chlorine mono fluoride and </a:t>
            </a:r>
            <a:r>
              <a:rPr lang="en-US" baseline="0" dirty="0" err="1" smtClean="0"/>
              <a:t>trimethyl</a:t>
            </a:r>
            <a:r>
              <a:rPr lang="en-US" baseline="0" dirty="0" smtClean="0"/>
              <a:t> phosphine. </a:t>
            </a:r>
          </a:p>
          <a:p>
            <a:r>
              <a:rPr lang="en-US" dirty="0" smtClean="0"/>
              <a:t>-----------------</a:t>
            </a:r>
          </a:p>
          <a:p>
            <a:endParaRPr lang="en-US" dirty="0" smtClean="0"/>
          </a:p>
          <a:p>
            <a:endParaRPr lang="en-US" dirty="0" smtClean="0"/>
          </a:p>
          <a:p>
            <a:endParaRPr lang="en-US" dirty="0" smtClean="0"/>
          </a:p>
          <a:p>
            <a:r>
              <a:rPr lang="en-US" dirty="0" err="1" smtClean="0"/>
              <a:t>Konkoli</a:t>
            </a:r>
            <a:r>
              <a:rPr lang="en-US" baseline="0" dirty="0" smtClean="0"/>
              <a:t> and Cremer solved the problem theoretically by going back to the Euler-Lagrange </a:t>
            </a:r>
            <a:endParaRPr lang="en-US" dirty="0"/>
          </a:p>
        </p:txBody>
      </p:sp>
      <p:sp>
        <p:nvSpPr>
          <p:cNvPr id="4" name="Slide Number Placeholder 3"/>
          <p:cNvSpPr>
            <a:spLocks noGrp="1"/>
          </p:cNvSpPr>
          <p:nvPr>
            <p:ph type="sldNum" sz="quarter" idx="10"/>
          </p:nvPr>
        </p:nvSpPr>
        <p:spPr/>
        <p:txBody>
          <a:bodyPr/>
          <a:lstStyle/>
          <a:p>
            <a:fld id="{3FBBD235-449F-FB40-919F-02563BAD3B24}" type="slidenum">
              <a:rPr lang="en-US" smtClean="0"/>
              <a:t>17</a:t>
            </a:fld>
            <a:endParaRPr lang="en-US"/>
          </a:p>
        </p:txBody>
      </p:sp>
    </p:spTree>
    <p:extLst>
      <p:ext uri="{BB962C8B-B14F-4D97-AF65-F5344CB8AC3E}">
        <p14:creationId xmlns:p14="http://schemas.microsoft.com/office/powerpoint/2010/main" val="9517984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According to general Badger</a:t>
            </a:r>
            <a:r>
              <a:rPr lang="en-US" baseline="0" dirty="0" smtClean="0"/>
              <a:t> rule we can obtain relative bond strength order by taking the force stretching force constant of two bonds of well known bond order </a:t>
            </a:r>
            <a:r>
              <a:rPr lang="en-US" dirty="0" smtClean="0"/>
              <a:t>and</a:t>
            </a:r>
            <a:r>
              <a:rPr lang="en-US" baseline="0" dirty="0" smtClean="0"/>
              <a:t> assuming a zero force constant for a zero bond order. In this case we took the single bond in fluorine  and the bond of half bond order in the </a:t>
            </a:r>
            <a:r>
              <a:rPr lang="en-US" baseline="0" dirty="0" err="1" smtClean="0"/>
              <a:t>trifluorine</a:t>
            </a:r>
            <a:r>
              <a:rPr lang="en-US" baseline="0" dirty="0" smtClean="0"/>
              <a:t> ion. The bonds strength order was obtained from this equation. To order the halogen bond according to their strength we plotted the BSO versus the local stretching force constant.</a:t>
            </a:r>
          </a:p>
          <a:p>
            <a:r>
              <a:rPr lang="en-US" baseline="0" dirty="0" smtClean="0"/>
              <a:t>Halogen bond with BSO smaller than 0.2 was considered to be weak and the ones with BSO higher than 0.3 to be strong.</a:t>
            </a:r>
          </a:p>
          <a:p>
            <a:r>
              <a:rPr lang="en-US" baseline="0" dirty="0" smtClean="0"/>
              <a:t>--------------------------------------------------------------------------------------------------------</a:t>
            </a:r>
          </a:p>
          <a:p>
            <a:endParaRPr lang="en-US" baseline="0" dirty="0" smtClean="0"/>
          </a:p>
          <a:p>
            <a:endParaRPr lang="en-US" dirty="0" smtClean="0"/>
          </a:p>
          <a:p>
            <a:endParaRPr lang="en-US" dirty="0" smtClean="0"/>
          </a:p>
          <a:p>
            <a:r>
              <a:rPr lang="en-US" dirty="0" smtClean="0"/>
              <a:t>From the local stretching force constant of the bond of two molecules, in this case fluorine</a:t>
            </a:r>
            <a:r>
              <a:rPr lang="en-US" baseline="0" dirty="0" smtClean="0"/>
              <a:t> single bond and bond in the </a:t>
            </a:r>
            <a:r>
              <a:rPr lang="en-US" baseline="0" dirty="0" err="1" smtClean="0"/>
              <a:t>triflurine</a:t>
            </a:r>
            <a:r>
              <a:rPr lang="en-US" baseline="0" dirty="0" smtClean="0"/>
              <a:t> ion which have a half bond order.</a:t>
            </a:r>
            <a:r>
              <a:rPr lang="en-US" dirty="0" smtClean="0"/>
              <a:t> order and</a:t>
            </a:r>
            <a:r>
              <a:rPr lang="en-US" baseline="0" dirty="0" smtClean="0"/>
              <a:t> assuming a zero force constant for a zero bond order we can derive a power equation, which allow us to obtain the bond strength order from the force constant. This is useful to order the halogen bonds according to their strength here we can see</a:t>
            </a:r>
          </a:p>
          <a:p>
            <a:endParaRPr lang="en-US" dirty="0" smtClean="0"/>
          </a:p>
          <a:p>
            <a:endParaRPr lang="en-US" dirty="0" smtClean="0"/>
          </a:p>
          <a:p>
            <a:r>
              <a:rPr lang="en-US" dirty="0" smtClean="0"/>
              <a:t>From the local stretching force constants</a:t>
            </a:r>
            <a:r>
              <a:rPr lang="en-US" baseline="0" dirty="0" smtClean="0"/>
              <a:t> we can obtain bond strength orders according to the general Badger rule we can set a power equation and by using the force constant of two molecules of well known bond order: In our case F2 with bond order =1 and </a:t>
            </a:r>
            <a:r>
              <a:rPr lang="en-US" baseline="0" dirty="0" err="1" smtClean="0"/>
              <a:t>trifluoride</a:t>
            </a:r>
            <a:r>
              <a:rPr lang="en-US" baseline="0" dirty="0" smtClean="0"/>
              <a:t> with bond order of 0.5 and assuming a zero bond order for a zero force constant. We obtain this equation: By plotting the Bond strength vs the stretching force constant for all molecules we obtain this plot Halogen bonds of bond strength order inferior to 0.2 where considered weak bonds, Between 0.2 and 0.3 normal halogen bonds and higher than 0.3 strong halogen bonds.</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FBBD235-449F-FB40-919F-02563BAD3B24}" type="slidenum">
              <a:rPr lang="en-US" smtClean="0"/>
              <a:t>18</a:t>
            </a:fld>
            <a:endParaRPr lang="en-US"/>
          </a:p>
        </p:txBody>
      </p:sp>
    </p:spTree>
    <p:extLst>
      <p:ext uri="{BB962C8B-B14F-4D97-AF65-F5344CB8AC3E}">
        <p14:creationId xmlns:p14="http://schemas.microsoft.com/office/powerpoint/2010/main" val="18499961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The computational cost of coupled cluster scales</a:t>
            </a:r>
            <a:r>
              <a:rPr lang="en-US" baseline="0" dirty="0" smtClean="0"/>
              <a:t> to the seventh power of the number of basis functions, which means that any increase in the number of atoms of my system leads to a huge increase in the computational cost. Therefore an important question is do I really need coupled cluster? Here is a comparison of just 4 molecules, geometries are not a big problem all methods did ok. However, the deviations in the force constants are quite high.</a:t>
            </a:r>
          </a:p>
          <a:p>
            <a:endParaRPr lang="en-US" baseline="0" dirty="0" smtClean="0"/>
          </a:p>
          <a:p>
            <a:r>
              <a:rPr lang="en-US" baseline="0" dirty="0" smtClean="0"/>
              <a:t>CCSD(T) ALLOW US TO HAVE </a:t>
            </a:r>
            <a:endParaRPr lang="en-US" dirty="0"/>
          </a:p>
        </p:txBody>
      </p:sp>
      <p:sp>
        <p:nvSpPr>
          <p:cNvPr id="4" name="Slide Number Placeholder 3"/>
          <p:cNvSpPr>
            <a:spLocks noGrp="1"/>
          </p:cNvSpPr>
          <p:nvPr>
            <p:ph type="sldNum" sz="quarter" idx="10"/>
          </p:nvPr>
        </p:nvSpPr>
        <p:spPr/>
        <p:txBody>
          <a:bodyPr/>
          <a:lstStyle/>
          <a:p>
            <a:fld id="{3FBBD235-449F-FB40-919F-02563BAD3B24}" type="slidenum">
              <a:rPr lang="en-US" smtClean="0"/>
              <a:t>19</a:t>
            </a:fld>
            <a:endParaRPr lang="en-US"/>
          </a:p>
        </p:txBody>
      </p:sp>
    </p:spTree>
    <p:extLst>
      <p:ext uri="{BB962C8B-B14F-4D97-AF65-F5344CB8AC3E}">
        <p14:creationId xmlns:p14="http://schemas.microsoft.com/office/powerpoint/2010/main" val="1839664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The presentation was organized in four </a:t>
            </a:r>
            <a:r>
              <a:rPr lang="en-US" baseline="0" dirty="0" smtClean="0"/>
              <a:t>parts: 1) First I will give a short introduction on halogen bonding, discussing its unique features, applications, point out what was not done yet and how theoretical chemistry can help. 2) In the second part I will explain the computational methods that were used, and why this methods were suitable for the present research 3)In the third part, I will give a brief explanation about the halogen bonding mechanism, and based on this explanation I will show how can we rationalize (predict) the halogen bond strength of several different systems, the halogen bond will be compared to other non-covalent interactions and at the end of this part I will show how proprieties such as bond distances and binding energies correlate with the intrinsic strength of the halogen bond given by the local stretching force constant.</a:t>
            </a:r>
          </a:p>
          <a:p>
            <a:endParaRPr lang="en-US" baseline="0" dirty="0" smtClean="0"/>
          </a:p>
        </p:txBody>
      </p:sp>
      <p:sp>
        <p:nvSpPr>
          <p:cNvPr id="4" name="Slide Number Placeholder 3"/>
          <p:cNvSpPr>
            <a:spLocks noGrp="1"/>
          </p:cNvSpPr>
          <p:nvPr>
            <p:ph type="sldNum" sz="quarter" idx="10"/>
          </p:nvPr>
        </p:nvSpPr>
        <p:spPr/>
        <p:txBody>
          <a:bodyPr/>
          <a:lstStyle/>
          <a:p>
            <a:fld id="{3FBBD235-449F-FB40-919F-02563BAD3B24}" type="slidenum">
              <a:rPr lang="en-US" smtClean="0"/>
              <a:t>2</a:t>
            </a:fld>
            <a:endParaRPr lang="en-US"/>
          </a:p>
        </p:txBody>
      </p:sp>
    </p:spTree>
    <p:extLst>
      <p:ext uri="{BB962C8B-B14F-4D97-AF65-F5344CB8AC3E}">
        <p14:creationId xmlns:p14="http://schemas.microsoft.com/office/powerpoint/2010/main" val="14288602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In summary we applied</a:t>
            </a:r>
            <a:r>
              <a:rPr lang="en-US" baseline="0" dirty="0" smtClean="0"/>
              <a:t> high accuracy coupled cluster calculations to compute local stretching force constant, obtained from these the bond strength orders, we look into the energy densities to see the covalent character and we did an </a:t>
            </a:r>
            <a:r>
              <a:rPr lang="en-US" baseline="0" dirty="0" err="1" smtClean="0"/>
              <a:t>nbo</a:t>
            </a:r>
            <a:r>
              <a:rPr lang="en-US" baseline="0" dirty="0" smtClean="0"/>
              <a:t> analysis for this 45 complexes.</a:t>
            </a:r>
            <a:endParaRPr lang="en-US" dirty="0" smtClean="0"/>
          </a:p>
        </p:txBody>
      </p:sp>
      <p:sp>
        <p:nvSpPr>
          <p:cNvPr id="4" name="Slide Number Placeholder 3"/>
          <p:cNvSpPr>
            <a:spLocks noGrp="1"/>
          </p:cNvSpPr>
          <p:nvPr>
            <p:ph type="sldNum" sz="quarter" idx="10"/>
          </p:nvPr>
        </p:nvSpPr>
        <p:spPr/>
        <p:txBody>
          <a:bodyPr/>
          <a:lstStyle/>
          <a:p>
            <a:fld id="{3FBBD235-449F-FB40-919F-02563BAD3B24}" type="slidenum">
              <a:rPr lang="en-US" smtClean="0"/>
              <a:t>20</a:t>
            </a:fld>
            <a:endParaRPr lang="en-US"/>
          </a:p>
        </p:txBody>
      </p:sp>
    </p:spTree>
    <p:extLst>
      <p:ext uri="{BB962C8B-B14F-4D97-AF65-F5344CB8AC3E}">
        <p14:creationId xmlns:p14="http://schemas.microsoft.com/office/powerpoint/2010/main" val="248095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aseline="0" dirty="0" smtClean="0"/>
              <a:t>Now let’s talk about  the halogen bonding mechanism, how it can be used to rationalize and predict trends in the strength of the halogen bonds</a:t>
            </a:r>
          </a:p>
          <a:p>
            <a:r>
              <a:rPr lang="en-US" baseline="0" dirty="0" smtClean="0"/>
              <a:t>And them discuss the results</a:t>
            </a:r>
          </a:p>
        </p:txBody>
      </p:sp>
      <p:sp>
        <p:nvSpPr>
          <p:cNvPr id="4" name="Slide Number Placeholder 3"/>
          <p:cNvSpPr>
            <a:spLocks noGrp="1"/>
          </p:cNvSpPr>
          <p:nvPr>
            <p:ph type="sldNum" sz="quarter" idx="10"/>
          </p:nvPr>
        </p:nvSpPr>
        <p:spPr/>
        <p:txBody>
          <a:bodyPr/>
          <a:lstStyle/>
          <a:p>
            <a:fld id="{3FBBD235-449F-FB40-919F-02563BAD3B24}" type="slidenum">
              <a:rPr lang="en-US" smtClean="0"/>
              <a:t>21</a:t>
            </a:fld>
            <a:endParaRPr lang="en-US"/>
          </a:p>
        </p:txBody>
      </p:sp>
    </p:spTree>
    <p:extLst>
      <p:ext uri="{BB962C8B-B14F-4D97-AF65-F5344CB8AC3E}">
        <p14:creationId xmlns:p14="http://schemas.microsoft.com/office/powerpoint/2010/main" val="19681456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On</a:t>
            </a:r>
            <a:r>
              <a:rPr lang="en-US" baseline="0" dirty="0" smtClean="0"/>
              <a:t> this figure shows the bond strength as a function of the energy density. What we can see is that halogen bond vary from weak electrostatic to strong and covalent</a:t>
            </a:r>
          </a:p>
          <a:p>
            <a:r>
              <a:rPr lang="en-US" baseline="0" dirty="0" smtClean="0"/>
              <a:t>But the correlation is scattered.</a:t>
            </a:r>
            <a:endParaRPr lang="en-US" dirty="0" smtClean="0"/>
          </a:p>
        </p:txBody>
      </p:sp>
      <p:sp>
        <p:nvSpPr>
          <p:cNvPr id="4" name="Slide Number Placeholder 3"/>
          <p:cNvSpPr>
            <a:spLocks noGrp="1"/>
          </p:cNvSpPr>
          <p:nvPr>
            <p:ph type="sldNum" sz="quarter" idx="10"/>
          </p:nvPr>
        </p:nvSpPr>
        <p:spPr/>
        <p:txBody>
          <a:bodyPr/>
          <a:lstStyle/>
          <a:p>
            <a:fld id="{3FBBD235-449F-FB40-919F-02563BAD3B24}" type="slidenum">
              <a:rPr lang="en-US" smtClean="0"/>
              <a:t>22</a:t>
            </a:fld>
            <a:endParaRPr lang="en-US"/>
          </a:p>
        </p:txBody>
      </p:sp>
    </p:spTree>
    <p:extLst>
      <p:ext uri="{BB962C8B-B14F-4D97-AF65-F5344CB8AC3E}">
        <p14:creationId xmlns:p14="http://schemas.microsoft.com/office/powerpoint/2010/main" val="10406559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Halogen bonding has both an electrostatic and a covalent part:</a:t>
            </a:r>
            <a:r>
              <a:rPr lang="en-US" baseline="0" dirty="0" smtClean="0"/>
              <a:t> 1) </a:t>
            </a:r>
            <a:r>
              <a:rPr lang="en-US" dirty="0" smtClean="0"/>
              <a:t>The electrostatic part involves coulomb</a:t>
            </a:r>
            <a:r>
              <a:rPr lang="en-US" baseline="0" dirty="0" smtClean="0"/>
              <a:t> interaction between a positive  electrostatic potential collinear to the sigma bond (this blue part)  and a negative electrostatic potential at the lone pairs of a hetero atom and the polarization that occur as the halogen donor approaches the acceptor. The positive potential at the halogen increases with the </a:t>
            </a:r>
            <a:r>
              <a:rPr lang="en-US" baseline="0" dirty="0" err="1" smtClean="0"/>
              <a:t>polarizability</a:t>
            </a:r>
            <a:r>
              <a:rPr lang="en-US" baseline="0" dirty="0" smtClean="0"/>
              <a:t> of the halogen and with the polarizing power of the donor group (Y) the covalent part of the interaction involves the charge transfer of the lone pairs of the acceptor to the </a:t>
            </a:r>
            <a:r>
              <a:rPr lang="el-GR" baseline="0" dirty="0" smtClean="0"/>
              <a:t>σ*</a:t>
            </a:r>
            <a:r>
              <a:rPr lang="en-US" baseline="0" dirty="0" smtClean="0"/>
              <a:t> </a:t>
            </a:r>
            <a:r>
              <a:rPr lang="en-US" baseline="0" dirty="0" err="1" smtClean="0"/>
              <a:t>antibond</a:t>
            </a:r>
            <a:r>
              <a:rPr lang="en-US" baseline="0" dirty="0" smtClean="0"/>
              <a:t> orbital of the halogen donor.</a:t>
            </a:r>
          </a:p>
        </p:txBody>
      </p:sp>
      <p:sp>
        <p:nvSpPr>
          <p:cNvPr id="4" name="Slide Number Placeholder 3"/>
          <p:cNvSpPr>
            <a:spLocks noGrp="1"/>
          </p:cNvSpPr>
          <p:nvPr>
            <p:ph type="sldNum" sz="quarter" idx="10"/>
          </p:nvPr>
        </p:nvSpPr>
        <p:spPr/>
        <p:txBody>
          <a:bodyPr/>
          <a:lstStyle/>
          <a:p>
            <a:fld id="{3FBBD235-449F-FB40-919F-02563BAD3B24}" type="slidenum">
              <a:rPr lang="en-US" smtClean="0"/>
              <a:t>23</a:t>
            </a:fld>
            <a:endParaRPr lang="en-US"/>
          </a:p>
        </p:txBody>
      </p:sp>
    </p:spTree>
    <p:extLst>
      <p:ext uri="{BB962C8B-B14F-4D97-AF65-F5344CB8AC3E}">
        <p14:creationId xmlns:p14="http://schemas.microsoft.com/office/powerpoint/2010/main" val="18950363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We can rationalize the charge transfer using this simplified MO scheme</a:t>
            </a:r>
            <a:r>
              <a:rPr lang="en-US" baseline="0" dirty="0" smtClean="0"/>
              <a:t> where we can distinguish two effects: First, a 2e electrons stabilization due to delocalization  of the lone pairs of the acceptor into the </a:t>
            </a:r>
            <a:r>
              <a:rPr lang="el-GR" baseline="0" dirty="0" smtClean="0"/>
              <a:t>σ</a:t>
            </a:r>
            <a:r>
              <a:rPr lang="en-US" baseline="0" dirty="0" smtClean="0"/>
              <a:t>*(YX) orbital of the donor. This stabilization is proportional to the orbital overlap and is inversely proportional to the orbital energy difference the 2 electron stabilization is always accompanied by a 4-e destabilization, since we partially occupied an orbital that has an anti bonding character with regard to the YX bond, the later is weakened, This weakening also depend on orbital overlap (sigma and lone pair) the orbital energy difference.</a:t>
            </a:r>
          </a:p>
          <a:p>
            <a:endParaRPr lang="en-US" dirty="0" smtClean="0"/>
          </a:p>
        </p:txBody>
      </p:sp>
      <p:sp>
        <p:nvSpPr>
          <p:cNvPr id="4" name="Slide Number Placeholder 3"/>
          <p:cNvSpPr>
            <a:spLocks noGrp="1"/>
          </p:cNvSpPr>
          <p:nvPr>
            <p:ph type="sldNum" sz="quarter" idx="10"/>
          </p:nvPr>
        </p:nvSpPr>
        <p:spPr/>
        <p:txBody>
          <a:bodyPr/>
          <a:lstStyle/>
          <a:p>
            <a:fld id="{3FBBD235-449F-FB40-919F-02563BAD3B24}" type="slidenum">
              <a:rPr lang="en-US" smtClean="0"/>
              <a:t>24</a:t>
            </a:fld>
            <a:endParaRPr lang="en-US"/>
          </a:p>
        </p:txBody>
      </p:sp>
    </p:spTree>
    <p:extLst>
      <p:ext uri="{BB962C8B-B14F-4D97-AF65-F5344CB8AC3E}">
        <p14:creationId xmlns:p14="http://schemas.microsoft.com/office/powerpoint/2010/main" val="11313413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smtClean="0"/>
          </a:p>
          <a:p>
            <a:r>
              <a:rPr lang="en-US" dirty="0" smtClean="0"/>
              <a:t>To improve the charge transfer and make the covalent part of </a:t>
            </a:r>
            <a:r>
              <a:rPr lang="en-US" baseline="0" dirty="0" smtClean="0"/>
              <a:t>stronger, we need to lower </a:t>
            </a:r>
            <a:r>
              <a:rPr lang="el-GR" baseline="0" dirty="0" smtClean="0"/>
              <a:t>σ*</a:t>
            </a:r>
            <a:r>
              <a:rPr lang="en-US" baseline="0" dirty="0" smtClean="0"/>
              <a:t> orbital energy, increase the lone pair energy, or improve the overlap between this two orbital. We can do that by having a more electronegative Y for example here, by substituting the Chlorine by a fluorine. The fluorine would adopt a larger coefficient at </a:t>
            </a:r>
            <a:r>
              <a:rPr lang="el-GR" baseline="0" dirty="0" smtClean="0"/>
              <a:t>σ</a:t>
            </a:r>
            <a:r>
              <a:rPr lang="en-US" baseline="0" dirty="0" smtClean="0"/>
              <a:t> and due to orbital </a:t>
            </a:r>
            <a:r>
              <a:rPr lang="en-US" baseline="0" dirty="0" err="1" smtClean="0"/>
              <a:t>orthogonality</a:t>
            </a:r>
            <a:r>
              <a:rPr lang="en-US" baseline="0" dirty="0" smtClean="0"/>
              <a:t> the halogen would have a larger coefficient on </a:t>
            </a:r>
            <a:r>
              <a:rPr lang="el-GR" baseline="0" dirty="0" smtClean="0"/>
              <a:t>σ</a:t>
            </a:r>
            <a:r>
              <a:rPr lang="en-US" baseline="0" dirty="0" smtClean="0"/>
              <a:t>* and the overlap with the lone pair would increase. And a second effect that an electronegative atom bring down both </a:t>
            </a:r>
            <a:r>
              <a:rPr lang="el-GR" baseline="0" dirty="0" smtClean="0"/>
              <a:t>σ</a:t>
            </a:r>
            <a:r>
              <a:rPr lang="en-US" baseline="0" dirty="0" smtClean="0"/>
              <a:t> and </a:t>
            </a:r>
            <a:r>
              <a:rPr lang="el-GR" baseline="0" dirty="0" smtClean="0"/>
              <a:t>σ</a:t>
            </a:r>
            <a:r>
              <a:rPr lang="en-US" baseline="0" dirty="0" smtClean="0"/>
              <a:t>* orbital and the orbital energy difference becomes smaller</a:t>
            </a:r>
          </a:p>
          <a:p>
            <a:endParaRPr lang="en-US" baseline="0" dirty="0" smtClean="0"/>
          </a:p>
          <a:p>
            <a:r>
              <a:rPr lang="en-US" baseline="0" dirty="0" smtClean="0"/>
              <a:t>------------------------------------------- </a:t>
            </a:r>
          </a:p>
          <a:p>
            <a:endParaRPr lang="en-US" baseline="0" dirty="0" smtClean="0"/>
          </a:p>
          <a:p>
            <a:r>
              <a:rPr lang="en-US" baseline="0" dirty="0" smtClean="0"/>
              <a:t> would lower both </a:t>
            </a:r>
            <a:r>
              <a:rPr lang="el-GR" baseline="0" dirty="0" smtClean="0"/>
              <a:t>σ</a:t>
            </a:r>
            <a:r>
              <a:rPr lang="en-US" baseline="0" dirty="0" smtClean="0"/>
              <a:t> and </a:t>
            </a:r>
            <a:r>
              <a:rPr lang="el-GR" baseline="0" dirty="0" smtClean="0"/>
              <a:t>σ</a:t>
            </a:r>
            <a:r>
              <a:rPr lang="en-US" baseline="0" dirty="0" smtClean="0"/>
              <a:t>* orbital and increase their splitting leading to a larger 2 electron stabilization and a smaller 4e destabilization</a:t>
            </a:r>
          </a:p>
          <a:p>
            <a:r>
              <a:rPr lang="en-US" baseline="0" dirty="0" smtClean="0"/>
              <a:t>And second effect is that Y would adopt a larger coefficient at </a:t>
            </a:r>
            <a:r>
              <a:rPr lang="el-GR" baseline="0" dirty="0" smtClean="0"/>
              <a:t>σ</a:t>
            </a:r>
            <a:r>
              <a:rPr lang="en-US" baseline="0" dirty="0" smtClean="0"/>
              <a:t> and due to orbital </a:t>
            </a:r>
            <a:r>
              <a:rPr lang="en-US" baseline="0" dirty="0" err="1" smtClean="0"/>
              <a:t>orthogonality</a:t>
            </a:r>
            <a:r>
              <a:rPr lang="en-US" baseline="0" dirty="0" smtClean="0"/>
              <a:t> the halogen would have a larger coefficient on </a:t>
            </a:r>
            <a:r>
              <a:rPr lang="el-GR" baseline="0" dirty="0" smtClean="0"/>
              <a:t>σ</a:t>
            </a:r>
            <a:r>
              <a:rPr lang="en-US" baseline="0" dirty="0" smtClean="0"/>
              <a:t>*. Hence the orbital overlap with </a:t>
            </a:r>
            <a:r>
              <a:rPr lang="en-US" baseline="0" dirty="0" err="1" smtClean="0"/>
              <a:t>lp</a:t>
            </a:r>
            <a:r>
              <a:rPr lang="en-US" baseline="0" dirty="0" smtClean="0"/>
              <a:t>(N) would increase in the later case</a:t>
            </a:r>
          </a:p>
          <a:p>
            <a:r>
              <a:rPr lang="en-US" baseline="0" dirty="0" smtClean="0"/>
              <a:t>And decrease for the former.</a:t>
            </a:r>
          </a:p>
          <a:p>
            <a:endParaRPr lang="en-US" baseline="0" dirty="0" smtClean="0"/>
          </a:p>
          <a:p>
            <a:r>
              <a:rPr lang="en-US" baseline="0" dirty="0" smtClean="0"/>
              <a:t>We can also increase the lone pair of the acceptor by for example going from N to P,</a:t>
            </a:r>
          </a:p>
          <a:p>
            <a:r>
              <a:rPr lang="en-US" baseline="0" dirty="0" smtClean="0"/>
              <a:t>However by doing this we end up with two opposing effects, phosphine has a lone pair of higher energy therefore smaller orbital energy different but the orbital overlap decrease because the lone pair of phosphine is more diffuse than the lone pair of the nitrogen.</a:t>
            </a:r>
          </a:p>
          <a:p>
            <a:endParaRPr lang="en-US" dirty="0" smtClean="0"/>
          </a:p>
        </p:txBody>
      </p:sp>
      <p:sp>
        <p:nvSpPr>
          <p:cNvPr id="4" name="Slide Number Placeholder 3"/>
          <p:cNvSpPr>
            <a:spLocks noGrp="1"/>
          </p:cNvSpPr>
          <p:nvPr>
            <p:ph type="sldNum" sz="quarter" idx="10"/>
          </p:nvPr>
        </p:nvSpPr>
        <p:spPr/>
        <p:txBody>
          <a:bodyPr/>
          <a:lstStyle/>
          <a:p>
            <a:fld id="{3FBBD235-449F-FB40-919F-02563BAD3B24}" type="slidenum">
              <a:rPr lang="en-US" smtClean="0"/>
              <a:t>25</a:t>
            </a:fld>
            <a:endParaRPr lang="en-US"/>
          </a:p>
        </p:txBody>
      </p:sp>
    </p:spTree>
    <p:extLst>
      <p:ext uri="{BB962C8B-B14F-4D97-AF65-F5344CB8AC3E}">
        <p14:creationId xmlns:p14="http://schemas.microsoft.com/office/powerpoint/2010/main" val="9663615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3FBBD235-449F-FB40-919F-02563BAD3B24}" type="slidenum">
              <a:rPr lang="en-US" smtClean="0"/>
              <a:t>26</a:t>
            </a:fld>
            <a:endParaRPr lang="en-US"/>
          </a:p>
        </p:txBody>
      </p:sp>
    </p:spTree>
    <p:extLst>
      <p:ext uri="{BB962C8B-B14F-4D97-AF65-F5344CB8AC3E}">
        <p14:creationId xmlns:p14="http://schemas.microsoft.com/office/powerpoint/2010/main" val="9663615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Now, let apply what</a:t>
            </a:r>
            <a:r>
              <a:rPr lang="en-US" baseline="0" dirty="0" smtClean="0"/>
              <a:t> we learn to explain the halogen bonding in </a:t>
            </a:r>
            <a:r>
              <a:rPr lang="en-US" baseline="0" dirty="0" err="1" smtClean="0"/>
              <a:t>dihalogen</a:t>
            </a:r>
            <a:r>
              <a:rPr lang="en-US" baseline="0" dirty="0" smtClean="0"/>
              <a:t> (fluorine and chlorine) and </a:t>
            </a:r>
            <a:r>
              <a:rPr lang="en-US" baseline="0" dirty="0" err="1" smtClean="0"/>
              <a:t>interhalogen</a:t>
            </a:r>
            <a:r>
              <a:rPr lang="en-US" baseline="0" dirty="0" smtClean="0"/>
              <a:t> chlorine </a:t>
            </a:r>
            <a:r>
              <a:rPr lang="en-US" baseline="0" dirty="0" err="1" smtClean="0"/>
              <a:t>monofluoride</a:t>
            </a:r>
            <a:r>
              <a:rPr lang="en-US" baseline="0" dirty="0" smtClean="0"/>
              <a:t> with 4 different acceptors: water, </a:t>
            </a:r>
            <a:r>
              <a:rPr lang="en-US" sz="1200" kern="1200" dirty="0" smtClean="0">
                <a:solidFill>
                  <a:schemeClr val="tx1"/>
                </a:solidFill>
                <a:latin typeface="+mn-lt"/>
                <a:ea typeface="+mn-ea"/>
                <a:cs typeface="+mn-cs"/>
              </a:rPr>
              <a:t>Hydrogen Sulfide, ammonia, phosphine.</a:t>
            </a:r>
            <a:endParaRPr lang="en-US" dirty="0"/>
          </a:p>
        </p:txBody>
      </p:sp>
      <p:sp>
        <p:nvSpPr>
          <p:cNvPr id="4" name="Slide Number Placeholder 3"/>
          <p:cNvSpPr>
            <a:spLocks noGrp="1"/>
          </p:cNvSpPr>
          <p:nvPr>
            <p:ph type="sldNum" sz="quarter" idx="10"/>
          </p:nvPr>
        </p:nvSpPr>
        <p:spPr/>
        <p:txBody>
          <a:bodyPr/>
          <a:lstStyle/>
          <a:p>
            <a:fld id="{3FBBD235-449F-FB40-919F-02563BAD3B24}" type="slidenum">
              <a:rPr lang="en-US" smtClean="0"/>
              <a:t>27</a:t>
            </a:fld>
            <a:endParaRPr lang="en-US"/>
          </a:p>
        </p:txBody>
      </p:sp>
    </p:spTree>
    <p:extLst>
      <p:ext uri="{BB962C8B-B14F-4D97-AF65-F5344CB8AC3E}">
        <p14:creationId xmlns:p14="http://schemas.microsoft.com/office/powerpoint/2010/main" val="15640582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Here is the Bond</a:t>
            </a:r>
            <a:r>
              <a:rPr lang="en-US" baseline="0" dirty="0" smtClean="0"/>
              <a:t> strength order as a function of the local force constant, this is the same curve derived previously but omitting the other complexes, here the halogen bonding involving F2 are the weakest, followed by Cl2 and than by </a:t>
            </a:r>
            <a:r>
              <a:rPr lang="en-US" baseline="0" dirty="0" err="1" smtClean="0"/>
              <a:t>FCl</a:t>
            </a:r>
            <a:r>
              <a:rPr lang="en-US" baseline="0" dirty="0" smtClean="0"/>
              <a:t>. F2 is the least polarizable followed by Cl2, </a:t>
            </a:r>
            <a:r>
              <a:rPr lang="en-US" baseline="0" dirty="0" err="1" smtClean="0"/>
              <a:t>FCl</a:t>
            </a:r>
            <a:r>
              <a:rPr lang="en-US" baseline="0" dirty="0" smtClean="0"/>
              <a:t> has a large dipole moment there fore it make a stronger interaction, the covalent part follows the same trend, F2 has a too sigma* orbital chlorine has a larger but diffuse orbital and </a:t>
            </a:r>
            <a:r>
              <a:rPr lang="en-US" baseline="0" dirty="0" err="1" smtClean="0"/>
              <a:t>FCl</a:t>
            </a:r>
            <a:r>
              <a:rPr lang="en-US" baseline="0" dirty="0" smtClean="0"/>
              <a:t> can make the best orbital overlap.</a:t>
            </a:r>
          </a:p>
          <a:p>
            <a:endParaRPr lang="en-US" baseline="0" dirty="0" smtClean="0"/>
          </a:p>
          <a:p>
            <a:r>
              <a:rPr lang="en-US" baseline="0" dirty="0" smtClean="0"/>
              <a:t>-----------------------------------------------------------------------------</a:t>
            </a:r>
            <a:endParaRPr lang="en-US" dirty="0" smtClean="0"/>
          </a:p>
          <a:p>
            <a:endParaRPr lang="en-US" dirty="0" smtClean="0"/>
          </a:p>
          <a:p>
            <a:endParaRPr lang="en-US" dirty="0" smtClean="0"/>
          </a:p>
          <a:p>
            <a:r>
              <a:rPr lang="en-US" dirty="0" smtClean="0"/>
              <a:t>According to the position of the halogen bonds in the curve</a:t>
            </a:r>
            <a:r>
              <a:rPr lang="en-US" baseline="0" dirty="0" smtClean="0"/>
              <a:t> that we defined previously we can easily see what halogen bonds are weaker and what are stronger and we see that halogen bonds with F2 are the weakest, in red, followed by Cl2 and the </a:t>
            </a:r>
            <a:r>
              <a:rPr lang="en-US" baseline="0" dirty="0" err="1" smtClean="0"/>
              <a:t>interhalogen</a:t>
            </a:r>
            <a:r>
              <a:rPr lang="en-US" baseline="0" dirty="0" smtClean="0"/>
              <a:t> </a:t>
            </a:r>
            <a:r>
              <a:rPr lang="en-US" baseline="0" dirty="0" err="1" smtClean="0"/>
              <a:t>FCl</a:t>
            </a:r>
            <a:r>
              <a:rPr lang="en-US" baseline="0" dirty="0" smtClean="0"/>
              <a:t> form the strongest interaction. Although F2 has slightly lower </a:t>
            </a:r>
            <a:r>
              <a:rPr lang="el-GR" baseline="0" dirty="0" smtClean="0"/>
              <a:t>σ</a:t>
            </a:r>
            <a:r>
              <a:rPr lang="en-US" baseline="0" dirty="0" smtClean="0"/>
              <a:t>* orbital, this orbital is too compact, hence the overlap with the the lone pair of the acceptor is poor, also F is less polarizable and form a weak electrostatic interaction. Cl2 is more easily polarizable and form a stronger electrostatic bond than F2. </a:t>
            </a:r>
            <a:r>
              <a:rPr lang="en-US" baseline="0" dirty="0" err="1" smtClean="0"/>
              <a:t>FCl</a:t>
            </a:r>
            <a:r>
              <a:rPr lang="en-US" baseline="0" dirty="0" smtClean="0"/>
              <a:t> form both the strongest electrostatic interaction due to the high polarizing power of the fluorine, the charge transfer is also improved, F has a large coefficient on </a:t>
            </a:r>
            <a:r>
              <a:rPr lang="el-GR" baseline="0" dirty="0" smtClean="0"/>
              <a:t>σ</a:t>
            </a:r>
            <a:r>
              <a:rPr lang="en-US" baseline="0" dirty="0" smtClean="0"/>
              <a:t> and Cl has a larger coefficient on </a:t>
            </a:r>
            <a:r>
              <a:rPr lang="el-GR" baseline="0" dirty="0" smtClean="0"/>
              <a:t>σ</a:t>
            </a:r>
            <a:r>
              <a:rPr lang="en-US" baseline="0" dirty="0" smtClean="0"/>
              <a:t>*, therefore a better orbital overlap with </a:t>
            </a:r>
            <a:r>
              <a:rPr lang="en-US" baseline="0" dirty="0" err="1" smtClean="0"/>
              <a:t>lp</a:t>
            </a:r>
            <a:r>
              <a:rPr lang="en-US" baseline="0" dirty="0" smtClean="0"/>
              <a:t>(A).</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FBBD235-449F-FB40-919F-02563BAD3B24}" type="slidenum">
              <a:rPr lang="en-US" smtClean="0"/>
              <a:t>28</a:t>
            </a:fld>
            <a:endParaRPr lang="en-US"/>
          </a:p>
        </p:txBody>
      </p:sp>
    </p:spTree>
    <p:extLst>
      <p:ext uri="{BB962C8B-B14F-4D97-AF65-F5344CB8AC3E}">
        <p14:creationId xmlns:p14="http://schemas.microsoft.com/office/powerpoint/2010/main" val="1365876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With regard to the  different acceptors</a:t>
            </a:r>
            <a:r>
              <a:rPr lang="en-US" baseline="0" dirty="0" smtClean="0"/>
              <a:t> </a:t>
            </a:r>
            <a:r>
              <a:rPr lang="en-US" dirty="0" smtClean="0"/>
              <a:t>we can see that the strength order is the same for F2, Cl2 and </a:t>
            </a:r>
            <a:r>
              <a:rPr lang="en-US" dirty="0" err="1" smtClean="0"/>
              <a:t>FCl</a:t>
            </a:r>
            <a:r>
              <a:rPr lang="en-US" dirty="0" smtClean="0"/>
              <a:t>, ammonia is the strongest</a:t>
            </a:r>
            <a:r>
              <a:rPr lang="en-US" baseline="0" dirty="0" smtClean="0"/>
              <a:t> acceptor, followed by water, hydrogen sulfide and phosphine. From the electrostatic point of view oxygen and nitrogen have higher electronegativity and can polarize better the halogen donor making a stronger interaction. Looking the covalent part we see an opposite trend the lone pair of the oxygen is too low in energy only a small charge transfer take place. Ammonia has the best compromise between both parts and form an stronger interaction.</a:t>
            </a:r>
          </a:p>
        </p:txBody>
      </p:sp>
      <p:sp>
        <p:nvSpPr>
          <p:cNvPr id="4" name="Slide Number Placeholder 3"/>
          <p:cNvSpPr>
            <a:spLocks noGrp="1"/>
          </p:cNvSpPr>
          <p:nvPr>
            <p:ph type="sldNum" sz="quarter" idx="10"/>
          </p:nvPr>
        </p:nvSpPr>
        <p:spPr/>
        <p:txBody>
          <a:bodyPr/>
          <a:lstStyle/>
          <a:p>
            <a:fld id="{3FBBD235-449F-FB40-919F-02563BAD3B24}" type="slidenum">
              <a:rPr lang="en-US" smtClean="0"/>
              <a:t>29</a:t>
            </a:fld>
            <a:endParaRPr lang="en-US"/>
          </a:p>
        </p:txBody>
      </p:sp>
    </p:spTree>
    <p:extLst>
      <p:ext uri="{BB962C8B-B14F-4D97-AF65-F5344CB8AC3E}">
        <p14:creationId xmlns:p14="http://schemas.microsoft.com/office/powerpoint/2010/main" val="1323156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3FBBD235-449F-FB40-919F-02563BAD3B24}" type="slidenum">
              <a:rPr lang="en-US" smtClean="0"/>
              <a:t>3</a:t>
            </a:fld>
            <a:endParaRPr lang="en-US"/>
          </a:p>
        </p:txBody>
      </p:sp>
    </p:spTree>
    <p:extLst>
      <p:ext uri="{BB962C8B-B14F-4D97-AF65-F5344CB8AC3E}">
        <p14:creationId xmlns:p14="http://schemas.microsoft.com/office/powerpoint/2010/main" val="5154933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Comparing the halogen bonds formed between</a:t>
            </a:r>
            <a:r>
              <a:rPr lang="en-US" baseline="0" dirty="0" smtClean="0"/>
              <a:t> chlorine </a:t>
            </a:r>
            <a:r>
              <a:rPr lang="en-US" baseline="0" dirty="0" err="1" smtClean="0"/>
              <a:t>monofluoride</a:t>
            </a:r>
            <a:r>
              <a:rPr lang="en-US" baseline="0" dirty="0" smtClean="0"/>
              <a:t> ammonia and phosphine, we see that the later for a weak bond but a more covalent one, with the double of the charge transfer, therefore a more covalent halogen bond is not necessarily stronger. In this case the bond is weak due to weak electrostatic contribution for phosphine as we can see from the partial charges.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FBBD235-449F-FB40-919F-02563BAD3B24}" type="slidenum">
              <a:rPr lang="en-US" smtClean="0"/>
              <a:t>30</a:t>
            </a:fld>
            <a:endParaRPr lang="en-US"/>
          </a:p>
        </p:txBody>
      </p:sp>
    </p:spTree>
    <p:extLst>
      <p:ext uri="{BB962C8B-B14F-4D97-AF65-F5344CB8AC3E}">
        <p14:creationId xmlns:p14="http://schemas.microsoft.com/office/powerpoint/2010/main" val="15715735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So we decided to see what happen with the halogen</a:t>
            </a:r>
            <a:r>
              <a:rPr lang="en-US" baseline="0" dirty="0" smtClean="0"/>
              <a:t> bond strength</a:t>
            </a:r>
            <a:r>
              <a:rPr lang="en-US" dirty="0" smtClean="0"/>
              <a:t> if we substitute the Hs</a:t>
            </a:r>
            <a:r>
              <a:rPr lang="en-US" baseline="0" dirty="0" smtClean="0"/>
              <a:t> by several different groups, the substituted phosphine are able to form stronger bonds than the substituted ammines, to understand lets take a closer look first in the ammines complexes. </a:t>
            </a:r>
            <a:endParaRPr lang="en-US" dirty="0"/>
          </a:p>
        </p:txBody>
      </p:sp>
      <p:sp>
        <p:nvSpPr>
          <p:cNvPr id="4" name="Slide Number Placeholder 3"/>
          <p:cNvSpPr>
            <a:spLocks noGrp="1"/>
          </p:cNvSpPr>
          <p:nvPr>
            <p:ph type="sldNum" sz="quarter" idx="10"/>
          </p:nvPr>
        </p:nvSpPr>
        <p:spPr/>
        <p:txBody>
          <a:bodyPr/>
          <a:lstStyle/>
          <a:p>
            <a:fld id="{3FBBD235-449F-FB40-919F-02563BAD3B24}" type="slidenum">
              <a:rPr lang="en-US" smtClean="0"/>
              <a:t>31</a:t>
            </a:fld>
            <a:endParaRPr lang="en-US"/>
          </a:p>
        </p:txBody>
      </p:sp>
    </p:spTree>
    <p:extLst>
      <p:ext uri="{BB962C8B-B14F-4D97-AF65-F5344CB8AC3E}">
        <p14:creationId xmlns:p14="http://schemas.microsoft.com/office/powerpoint/2010/main" val="16436889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In this case the strength</a:t>
            </a:r>
            <a:r>
              <a:rPr lang="en-US" baseline="0" dirty="0" smtClean="0"/>
              <a:t> order given in this plot is quite straightforward and can be explained using electrostatic arguments with a few exception: F atoms withdraw electron density from the N, the partial charge becomes less negative and even positive, and the bond becomes weaker. The CN group weakened the Halogen bond because of its electronegativity effects and also due the delocalization of the nitrogen lone pair into a </a:t>
            </a:r>
            <a:r>
              <a:rPr lang="el-GR" baseline="0" dirty="0" smtClean="0"/>
              <a:t>π</a:t>
            </a:r>
            <a:r>
              <a:rPr lang="en-US" baseline="0" dirty="0" smtClean="0"/>
              <a:t>* orbital of the </a:t>
            </a:r>
            <a:r>
              <a:rPr lang="en-US" baseline="0" dirty="0" err="1" smtClean="0"/>
              <a:t>ciano</a:t>
            </a:r>
            <a:r>
              <a:rPr lang="en-US" baseline="0" dirty="0" smtClean="0"/>
              <a:t> group which also lower the  charge at the N. </a:t>
            </a:r>
            <a:r>
              <a:rPr lang="en-US" baseline="0" dirty="0" err="1" smtClean="0"/>
              <a:t>Cl</a:t>
            </a:r>
            <a:r>
              <a:rPr lang="en-US" baseline="0" dirty="0" smtClean="0"/>
              <a:t> substituent also weaken the interaction but less effectively due to its smaller electronegativity compared to fluorine.</a:t>
            </a:r>
          </a:p>
          <a:p>
            <a:endParaRPr lang="en-US" baseline="0" dirty="0" smtClean="0"/>
          </a:p>
          <a:p>
            <a:r>
              <a:rPr lang="en-US" baseline="0" dirty="0" smtClean="0"/>
              <a:t> the nitrogen lone pair  delocalize into a</a:t>
            </a:r>
          </a:p>
          <a:p>
            <a:endParaRPr lang="en-US" baseline="0" dirty="0" smtClean="0"/>
          </a:p>
          <a:p>
            <a:endParaRPr lang="en-US" baseline="0" dirty="0" smtClean="0"/>
          </a:p>
          <a:p>
            <a:r>
              <a:rPr lang="en-US" baseline="0" dirty="0" smtClean="0"/>
              <a:t> and</a:t>
            </a:r>
          </a:p>
          <a:p>
            <a:endParaRPr lang="en-US" dirty="0"/>
          </a:p>
        </p:txBody>
      </p:sp>
      <p:sp>
        <p:nvSpPr>
          <p:cNvPr id="4" name="Slide Number Placeholder 3"/>
          <p:cNvSpPr>
            <a:spLocks noGrp="1"/>
          </p:cNvSpPr>
          <p:nvPr>
            <p:ph type="sldNum" sz="quarter" idx="10"/>
          </p:nvPr>
        </p:nvSpPr>
        <p:spPr/>
        <p:txBody>
          <a:bodyPr/>
          <a:lstStyle/>
          <a:p>
            <a:fld id="{3FBBD235-449F-FB40-919F-02563BAD3B24}" type="slidenum">
              <a:rPr lang="en-US" smtClean="0"/>
              <a:t>32</a:t>
            </a:fld>
            <a:endParaRPr lang="en-US"/>
          </a:p>
        </p:txBody>
      </p:sp>
    </p:spTree>
    <p:extLst>
      <p:ext uri="{BB962C8B-B14F-4D97-AF65-F5344CB8AC3E}">
        <p14:creationId xmlns:p14="http://schemas.microsoft.com/office/powerpoint/2010/main" val="7183433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The strengthening of the halogen bonding brought by OH was a surprise at first sight since oxygen is more electronegative than Cl,</a:t>
            </a:r>
            <a:r>
              <a:rPr lang="en-US" baseline="0" dirty="0" smtClean="0"/>
              <a:t> and we found out that the reason for the strengthening was due to a secondary hydrogen bonding with Cl when we shifted the Hydrogen to an anti conformation the complex became much weaker.</a:t>
            </a:r>
            <a:endParaRPr lang="en-US" dirty="0"/>
          </a:p>
        </p:txBody>
      </p:sp>
      <p:sp>
        <p:nvSpPr>
          <p:cNvPr id="4" name="Slide Number Placeholder 3"/>
          <p:cNvSpPr>
            <a:spLocks noGrp="1"/>
          </p:cNvSpPr>
          <p:nvPr>
            <p:ph type="sldNum" sz="quarter" idx="10"/>
          </p:nvPr>
        </p:nvSpPr>
        <p:spPr/>
        <p:txBody>
          <a:bodyPr/>
          <a:lstStyle/>
          <a:p>
            <a:fld id="{3FBBD235-449F-FB40-919F-02563BAD3B24}" type="slidenum">
              <a:rPr lang="en-US" smtClean="0"/>
              <a:t>33</a:t>
            </a:fld>
            <a:endParaRPr lang="en-US"/>
          </a:p>
        </p:txBody>
      </p:sp>
    </p:spTree>
    <p:extLst>
      <p:ext uri="{BB962C8B-B14F-4D97-AF65-F5344CB8AC3E}">
        <p14:creationId xmlns:p14="http://schemas.microsoft.com/office/powerpoint/2010/main" val="13492387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Then we investigated</a:t>
            </a:r>
            <a:r>
              <a:rPr lang="en-US" baseline="0" dirty="0" smtClean="0"/>
              <a:t> the strength trends between </a:t>
            </a:r>
            <a:r>
              <a:rPr lang="en-US" baseline="0" dirty="0" err="1" smtClean="0"/>
              <a:t>FCl</a:t>
            </a:r>
            <a:r>
              <a:rPr lang="en-US" baseline="0" dirty="0" smtClean="0"/>
              <a:t> and the substituted phosphine. The strength order obtained was completely different, with the partially fluorinate </a:t>
            </a:r>
            <a:r>
              <a:rPr lang="en-US" baseline="0" dirty="0" err="1" smtClean="0"/>
              <a:t>phosphines</a:t>
            </a:r>
            <a:r>
              <a:rPr lang="en-US" baseline="0" dirty="0" smtClean="0"/>
              <a:t> being able to form strong halogen bonds, as we  can see here, why is that? </a:t>
            </a:r>
            <a:r>
              <a:rPr lang="en-US" baseline="0" dirty="0" err="1" smtClean="0"/>
              <a:t>Phosphines</a:t>
            </a:r>
            <a:r>
              <a:rPr lang="en-US" baseline="0" dirty="0" smtClean="0"/>
              <a:t> a lone pair high in energy, close to </a:t>
            </a:r>
            <a:r>
              <a:rPr lang="el-GR" baseline="0" dirty="0" smtClean="0"/>
              <a:t>σ*(</a:t>
            </a:r>
            <a:r>
              <a:rPr lang="en-US" baseline="0" dirty="0" err="1" smtClean="0"/>
              <a:t>FCl</a:t>
            </a:r>
            <a:r>
              <a:rPr lang="en-US" baseline="0" dirty="0" smtClean="0"/>
              <a:t>) but its lone pair orbital is too diffuse, electronegative substituents increase the orbital energy difference but effectively contract the lone pairs, we we put the third fluorine atoms the contraction of the lone pair does not pay anymore the increase in the energy gap and de bond becomes weak. Methyl group is also more electronegative than phosphine and can contract its lone pair. </a:t>
            </a:r>
            <a:r>
              <a:rPr lang="en-US" sz="1200" baseline="0" dirty="0" smtClean="0"/>
              <a:t>Interesting to notice is that for this strong halogen bonds the F atom here becomes quite negative.</a:t>
            </a:r>
          </a:p>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baseline="0" dirty="0" smtClean="0"/>
          </a:p>
          <a:p>
            <a:r>
              <a:rPr lang="en-US" baseline="0" dirty="0" smtClean="0"/>
              <a:t> therefore the electrostatic contribution of this interaction is small </a:t>
            </a:r>
            <a:r>
              <a:rPr lang="en-US" sz="1200" baseline="0" dirty="0" smtClean="0"/>
              <a:t>and close in energy to </a:t>
            </a:r>
            <a:r>
              <a:rPr lang="el-GR" sz="1200" baseline="0" dirty="0" smtClean="0"/>
              <a:t>σ*(</a:t>
            </a:r>
            <a:r>
              <a:rPr lang="en-US" sz="1200" baseline="0" dirty="0" err="1" smtClean="0"/>
              <a:t>FCl</a:t>
            </a:r>
            <a:r>
              <a:rPr lang="en-US" sz="1200" baseline="0" dirty="0" smtClean="0"/>
              <a:t>) </a:t>
            </a:r>
            <a:r>
              <a:rPr lang="en-US" sz="1200" baseline="0" dirty="0" err="1" smtClean="0"/>
              <a:t>Phophine</a:t>
            </a:r>
            <a:r>
              <a:rPr lang="en-US" sz="1200" baseline="0" dirty="0" smtClean="0"/>
              <a:t> PH3 makes a weak interaction because its lone pair orbital is too </a:t>
            </a:r>
            <a:r>
              <a:rPr lang="en-US" sz="1200" baseline="0" dirty="0" err="1" smtClean="0"/>
              <a:t>difusse</a:t>
            </a:r>
            <a:r>
              <a:rPr lang="en-US" sz="1200" baseline="0" dirty="0" smtClean="0"/>
              <a:t>, by using electronegative substituents, the charge at the phosphorous becomes more positive, the energy gap becomes higher, but the lone pair orbital is effectively contracted and the orbital overlap with </a:t>
            </a:r>
            <a:r>
              <a:rPr lang="el-GR" sz="1200" baseline="0" dirty="0" smtClean="0"/>
              <a:t>σ*</a:t>
            </a:r>
            <a:r>
              <a:rPr lang="en-US" sz="1200" baseline="0" dirty="0" smtClean="0"/>
              <a:t> is largely improved. For PF3 the lone pairs becomes too contracted and does not pay off the increase  in phosphine positive charge and the higher energy gap between lone pair and </a:t>
            </a:r>
            <a:r>
              <a:rPr lang="el-GR" sz="1200" baseline="0" dirty="0" smtClean="0"/>
              <a:t>σ*</a:t>
            </a:r>
            <a:r>
              <a:rPr lang="en-US" sz="1200" baseline="0" dirty="0" smtClean="0"/>
              <a:t> . Interesting to notice is that for this strong halogen bonds the F atom here becomes quite negative.</a:t>
            </a:r>
          </a:p>
          <a:p>
            <a:endParaRPr lang="en-US" sz="1200" baseline="0" dirty="0" smtClean="0"/>
          </a:p>
          <a:p>
            <a:r>
              <a:rPr lang="en-US" sz="1200" baseline="0" dirty="0" smtClean="0"/>
              <a:t>The other substituents can be rationalized in similar terms however we have to consider that in this case C is more electronegative than P and also contract </a:t>
            </a:r>
          </a:p>
          <a:p>
            <a:r>
              <a:rPr lang="en-US" sz="1200" baseline="0" dirty="0" smtClean="0"/>
              <a:t>The P lone pairs.</a:t>
            </a:r>
          </a:p>
          <a:p>
            <a:endParaRPr lang="en-US" baseline="0" dirty="0" smtClean="0"/>
          </a:p>
        </p:txBody>
      </p:sp>
      <p:sp>
        <p:nvSpPr>
          <p:cNvPr id="4" name="Slide Number Placeholder 3"/>
          <p:cNvSpPr>
            <a:spLocks noGrp="1"/>
          </p:cNvSpPr>
          <p:nvPr>
            <p:ph type="sldNum" sz="quarter" idx="10"/>
          </p:nvPr>
        </p:nvSpPr>
        <p:spPr/>
        <p:txBody>
          <a:bodyPr/>
          <a:lstStyle/>
          <a:p>
            <a:fld id="{3FBBD235-449F-FB40-919F-02563BAD3B24}" type="slidenum">
              <a:rPr lang="en-US" smtClean="0"/>
              <a:t>34</a:t>
            </a:fld>
            <a:endParaRPr lang="en-US"/>
          </a:p>
        </p:txBody>
      </p:sp>
    </p:spTree>
    <p:extLst>
      <p:ext uri="{BB962C8B-B14F-4D97-AF65-F5344CB8AC3E}">
        <p14:creationId xmlns:p14="http://schemas.microsoft.com/office/powerpoint/2010/main" val="39772113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Comparing the electron difference density of several</a:t>
            </a:r>
            <a:r>
              <a:rPr lang="en-US" baseline="0" dirty="0" smtClean="0"/>
              <a:t> ammines and </a:t>
            </a:r>
            <a:r>
              <a:rPr lang="en-US" baseline="0" dirty="0" err="1" smtClean="0"/>
              <a:t>phosphines</a:t>
            </a:r>
            <a:r>
              <a:rPr lang="en-US" baseline="0" dirty="0" smtClean="0"/>
              <a:t>. We see that in the ammines the strengthening of the halogen bond is accompanied by an increase of the electron density in the </a:t>
            </a:r>
            <a:r>
              <a:rPr lang="en-US" baseline="0" dirty="0" err="1" smtClean="0"/>
              <a:t>intermonomer</a:t>
            </a:r>
            <a:r>
              <a:rPr lang="en-US" baseline="0" dirty="0" smtClean="0"/>
              <a:t> region, here in red, Due to the 2e stabilization a depletion of electron density at the </a:t>
            </a:r>
            <a:r>
              <a:rPr lang="en-US" baseline="0" dirty="0" err="1" smtClean="0"/>
              <a:t>FCl</a:t>
            </a:r>
            <a:r>
              <a:rPr lang="en-US" baseline="0" dirty="0" smtClean="0"/>
              <a:t> bond (in blue) due to 4e-destabilization with accumulation of electron density at the fluorine. For the phosphine both mechanism are much more accentuated. </a:t>
            </a:r>
            <a:r>
              <a:rPr lang="en-US" baseline="0" dirty="0" err="1" smtClean="0"/>
              <a:t>Alkorta</a:t>
            </a:r>
            <a:r>
              <a:rPr lang="en-US" baseline="0" dirty="0" smtClean="0"/>
              <a:t> and co-workers suggested that some of this would be a result of the superposition of an ion pair structure.</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We took another rote a we tried to analyze it in terms of a 4e-3c bond</a:t>
            </a:r>
          </a:p>
        </p:txBody>
      </p:sp>
      <p:sp>
        <p:nvSpPr>
          <p:cNvPr id="4" name="Slide Number Placeholder 3"/>
          <p:cNvSpPr>
            <a:spLocks noGrp="1"/>
          </p:cNvSpPr>
          <p:nvPr>
            <p:ph type="sldNum" sz="quarter" idx="10"/>
          </p:nvPr>
        </p:nvSpPr>
        <p:spPr/>
        <p:txBody>
          <a:bodyPr/>
          <a:lstStyle/>
          <a:p>
            <a:fld id="{3FBBD235-449F-FB40-919F-02563BAD3B24}" type="slidenum">
              <a:rPr lang="en-US" smtClean="0"/>
              <a:t>35</a:t>
            </a:fld>
            <a:endParaRPr lang="en-US"/>
          </a:p>
        </p:txBody>
      </p:sp>
    </p:spTree>
    <p:extLst>
      <p:ext uri="{BB962C8B-B14F-4D97-AF65-F5344CB8AC3E}">
        <p14:creationId xmlns:p14="http://schemas.microsoft.com/office/powerpoint/2010/main" val="7364944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In a 4e-3c</a:t>
            </a:r>
            <a:r>
              <a:rPr lang="en-US" baseline="0" dirty="0" smtClean="0"/>
              <a:t> bond such as the one we get for the </a:t>
            </a:r>
            <a:r>
              <a:rPr lang="en-US" baseline="0" dirty="0" err="1" smtClean="0"/>
              <a:t>trifluoride</a:t>
            </a:r>
            <a:r>
              <a:rPr lang="en-US" baseline="0" dirty="0" smtClean="0"/>
              <a:t> ion, 2 electrons are delocalized in the three atoms, and the other two electrons would be in an non-bonding orbital, from this we would get the maximum 2e stabilization and no 4e destabilization. We quantified the 4e3c- character by dividing the bond strength order of the halogen bond by the halogen donor bond. In the best case they would be equal and we would get a complete 4e-3c bond.</a:t>
            </a:r>
          </a:p>
        </p:txBody>
      </p:sp>
      <p:sp>
        <p:nvSpPr>
          <p:cNvPr id="4" name="Slide Number Placeholder 3"/>
          <p:cNvSpPr>
            <a:spLocks noGrp="1"/>
          </p:cNvSpPr>
          <p:nvPr>
            <p:ph type="sldNum" sz="quarter" idx="10"/>
          </p:nvPr>
        </p:nvSpPr>
        <p:spPr/>
        <p:txBody>
          <a:bodyPr/>
          <a:lstStyle/>
          <a:p>
            <a:fld id="{3FBBD235-449F-FB40-919F-02563BAD3B24}" type="slidenum">
              <a:rPr lang="en-US" smtClean="0"/>
              <a:t>36</a:t>
            </a:fld>
            <a:endParaRPr lang="en-US"/>
          </a:p>
        </p:txBody>
      </p:sp>
    </p:spTree>
    <p:extLst>
      <p:ext uri="{BB962C8B-B14F-4D97-AF65-F5344CB8AC3E}">
        <p14:creationId xmlns:p14="http://schemas.microsoft.com/office/powerpoint/2010/main" val="18050585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Here,</a:t>
            </a:r>
            <a:r>
              <a:rPr lang="en-US" baseline="0" dirty="0" smtClean="0"/>
              <a:t> in red is the percent value of the 4e3c character of the halogen bonds in the ammine complexes and in green are the values for the phosphine complexes. What we got is that while the halogen bonds in ammines riches at most 40% the halogen bonds in </a:t>
            </a:r>
            <a:r>
              <a:rPr lang="en-US" baseline="0" dirty="0" err="1" smtClean="0"/>
              <a:t>phosphines</a:t>
            </a:r>
            <a:r>
              <a:rPr lang="en-US" baseline="0" dirty="0" smtClean="0"/>
              <a:t> can go up to 90%.</a:t>
            </a:r>
            <a:endParaRPr lang="en-US" dirty="0"/>
          </a:p>
        </p:txBody>
      </p:sp>
      <p:sp>
        <p:nvSpPr>
          <p:cNvPr id="4" name="Slide Number Placeholder 3"/>
          <p:cNvSpPr>
            <a:spLocks noGrp="1"/>
          </p:cNvSpPr>
          <p:nvPr>
            <p:ph type="sldNum" sz="quarter" idx="10"/>
          </p:nvPr>
        </p:nvSpPr>
        <p:spPr/>
        <p:txBody>
          <a:bodyPr/>
          <a:lstStyle/>
          <a:p>
            <a:fld id="{3FBBD235-449F-FB40-919F-02563BAD3B24}" type="slidenum">
              <a:rPr lang="en-US" smtClean="0"/>
              <a:t>37</a:t>
            </a:fld>
            <a:endParaRPr lang="en-US"/>
          </a:p>
        </p:txBody>
      </p:sp>
    </p:spTree>
    <p:extLst>
      <p:ext uri="{BB962C8B-B14F-4D97-AF65-F5344CB8AC3E}">
        <p14:creationId xmlns:p14="http://schemas.microsoft.com/office/powerpoint/2010/main" val="15336006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Let’s summarize </a:t>
            </a:r>
            <a:r>
              <a:rPr lang="en-US" baseline="0" dirty="0" smtClean="0"/>
              <a:t>our conclusions up to now: 1) we saw that halogen bonds tend to vary from weak electrostatic to covalent and strong 2) Than we saw that even for weaker bonds charge transfer may change the strength order as was the case of ammonia been able to form stronger bonds than water for the </a:t>
            </a:r>
            <a:r>
              <a:rPr lang="en-US" baseline="0" dirty="0" err="1" smtClean="0"/>
              <a:t>dihalogen</a:t>
            </a:r>
            <a:r>
              <a:rPr lang="en-US" baseline="0" dirty="0" smtClean="0"/>
              <a:t> 3)When we compared ammonia with phosphine we saw that a more covalent bond is not necessarily stronger 4) We could satisfactorily explain bond in the halogen bond with the different ammines mostly by electrostatic arguments whereas the </a:t>
            </a:r>
            <a:r>
              <a:rPr lang="en-US" baseline="0" dirty="0" err="1" smtClean="0"/>
              <a:t>phosphines</a:t>
            </a:r>
            <a:r>
              <a:rPr lang="en-US" baseline="0" dirty="0" smtClean="0"/>
              <a:t> are better explained by analyzing the covalent part. We also so that phosphine forms halogen bonds with strong 4e-3c character</a:t>
            </a:r>
          </a:p>
        </p:txBody>
      </p:sp>
      <p:sp>
        <p:nvSpPr>
          <p:cNvPr id="4" name="Slide Number Placeholder 3"/>
          <p:cNvSpPr>
            <a:spLocks noGrp="1"/>
          </p:cNvSpPr>
          <p:nvPr>
            <p:ph type="sldNum" sz="quarter" idx="10"/>
          </p:nvPr>
        </p:nvSpPr>
        <p:spPr/>
        <p:txBody>
          <a:bodyPr/>
          <a:lstStyle/>
          <a:p>
            <a:fld id="{3FBBD235-449F-FB40-919F-02563BAD3B24}" type="slidenum">
              <a:rPr lang="en-US" smtClean="0"/>
              <a:t>38</a:t>
            </a:fld>
            <a:endParaRPr lang="en-US"/>
          </a:p>
        </p:txBody>
      </p:sp>
    </p:spTree>
    <p:extLst>
      <p:ext uri="{BB962C8B-B14F-4D97-AF65-F5344CB8AC3E}">
        <p14:creationId xmlns:p14="http://schemas.microsoft.com/office/powerpoint/2010/main" val="10449171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In</a:t>
            </a:r>
            <a:r>
              <a:rPr lang="en-US" baseline="0" dirty="0" smtClean="0"/>
              <a:t> a subsequent study we decided to take a closer look into some ionic systems such as </a:t>
            </a:r>
            <a:r>
              <a:rPr lang="en-US" baseline="0" dirty="0" err="1" smtClean="0"/>
              <a:t>trihalides</a:t>
            </a:r>
            <a:r>
              <a:rPr lang="en-US" baseline="0" dirty="0" smtClean="0"/>
              <a:t> ions the hydrogen </a:t>
            </a:r>
            <a:r>
              <a:rPr lang="en-US" baseline="0" dirty="0" err="1" smtClean="0"/>
              <a:t>bifluoride</a:t>
            </a:r>
            <a:r>
              <a:rPr lang="en-US" baseline="0" dirty="0" smtClean="0"/>
              <a:t> which is considered to form the strongest hydrogen bond. We also tested other systems beside </a:t>
            </a:r>
            <a:r>
              <a:rPr lang="en-US" baseline="0" dirty="0" err="1" smtClean="0"/>
              <a:t>dihalogens</a:t>
            </a:r>
            <a:r>
              <a:rPr lang="en-US" baseline="0" dirty="0" smtClean="0"/>
              <a:t>  using Chloride as the halogen acceptor. And we compared the halogen bonds with the hydrogen bond, </a:t>
            </a:r>
            <a:r>
              <a:rPr lang="en-US" baseline="0" dirty="0" err="1" smtClean="0"/>
              <a:t>pnicogen</a:t>
            </a:r>
            <a:r>
              <a:rPr lang="en-US" baseline="0" dirty="0" smtClean="0"/>
              <a:t> bond and </a:t>
            </a:r>
            <a:r>
              <a:rPr lang="en-US" baseline="0" dirty="0" err="1" smtClean="0"/>
              <a:t>chalcogen</a:t>
            </a:r>
            <a:r>
              <a:rPr lang="en-US" baseline="0" dirty="0" smtClean="0"/>
              <a:t> bond.</a:t>
            </a:r>
            <a:endParaRPr lang="en-US" dirty="0"/>
          </a:p>
        </p:txBody>
      </p:sp>
      <p:sp>
        <p:nvSpPr>
          <p:cNvPr id="4" name="Slide Number Placeholder 3"/>
          <p:cNvSpPr>
            <a:spLocks noGrp="1"/>
          </p:cNvSpPr>
          <p:nvPr>
            <p:ph type="sldNum" sz="quarter" idx="10"/>
          </p:nvPr>
        </p:nvSpPr>
        <p:spPr/>
        <p:txBody>
          <a:bodyPr/>
          <a:lstStyle/>
          <a:p>
            <a:fld id="{3FBBD235-449F-FB40-919F-02563BAD3B24}" type="slidenum">
              <a:rPr lang="en-US" smtClean="0"/>
              <a:t>39</a:t>
            </a:fld>
            <a:endParaRPr lang="en-US"/>
          </a:p>
        </p:txBody>
      </p:sp>
    </p:spTree>
    <p:extLst>
      <p:ext uri="{BB962C8B-B14F-4D97-AF65-F5344CB8AC3E}">
        <p14:creationId xmlns:p14="http://schemas.microsoft.com/office/powerpoint/2010/main" val="25548093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The halogens</a:t>
            </a:r>
            <a:r>
              <a:rPr lang="en-US" baseline="0" dirty="0" smtClean="0"/>
              <a:t> are; fluorine, chlorine, bromine, iodine, astatine and as you can see from this period table colored according to the electronegativity, the halogens are among the most electronegative elements.</a:t>
            </a:r>
          </a:p>
          <a:p>
            <a:endParaRPr lang="en-US" baseline="0" dirty="0" smtClean="0"/>
          </a:p>
        </p:txBody>
      </p:sp>
      <p:sp>
        <p:nvSpPr>
          <p:cNvPr id="4" name="Slide Number Placeholder 3"/>
          <p:cNvSpPr>
            <a:spLocks noGrp="1"/>
          </p:cNvSpPr>
          <p:nvPr>
            <p:ph type="sldNum" sz="quarter" idx="10"/>
          </p:nvPr>
        </p:nvSpPr>
        <p:spPr/>
        <p:txBody>
          <a:bodyPr/>
          <a:lstStyle/>
          <a:p>
            <a:fld id="{3FBBD235-449F-FB40-919F-02563BAD3B24}" type="slidenum">
              <a:rPr lang="en-US" smtClean="0"/>
              <a:t>4</a:t>
            </a:fld>
            <a:endParaRPr lang="en-US"/>
          </a:p>
        </p:txBody>
      </p:sp>
    </p:spTree>
    <p:extLst>
      <p:ext uri="{BB962C8B-B14F-4D97-AF65-F5344CB8AC3E}">
        <p14:creationId xmlns:p14="http://schemas.microsoft.com/office/powerpoint/2010/main" val="3161186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Going back to our</a:t>
            </a:r>
            <a:r>
              <a:rPr lang="en-US" baseline="0" dirty="0" smtClean="0"/>
              <a:t> bonds strength order versus halogen bond force constant curve, we can se that our strongest systems between the symmetric 4e-3c bonds were the [F···Cl···F]- since the </a:t>
            </a:r>
            <a:r>
              <a:rPr lang="en-US" baseline="0" dirty="0" err="1" smtClean="0"/>
              <a:t>fluorines</a:t>
            </a:r>
            <a:r>
              <a:rPr lang="en-US" baseline="0" dirty="0" smtClean="0"/>
              <a:t> are much more electronegative, electron density is higher in the fluorine Chlorine becomes partially positive and can form a stronger bond, with less lone pair repulsion. Among the strongest bond is the one in this </a:t>
            </a:r>
            <a:r>
              <a:rPr lang="en-US" baseline="0" dirty="0" err="1" smtClean="0"/>
              <a:t>difluorodihydrogen</a:t>
            </a:r>
            <a:r>
              <a:rPr lang="en-US" baseline="0" dirty="0" smtClean="0"/>
              <a:t> phosphate which is isoelectronic to the </a:t>
            </a:r>
            <a:r>
              <a:rPr lang="en-US" baseline="0" dirty="0" err="1" smtClean="0"/>
              <a:t>tetrafluoro</a:t>
            </a:r>
            <a:r>
              <a:rPr lang="en-US" baseline="0" dirty="0" smtClean="0"/>
              <a:t> </a:t>
            </a:r>
            <a:r>
              <a:rPr lang="en-US" baseline="0" dirty="0" err="1" smtClean="0"/>
              <a:t>sulfurane</a:t>
            </a:r>
            <a:r>
              <a:rPr lang="en-US" baseline="0" dirty="0" smtClean="0"/>
              <a:t>, this molecule maybe be suitable as a metal ligand. </a:t>
            </a:r>
            <a:r>
              <a:rPr lang="en-US" baseline="0" dirty="0" err="1" smtClean="0"/>
              <a:t>Trichloride</a:t>
            </a:r>
            <a:r>
              <a:rPr lang="en-US" baseline="0" dirty="0" smtClean="0"/>
              <a:t> and </a:t>
            </a:r>
            <a:r>
              <a:rPr lang="en-US" baseline="0" dirty="0" err="1" smtClean="0"/>
              <a:t>tribromide</a:t>
            </a:r>
            <a:r>
              <a:rPr lang="en-US" baseline="0" dirty="0" smtClean="0"/>
              <a:t> ions form weaker bonds since this molecules have a more diffuse orbitals</a:t>
            </a:r>
          </a:p>
          <a:p>
            <a:endParaRPr lang="en-US" baseline="0" dirty="0" smtClean="0"/>
          </a:p>
          <a:p>
            <a:r>
              <a:rPr lang="en-US" baseline="0" dirty="0" smtClean="0"/>
              <a:t>Sulfur </a:t>
            </a:r>
            <a:r>
              <a:rPr lang="en-US" baseline="0" dirty="0" err="1" smtClean="0"/>
              <a:t>tetrafluoride</a:t>
            </a:r>
            <a:endParaRPr lang="en-US" dirty="0"/>
          </a:p>
        </p:txBody>
      </p:sp>
      <p:sp>
        <p:nvSpPr>
          <p:cNvPr id="4" name="Slide Number Placeholder 3"/>
          <p:cNvSpPr>
            <a:spLocks noGrp="1"/>
          </p:cNvSpPr>
          <p:nvPr>
            <p:ph type="sldNum" sz="quarter" idx="10"/>
          </p:nvPr>
        </p:nvSpPr>
        <p:spPr/>
        <p:txBody>
          <a:bodyPr/>
          <a:lstStyle/>
          <a:p>
            <a:fld id="{3FBBD235-449F-FB40-919F-02563BAD3B24}" type="slidenum">
              <a:rPr lang="en-US" smtClean="0"/>
              <a:t>40</a:t>
            </a:fld>
            <a:endParaRPr lang="en-US"/>
          </a:p>
        </p:txBody>
      </p:sp>
    </p:spTree>
    <p:extLst>
      <p:ext uri="{BB962C8B-B14F-4D97-AF65-F5344CB8AC3E}">
        <p14:creationId xmlns:p14="http://schemas.microsoft.com/office/powerpoint/2010/main" val="22993882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With regard to the halogen</a:t>
            </a:r>
            <a:r>
              <a:rPr lang="en-US" baseline="0" dirty="0" smtClean="0"/>
              <a:t> bonded systems tested we see that the strength of the halogen bond depend on the electronegativity of the donor Y and on its polarizing power</a:t>
            </a:r>
            <a:endParaRPr lang="en-US" dirty="0"/>
          </a:p>
        </p:txBody>
      </p:sp>
      <p:sp>
        <p:nvSpPr>
          <p:cNvPr id="4" name="Slide Number Placeholder 3"/>
          <p:cNvSpPr>
            <a:spLocks noGrp="1"/>
          </p:cNvSpPr>
          <p:nvPr>
            <p:ph type="sldNum" sz="quarter" idx="10"/>
          </p:nvPr>
        </p:nvSpPr>
        <p:spPr/>
        <p:txBody>
          <a:bodyPr/>
          <a:lstStyle/>
          <a:p>
            <a:fld id="{3FBBD235-449F-FB40-919F-02563BAD3B24}" type="slidenum">
              <a:rPr lang="en-US" smtClean="0"/>
              <a:t>41</a:t>
            </a:fld>
            <a:endParaRPr lang="en-US"/>
          </a:p>
        </p:txBody>
      </p:sp>
    </p:spTree>
    <p:extLst>
      <p:ext uri="{BB962C8B-B14F-4D97-AF65-F5344CB8AC3E}">
        <p14:creationId xmlns:p14="http://schemas.microsoft.com/office/powerpoint/2010/main" val="33841744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aseline="0" dirty="0" smtClean="0"/>
              <a:t>If we look comparable systems we see that halogen bond is stronger than </a:t>
            </a:r>
            <a:r>
              <a:rPr lang="en-US" baseline="0" dirty="0" err="1" smtClean="0"/>
              <a:t>chalcogen</a:t>
            </a:r>
            <a:r>
              <a:rPr lang="en-US" baseline="0" dirty="0" smtClean="0"/>
              <a:t> or </a:t>
            </a:r>
            <a:r>
              <a:rPr lang="en-US" baseline="0" dirty="0" err="1" smtClean="0"/>
              <a:t>pnicogen</a:t>
            </a:r>
            <a:r>
              <a:rPr lang="en-US" baseline="0" dirty="0" smtClean="0"/>
              <a:t>, for example, in the 4e-3c case the </a:t>
            </a:r>
            <a:r>
              <a:rPr lang="en-US" baseline="0" dirty="0" err="1" smtClean="0"/>
              <a:t>difluorochlorate</a:t>
            </a:r>
            <a:r>
              <a:rPr lang="en-US" baseline="0" dirty="0" smtClean="0"/>
              <a:t> makes a stronger bond than the </a:t>
            </a:r>
            <a:r>
              <a:rPr lang="en-US" baseline="0" dirty="0" err="1" smtClean="0"/>
              <a:t>difluorodihydrogenphosphate</a:t>
            </a:r>
            <a:r>
              <a:rPr lang="en-US" baseline="0" dirty="0" smtClean="0"/>
              <a:t> and Chlorine </a:t>
            </a:r>
            <a:r>
              <a:rPr lang="en-US" baseline="0" dirty="0" err="1" smtClean="0"/>
              <a:t>monofluoride</a:t>
            </a:r>
            <a:r>
              <a:rPr lang="en-US" baseline="0" dirty="0" smtClean="0"/>
              <a:t> is much stronger than the </a:t>
            </a:r>
            <a:r>
              <a:rPr lang="en-US" baseline="0" dirty="0" err="1" smtClean="0"/>
              <a:t>chalcogen</a:t>
            </a:r>
            <a:r>
              <a:rPr lang="en-US" baseline="0" dirty="0" smtClean="0"/>
              <a:t> bond, hydrogen bond and </a:t>
            </a:r>
            <a:r>
              <a:rPr lang="en-US" baseline="0" dirty="0" err="1" smtClean="0"/>
              <a:t>pnicogen</a:t>
            </a:r>
            <a:r>
              <a:rPr lang="en-US" baseline="0" dirty="0" smtClean="0"/>
              <a:t> bond.</a:t>
            </a:r>
            <a:endParaRPr lang="en-US" dirty="0"/>
          </a:p>
        </p:txBody>
      </p:sp>
      <p:sp>
        <p:nvSpPr>
          <p:cNvPr id="4" name="Slide Number Placeholder 3"/>
          <p:cNvSpPr>
            <a:spLocks noGrp="1"/>
          </p:cNvSpPr>
          <p:nvPr>
            <p:ph type="sldNum" sz="quarter" idx="10"/>
          </p:nvPr>
        </p:nvSpPr>
        <p:spPr/>
        <p:txBody>
          <a:bodyPr/>
          <a:lstStyle/>
          <a:p>
            <a:fld id="{3FBBD235-449F-FB40-919F-02563BAD3B24}" type="slidenum">
              <a:rPr lang="en-US" smtClean="0"/>
              <a:t>42</a:t>
            </a:fld>
            <a:endParaRPr lang="en-US"/>
          </a:p>
        </p:txBody>
      </p:sp>
    </p:spTree>
    <p:extLst>
      <p:ext uri="{BB962C8B-B14F-4D97-AF65-F5344CB8AC3E}">
        <p14:creationId xmlns:p14="http://schemas.microsoft.com/office/powerpoint/2010/main" val="33841744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Considering the</a:t>
            </a:r>
            <a:r>
              <a:rPr lang="en-US" baseline="0" dirty="0" smtClean="0"/>
              <a:t> same halogen bond donors by switching the acceptor from Chloride to ammonia </a:t>
            </a:r>
            <a:endParaRPr lang="en-US" dirty="0"/>
          </a:p>
        </p:txBody>
      </p:sp>
      <p:sp>
        <p:nvSpPr>
          <p:cNvPr id="4" name="Slide Number Placeholder 3"/>
          <p:cNvSpPr>
            <a:spLocks noGrp="1"/>
          </p:cNvSpPr>
          <p:nvPr>
            <p:ph type="sldNum" sz="quarter" idx="10"/>
          </p:nvPr>
        </p:nvSpPr>
        <p:spPr/>
        <p:txBody>
          <a:bodyPr/>
          <a:lstStyle/>
          <a:p>
            <a:fld id="{3FBBD235-449F-FB40-919F-02563BAD3B24}" type="slidenum">
              <a:rPr lang="en-US" smtClean="0"/>
              <a:t>43</a:t>
            </a:fld>
            <a:endParaRPr lang="en-US"/>
          </a:p>
        </p:txBody>
      </p:sp>
    </p:spTree>
    <p:extLst>
      <p:ext uri="{BB962C8B-B14F-4D97-AF65-F5344CB8AC3E}">
        <p14:creationId xmlns:p14="http://schemas.microsoft.com/office/powerpoint/2010/main" val="389861052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NH3 tend to form weaker bonds</a:t>
            </a:r>
            <a:r>
              <a:rPr lang="en-US" baseline="0" dirty="0" smtClean="0"/>
              <a:t>, however it did not changed the strength order qualitatively for the halogen bonds, the same strength order is found.</a:t>
            </a:r>
          </a:p>
        </p:txBody>
      </p:sp>
      <p:sp>
        <p:nvSpPr>
          <p:cNvPr id="4" name="Slide Number Placeholder 3"/>
          <p:cNvSpPr>
            <a:spLocks noGrp="1"/>
          </p:cNvSpPr>
          <p:nvPr>
            <p:ph type="sldNum" sz="quarter" idx="10"/>
          </p:nvPr>
        </p:nvSpPr>
        <p:spPr/>
        <p:txBody>
          <a:bodyPr/>
          <a:lstStyle/>
          <a:p>
            <a:fld id="{3FBBD235-449F-FB40-919F-02563BAD3B24}" type="slidenum">
              <a:rPr lang="en-US" smtClean="0"/>
              <a:t>44</a:t>
            </a:fld>
            <a:endParaRPr lang="en-US"/>
          </a:p>
        </p:txBody>
      </p:sp>
    </p:spTree>
    <p:extLst>
      <p:ext uri="{BB962C8B-B14F-4D97-AF65-F5344CB8AC3E}">
        <p14:creationId xmlns:p14="http://schemas.microsoft.com/office/powerpoint/2010/main" val="35592297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For</a:t>
            </a:r>
            <a:r>
              <a:rPr lang="en-US" sz="1200" baseline="0" dirty="0" smtClean="0"/>
              <a:t> a consistent comparison between halogen bonds and other non-covalent interactions we consider atoms of the row of the periodic table and a similar donor and we see that halogen bond form the strong interaction, the reason is that chloride </a:t>
            </a:r>
            <a:r>
              <a:rPr lang="en-US" sz="1200" baseline="0" dirty="0" err="1" smtClean="0"/>
              <a:t>monofluoride</a:t>
            </a:r>
            <a:r>
              <a:rPr lang="en-US" sz="1200" baseline="0" dirty="0" smtClean="0"/>
              <a:t> has lower </a:t>
            </a:r>
            <a:r>
              <a:rPr lang="el-GR" sz="1200" baseline="0" dirty="0" smtClean="0"/>
              <a:t>σ</a:t>
            </a:r>
            <a:r>
              <a:rPr lang="en-US" sz="1200" baseline="0" dirty="0" smtClean="0"/>
              <a:t> and </a:t>
            </a:r>
            <a:r>
              <a:rPr lang="el-GR" sz="1200" baseline="0" dirty="0" smtClean="0"/>
              <a:t>σ</a:t>
            </a:r>
            <a:r>
              <a:rPr lang="en-US" sz="1200" baseline="0" dirty="0" smtClean="0"/>
              <a:t>* orbital, therefore a larger 2e stabilization and also due to the linear, head on conformation adopted, which minimize exchange repulsion and maximize both electrostatic and covalent part, the other phosphine </a:t>
            </a:r>
            <a:r>
              <a:rPr lang="en-US" sz="1200" baseline="0" dirty="0" err="1" smtClean="0"/>
              <a:t>monofluoride</a:t>
            </a:r>
            <a:r>
              <a:rPr lang="en-US" sz="1200" baseline="0" dirty="0" smtClean="0"/>
              <a:t> and Sulfide </a:t>
            </a:r>
            <a:r>
              <a:rPr lang="en-US" sz="1200" baseline="0" dirty="0" err="1" smtClean="0"/>
              <a:t>monofluoride</a:t>
            </a:r>
            <a:r>
              <a:rPr lang="en-US" sz="1200" baseline="0" dirty="0" smtClean="0"/>
              <a:t> interacts with a ammonia in a less optimal skewed fashion. Halogen bond is less comparable to hydrogen bond, since we have to compare the interaction of atom of different periods. Nevertheless, going from chlorine </a:t>
            </a:r>
            <a:r>
              <a:rPr lang="en-US" sz="1200" baseline="0" dirty="0" err="1" smtClean="0"/>
              <a:t>monofluoride</a:t>
            </a:r>
            <a:r>
              <a:rPr lang="en-US" sz="1200" baseline="0" dirty="0" smtClean="0"/>
              <a:t> to Bromine </a:t>
            </a:r>
            <a:r>
              <a:rPr lang="en-US" sz="1200" baseline="0" dirty="0" err="1" smtClean="0"/>
              <a:t>monofluoride</a:t>
            </a:r>
            <a:r>
              <a:rPr lang="en-US" sz="1200" baseline="0" dirty="0" smtClean="0"/>
              <a:t> we can get a halogen bond stronger than the hydrogen bond.</a:t>
            </a:r>
          </a:p>
        </p:txBody>
      </p:sp>
      <p:sp>
        <p:nvSpPr>
          <p:cNvPr id="4" name="Slide Number Placeholder 3"/>
          <p:cNvSpPr>
            <a:spLocks noGrp="1"/>
          </p:cNvSpPr>
          <p:nvPr>
            <p:ph type="sldNum" sz="quarter" idx="10"/>
          </p:nvPr>
        </p:nvSpPr>
        <p:spPr/>
        <p:txBody>
          <a:bodyPr/>
          <a:lstStyle/>
          <a:p>
            <a:fld id="{3FBBD235-449F-FB40-919F-02563BAD3B24}" type="slidenum">
              <a:rPr lang="en-US" smtClean="0"/>
              <a:t>45</a:t>
            </a:fld>
            <a:endParaRPr lang="en-US"/>
          </a:p>
        </p:txBody>
      </p:sp>
    </p:spTree>
    <p:extLst>
      <p:ext uri="{BB962C8B-B14F-4D97-AF65-F5344CB8AC3E}">
        <p14:creationId xmlns:p14="http://schemas.microsoft.com/office/powerpoint/2010/main" val="157388147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Lets summarize our conclusion for this part:</a:t>
            </a:r>
            <a:r>
              <a:rPr lang="en-US" baseline="0" dirty="0" smtClean="0"/>
              <a:t> </a:t>
            </a:r>
            <a:r>
              <a:rPr lang="en-US" dirty="0" smtClean="0"/>
              <a:t>The strongest</a:t>
            </a:r>
            <a:r>
              <a:rPr lang="en-US" baseline="0" dirty="0" smtClean="0"/>
              <a:t> bond are found for the 4e-3c complexes. The strongest halogen bond is the one in the </a:t>
            </a:r>
            <a:r>
              <a:rPr lang="en-US" baseline="0" dirty="0" err="1" smtClean="0"/>
              <a:t>difluoridemonochloride</a:t>
            </a:r>
            <a:r>
              <a:rPr lang="en-US" baseline="0" dirty="0" smtClean="0"/>
              <a:t> ion due to better charge separation </a:t>
            </a:r>
          </a:p>
          <a:p>
            <a:endParaRPr lang="en-US" baseline="0" dirty="0" smtClean="0"/>
          </a:p>
          <a:p>
            <a:r>
              <a:rPr lang="en-US" baseline="0" dirty="0" smtClean="0"/>
              <a:t>halogen bond strength depend on the </a:t>
            </a:r>
            <a:r>
              <a:rPr lang="en-US" baseline="0" dirty="0" err="1" smtClean="0"/>
              <a:t>polari</a:t>
            </a:r>
            <a:endParaRPr lang="en-US" baseline="0" dirty="0" smtClean="0"/>
          </a:p>
          <a:p>
            <a:endParaRPr lang="en-US" baseline="0" dirty="0" smtClean="0"/>
          </a:p>
          <a:p>
            <a:r>
              <a:rPr lang="en-US" baseline="0" dirty="0" err="1" smtClean="0"/>
              <a:t>Cl</a:t>
            </a:r>
            <a:r>
              <a:rPr lang="en-US" baseline="0" dirty="0" smtClean="0"/>
              <a:t>- can donate electron density more effectively and form stronger and more covalent interactions,</a:t>
            </a:r>
          </a:p>
          <a:p>
            <a:r>
              <a:rPr lang="en-US" baseline="0" dirty="0" smtClean="0"/>
              <a:t>The strength other among halogens, however when we consider the other non-covalent interaction the decrease in the strength of the halogen bonds is larger than other non-covalent interactions</a:t>
            </a:r>
          </a:p>
          <a:p>
            <a:r>
              <a:rPr lang="en-US" baseline="0" dirty="0" smtClean="0"/>
              <a:t>Suggesting than halogen bond depend more on the covalent part than other non-covalent interactions.</a:t>
            </a:r>
          </a:p>
          <a:p>
            <a:endParaRPr lang="en-US" baseline="0" dirty="0" smtClean="0"/>
          </a:p>
        </p:txBody>
      </p:sp>
      <p:sp>
        <p:nvSpPr>
          <p:cNvPr id="4" name="Slide Number Placeholder 3"/>
          <p:cNvSpPr>
            <a:spLocks noGrp="1"/>
          </p:cNvSpPr>
          <p:nvPr>
            <p:ph type="sldNum" sz="quarter" idx="10"/>
          </p:nvPr>
        </p:nvSpPr>
        <p:spPr/>
        <p:txBody>
          <a:bodyPr/>
          <a:lstStyle/>
          <a:p>
            <a:fld id="{3FBBD235-449F-FB40-919F-02563BAD3B24}" type="slidenum">
              <a:rPr lang="en-US" smtClean="0"/>
              <a:t>46</a:t>
            </a:fld>
            <a:endParaRPr lang="en-US"/>
          </a:p>
        </p:txBody>
      </p:sp>
    </p:spTree>
    <p:extLst>
      <p:ext uri="{BB962C8B-B14F-4D97-AF65-F5344CB8AC3E}">
        <p14:creationId xmlns:p14="http://schemas.microsoft.com/office/powerpoint/2010/main" val="34469447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In this last</a:t>
            </a:r>
            <a:r>
              <a:rPr lang="en-US" baseline="0" dirty="0" smtClean="0"/>
              <a:t> study we tested the correlation between the intrinsic strength of the halogen bonding given by the BSO or </a:t>
            </a:r>
            <a:r>
              <a:rPr lang="en-US" baseline="0" dirty="0" err="1" smtClean="0"/>
              <a:t>ka</a:t>
            </a:r>
            <a:r>
              <a:rPr lang="en-US" baseline="0" dirty="0" smtClean="0"/>
              <a:t> with several other properties used in the literature to describe the strength of the halogen bond</a:t>
            </a:r>
            <a:endParaRPr lang="en-US" dirty="0"/>
          </a:p>
        </p:txBody>
      </p:sp>
      <p:sp>
        <p:nvSpPr>
          <p:cNvPr id="4" name="Slide Number Placeholder 3"/>
          <p:cNvSpPr>
            <a:spLocks noGrp="1"/>
          </p:cNvSpPr>
          <p:nvPr>
            <p:ph type="sldNum" sz="quarter" idx="10"/>
          </p:nvPr>
        </p:nvSpPr>
        <p:spPr/>
        <p:txBody>
          <a:bodyPr/>
          <a:lstStyle/>
          <a:p>
            <a:fld id="{3FBBD235-449F-FB40-919F-02563BAD3B24}" type="slidenum">
              <a:rPr lang="en-US" smtClean="0"/>
              <a:t>47</a:t>
            </a:fld>
            <a:endParaRPr lang="en-US"/>
          </a:p>
        </p:txBody>
      </p:sp>
    </p:spTree>
    <p:extLst>
      <p:ext uri="{BB962C8B-B14F-4D97-AF65-F5344CB8AC3E}">
        <p14:creationId xmlns:p14="http://schemas.microsoft.com/office/powerpoint/2010/main" val="425370559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Here</a:t>
            </a:r>
            <a:r>
              <a:rPr lang="en-US" baseline="0" dirty="0" smtClean="0"/>
              <a:t> we compare our local stretching force constant to the experimental intermolecular force constants obtained by </a:t>
            </a:r>
            <a:r>
              <a:rPr lang="en-US" baseline="0" dirty="0" err="1" smtClean="0"/>
              <a:t>Legon</a:t>
            </a:r>
            <a:r>
              <a:rPr lang="en-US" baseline="0" dirty="0" smtClean="0"/>
              <a:t> from the centrifugal distortion constant, qualitatively we get similar results, a little large deviation is found for the </a:t>
            </a:r>
            <a:r>
              <a:rPr lang="en-US" baseline="0" dirty="0" err="1" smtClean="0"/>
              <a:t>FCl</a:t>
            </a:r>
            <a:r>
              <a:rPr lang="en-US" baseline="0" dirty="0" smtClean="0"/>
              <a:t>···OH2, the OH2 is a floppy molecule is more difficult to get an accurate experimental value. Nevertheless the good agreement we get here might be limited to small complexes since </a:t>
            </a:r>
            <a:r>
              <a:rPr lang="en-US" sz="1200" dirty="0" smtClean="0"/>
              <a:t>k</a:t>
            </a:r>
            <a:r>
              <a:rPr lang="el-GR" sz="1200" baseline="-25000" dirty="0" smtClean="0"/>
              <a:t>σ</a:t>
            </a:r>
            <a:r>
              <a:rPr lang="en-US" sz="1200" baseline="-25000" dirty="0" smtClean="0"/>
              <a:t> </a:t>
            </a:r>
            <a:r>
              <a:rPr lang="en-US" sz="1200" baseline="0" dirty="0" smtClean="0"/>
              <a:t>is not local and one of the approximation need to obtain it is to consider than the donor and the acceptor do not distort only the halogen bond.</a:t>
            </a:r>
            <a:endParaRPr lang="en-US" baseline="0" dirty="0" smtClean="0"/>
          </a:p>
        </p:txBody>
      </p:sp>
      <p:sp>
        <p:nvSpPr>
          <p:cNvPr id="4" name="Slide Number Placeholder 3"/>
          <p:cNvSpPr>
            <a:spLocks noGrp="1"/>
          </p:cNvSpPr>
          <p:nvPr>
            <p:ph type="sldNum" sz="quarter" idx="10"/>
          </p:nvPr>
        </p:nvSpPr>
        <p:spPr/>
        <p:txBody>
          <a:bodyPr/>
          <a:lstStyle/>
          <a:p>
            <a:fld id="{3FBBD235-449F-FB40-919F-02563BAD3B24}" type="slidenum">
              <a:rPr lang="en-US" smtClean="0"/>
              <a:t>48</a:t>
            </a:fld>
            <a:endParaRPr lang="en-US"/>
          </a:p>
        </p:txBody>
      </p:sp>
    </p:spTree>
    <p:extLst>
      <p:ext uri="{BB962C8B-B14F-4D97-AF65-F5344CB8AC3E}">
        <p14:creationId xmlns:p14="http://schemas.microsoft.com/office/powerpoint/2010/main" val="411551775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Secondly we compare halogen bond strength with the halogen bond distances,</a:t>
            </a:r>
            <a:r>
              <a:rPr lang="en-US" baseline="0" dirty="0" smtClean="0"/>
              <a:t> </a:t>
            </a:r>
            <a:r>
              <a:rPr lang="en-US" dirty="0" smtClean="0"/>
              <a:t>If we consider only halogen bonds involving acceptor of the second row</a:t>
            </a:r>
            <a:r>
              <a:rPr lang="en-US" baseline="0" dirty="0" smtClean="0"/>
              <a:t> a</a:t>
            </a:r>
            <a:r>
              <a:rPr lang="en-US" dirty="0" smtClean="0"/>
              <a:t>nd the halogen from the 3 row we see an scattered exponential</a:t>
            </a:r>
            <a:r>
              <a:rPr lang="en-US" baseline="0" dirty="0" smtClean="0"/>
              <a:t> relationship which is in line with Badger rule however the correlation is qualitative and limited.</a:t>
            </a:r>
            <a:endParaRPr lang="en-US" dirty="0"/>
          </a:p>
        </p:txBody>
      </p:sp>
      <p:sp>
        <p:nvSpPr>
          <p:cNvPr id="4" name="Slide Number Placeholder 3"/>
          <p:cNvSpPr>
            <a:spLocks noGrp="1"/>
          </p:cNvSpPr>
          <p:nvPr>
            <p:ph type="sldNum" sz="quarter" idx="10"/>
          </p:nvPr>
        </p:nvSpPr>
        <p:spPr/>
        <p:txBody>
          <a:bodyPr/>
          <a:lstStyle/>
          <a:p>
            <a:fld id="{3FBBD235-449F-FB40-919F-02563BAD3B24}" type="slidenum">
              <a:rPr lang="en-US" smtClean="0"/>
              <a:t>49</a:t>
            </a:fld>
            <a:endParaRPr lang="en-US"/>
          </a:p>
        </p:txBody>
      </p:sp>
    </p:spTree>
    <p:extLst>
      <p:ext uri="{BB962C8B-B14F-4D97-AF65-F5344CB8AC3E}">
        <p14:creationId xmlns:p14="http://schemas.microsoft.com/office/powerpoint/2010/main" val="27069658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covalently bonded halogen atoms, the effective atomic radius along the extended Y􏰀X bond axis is smaller than in the direction perpendicular to this axis, and a region of positive electrostatic potential is present along the covalent bond,</a:t>
            </a:r>
            <a:r>
              <a:rPr lang="en-US" sz="1200" kern="1200" baseline="0" dirty="0" smtClean="0">
                <a:solidFill>
                  <a:schemeClr val="tx1"/>
                </a:solidFill>
                <a:effectLst/>
                <a:latin typeface="+mn-lt"/>
                <a:ea typeface="+mn-ea"/>
                <a:cs typeface="+mn-cs"/>
              </a:rPr>
              <a:t> in this direction the halogen act as a electrophile and can interact with a Lewis base, this is what is called halogen bond perpendicular to this YX bond the halogen can act as a </a:t>
            </a:r>
            <a:r>
              <a:rPr lang="en-US" sz="1200" kern="1200" baseline="0" dirty="0" err="1" smtClean="0">
                <a:solidFill>
                  <a:schemeClr val="tx1"/>
                </a:solidFill>
                <a:effectLst/>
                <a:latin typeface="+mn-lt"/>
                <a:ea typeface="+mn-ea"/>
                <a:cs typeface="+mn-cs"/>
              </a:rPr>
              <a:t>nuclephile</a:t>
            </a:r>
            <a:r>
              <a:rPr lang="en-US" sz="1200" kern="1200" baseline="0" dirty="0" smtClean="0">
                <a:solidFill>
                  <a:schemeClr val="tx1"/>
                </a:solidFill>
                <a:effectLst/>
                <a:latin typeface="+mn-lt"/>
                <a:ea typeface="+mn-ea"/>
                <a:cs typeface="+mn-cs"/>
              </a:rPr>
              <a:t> and make for example Hydrogen bond.</a:t>
            </a:r>
            <a:endParaRPr lang="en-US" dirty="0" smtClean="0"/>
          </a:p>
          <a:p>
            <a:endParaRPr lang="en-US" dirty="0" smtClean="0"/>
          </a:p>
          <a:p>
            <a:endParaRPr lang="en-US" dirty="0" smtClean="0"/>
          </a:p>
          <a:p>
            <a:r>
              <a:rPr lang="en-US" dirty="0" smtClean="0"/>
              <a:t>Any halogen can form halogen bonds,</a:t>
            </a:r>
            <a:r>
              <a:rPr lang="en-US" baseline="0" dirty="0" smtClean="0"/>
              <a:t> however fluorine requires a strong electronegative Y.</a:t>
            </a:r>
          </a:p>
          <a:p>
            <a:endParaRPr lang="en-US" dirty="0" smtClean="0"/>
          </a:p>
          <a:p>
            <a:endParaRPr lang="en-US" dirty="0" smtClean="0"/>
          </a:p>
          <a:p>
            <a:endParaRPr lang="en-US" dirty="0" smtClean="0"/>
          </a:p>
          <a:p>
            <a:r>
              <a:rPr lang="en-US" dirty="0" smtClean="0"/>
              <a:t>When a halogen forms a covalent bond its </a:t>
            </a:r>
            <a:r>
              <a:rPr lang="en-US" baseline="0" dirty="0" smtClean="0"/>
              <a:t>electron density distribution in the direction of the sigma bond becomes more tight to the </a:t>
            </a:r>
            <a:r>
              <a:rPr lang="en-US" baseline="0" dirty="0" err="1" smtClean="0"/>
              <a:t>nucleous</a:t>
            </a:r>
            <a:r>
              <a:rPr lang="en-US" baseline="0" dirty="0" smtClean="0"/>
              <a:t> and in the </a:t>
            </a:r>
            <a:r>
              <a:rPr lang="el-GR" baseline="0" dirty="0" smtClean="0"/>
              <a:t>π</a:t>
            </a:r>
            <a:r>
              <a:rPr lang="en-US" baseline="0" dirty="0" smtClean="0"/>
              <a:t> direction the density increases. This anisotropic  electron distribution allows the halogen to interact in the pi direction with a </a:t>
            </a:r>
            <a:r>
              <a:rPr lang="en-US" baseline="0" dirty="0" err="1" smtClean="0"/>
              <a:t>lewis</a:t>
            </a:r>
            <a:r>
              <a:rPr lang="en-US" baseline="0" dirty="0" smtClean="0"/>
              <a:t> acid, to form for example, a hydrogen bond as shown in this Hydrogen fluoride chain and in the sigma direction the halogen can interact with a Lewis base. It is this later, interaction that is called halogen bonding.</a:t>
            </a:r>
            <a:endParaRPr lang="en-US" dirty="0" smtClean="0"/>
          </a:p>
          <a:p>
            <a:endParaRPr lang="en-US" dirty="0" smtClean="0"/>
          </a:p>
          <a:p>
            <a:r>
              <a:rPr lang="en-US" dirty="0" smtClean="0"/>
              <a:t>Any halogen can form halogen bonds,</a:t>
            </a:r>
            <a:r>
              <a:rPr lang="en-US" baseline="0" dirty="0" smtClean="0"/>
              <a:t> however fluorine requires a strong electronegative Y.</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FBBD235-449F-FB40-919F-02563BAD3B24}" type="slidenum">
              <a:rPr lang="en-US" smtClean="0"/>
              <a:t>5</a:t>
            </a:fld>
            <a:endParaRPr lang="en-US"/>
          </a:p>
        </p:txBody>
      </p:sp>
    </p:spTree>
    <p:extLst>
      <p:ext uri="{BB962C8B-B14F-4D97-AF65-F5344CB8AC3E}">
        <p14:creationId xmlns:p14="http://schemas.microsoft.com/office/powerpoint/2010/main" val="12722989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Here</a:t>
            </a:r>
            <a:r>
              <a:rPr lang="en-US" baseline="0" dirty="0" smtClean="0"/>
              <a:t> we test the correlation between binding energies and  the strength of the halogen bond t</a:t>
            </a:r>
            <a:r>
              <a:rPr lang="en-US" dirty="0" smtClean="0"/>
              <a:t>he</a:t>
            </a:r>
            <a:r>
              <a:rPr lang="en-US" baseline="0" dirty="0" smtClean="0"/>
              <a:t> scattering is due to the fact that binding energies are cumulative properties</a:t>
            </a:r>
            <a:endParaRPr lang="en-US" dirty="0"/>
          </a:p>
        </p:txBody>
      </p:sp>
      <p:sp>
        <p:nvSpPr>
          <p:cNvPr id="4" name="Slide Number Placeholder 3"/>
          <p:cNvSpPr>
            <a:spLocks noGrp="1"/>
          </p:cNvSpPr>
          <p:nvPr>
            <p:ph type="sldNum" sz="quarter" idx="10"/>
          </p:nvPr>
        </p:nvSpPr>
        <p:spPr/>
        <p:txBody>
          <a:bodyPr/>
          <a:lstStyle/>
          <a:p>
            <a:fld id="{3FBBD235-449F-FB40-919F-02563BAD3B24}" type="slidenum">
              <a:rPr lang="en-US" smtClean="0"/>
              <a:t>50</a:t>
            </a:fld>
            <a:endParaRPr lang="en-US"/>
          </a:p>
        </p:txBody>
      </p:sp>
    </p:spTree>
    <p:extLst>
      <p:ext uri="{BB962C8B-B14F-4D97-AF65-F5344CB8AC3E}">
        <p14:creationId xmlns:p14="http://schemas.microsoft.com/office/powerpoint/2010/main" val="355150440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Another strength</a:t>
            </a:r>
            <a:r>
              <a:rPr lang="en-US" baseline="0" dirty="0" smtClean="0"/>
              <a:t> parameter used to rank halogen donors are the maximum electrostatic potential in the sigma hole region of the halogen</a:t>
            </a:r>
            <a:endParaRPr lang="en-US" dirty="0"/>
          </a:p>
        </p:txBody>
      </p:sp>
      <p:sp>
        <p:nvSpPr>
          <p:cNvPr id="4" name="Slide Number Placeholder 3"/>
          <p:cNvSpPr>
            <a:spLocks noGrp="1"/>
          </p:cNvSpPr>
          <p:nvPr>
            <p:ph type="sldNum" sz="quarter" idx="10"/>
          </p:nvPr>
        </p:nvSpPr>
        <p:spPr/>
        <p:txBody>
          <a:bodyPr/>
          <a:lstStyle/>
          <a:p>
            <a:fld id="{3FBBD235-449F-FB40-919F-02563BAD3B24}" type="slidenum">
              <a:rPr lang="en-US" smtClean="0"/>
              <a:t>51</a:t>
            </a:fld>
            <a:endParaRPr lang="en-US"/>
          </a:p>
        </p:txBody>
      </p:sp>
    </p:spTree>
    <p:extLst>
      <p:ext uri="{BB962C8B-B14F-4D97-AF65-F5344CB8AC3E}">
        <p14:creationId xmlns:p14="http://schemas.microsoft.com/office/powerpoint/2010/main" val="292728677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So</a:t>
            </a:r>
            <a:r>
              <a:rPr lang="en-US" baseline="0" dirty="0" smtClean="0"/>
              <a:t> we mapped the electrostatic potential in the 0.01 </a:t>
            </a:r>
            <a:r>
              <a:rPr lang="en-US" baseline="0" dirty="0" err="1" smtClean="0"/>
              <a:t>iso</a:t>
            </a:r>
            <a:r>
              <a:rPr lang="en-US" baseline="0" dirty="0" smtClean="0"/>
              <a:t> electron density surface and we checked the maximum positive potential at the sigma-hole of the halogen then we </a:t>
            </a:r>
            <a:r>
              <a:rPr lang="en-US" baseline="0" dirty="0" err="1" smtClean="0"/>
              <a:t>ploted</a:t>
            </a:r>
            <a:r>
              <a:rPr lang="en-US" baseline="0" dirty="0" smtClean="0"/>
              <a:t> the maximum potential versus the halogen bond strength, having ammonia as the halogen acceptor, we did this for only 6 complexes, and we could notice a large scattering. </a:t>
            </a:r>
            <a:endParaRPr lang="en-US" dirty="0"/>
          </a:p>
        </p:txBody>
      </p:sp>
      <p:sp>
        <p:nvSpPr>
          <p:cNvPr id="4" name="Slide Number Placeholder 3"/>
          <p:cNvSpPr>
            <a:spLocks noGrp="1"/>
          </p:cNvSpPr>
          <p:nvPr>
            <p:ph type="sldNum" sz="quarter" idx="10"/>
          </p:nvPr>
        </p:nvSpPr>
        <p:spPr/>
        <p:txBody>
          <a:bodyPr/>
          <a:lstStyle/>
          <a:p>
            <a:fld id="{3FBBD235-449F-FB40-919F-02563BAD3B24}" type="slidenum">
              <a:rPr lang="en-US" smtClean="0"/>
              <a:t>52</a:t>
            </a:fld>
            <a:endParaRPr lang="en-US"/>
          </a:p>
        </p:txBody>
      </p:sp>
    </p:spTree>
    <p:extLst>
      <p:ext uri="{BB962C8B-B14F-4D97-AF65-F5344CB8AC3E}">
        <p14:creationId xmlns:p14="http://schemas.microsoft.com/office/powerpoint/2010/main" val="402177296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In summary the </a:t>
            </a:r>
            <a:r>
              <a:rPr lang="en-US" dirty="0" err="1" smtClean="0"/>
              <a:t>experimentaly</a:t>
            </a:r>
            <a:r>
              <a:rPr lang="en-US" dirty="0" smtClean="0"/>
              <a:t> derived  intermolecular</a:t>
            </a:r>
            <a:r>
              <a:rPr lang="en-US" baseline="0" dirty="0" smtClean="0"/>
              <a:t> force constant from microwave spectroscopy gave qualitative similar results for a small set of 10 </a:t>
            </a:r>
            <a:r>
              <a:rPr lang="en-US" baseline="0" dirty="0" err="1" smtClean="0"/>
              <a:t>complexes,the</a:t>
            </a:r>
            <a:r>
              <a:rPr lang="en-US" baseline="0" dirty="0" smtClean="0"/>
              <a:t> </a:t>
            </a:r>
            <a:r>
              <a:rPr lang="en-US" baseline="0" dirty="0" err="1" smtClean="0"/>
              <a:t>ksigma</a:t>
            </a:r>
            <a:r>
              <a:rPr lang="en-US" baseline="0" dirty="0" smtClean="0"/>
              <a:t> since to be less reliable for floppy molecules like H2O, and since it is not a local it will probably be less accurate for larger complexes</a:t>
            </a:r>
          </a:p>
          <a:p>
            <a:endParaRPr lang="en-US" baseline="0" dirty="0" smtClean="0"/>
          </a:p>
        </p:txBody>
      </p:sp>
      <p:sp>
        <p:nvSpPr>
          <p:cNvPr id="4" name="Slide Number Placeholder 3"/>
          <p:cNvSpPr>
            <a:spLocks noGrp="1"/>
          </p:cNvSpPr>
          <p:nvPr>
            <p:ph type="sldNum" sz="quarter" idx="10"/>
          </p:nvPr>
        </p:nvSpPr>
        <p:spPr/>
        <p:txBody>
          <a:bodyPr/>
          <a:lstStyle/>
          <a:p>
            <a:fld id="{3FBBD235-449F-FB40-919F-02563BAD3B24}" type="slidenum">
              <a:rPr lang="en-US" smtClean="0"/>
              <a:t>53</a:t>
            </a:fld>
            <a:endParaRPr lang="en-US"/>
          </a:p>
        </p:txBody>
      </p:sp>
    </p:spTree>
    <p:extLst>
      <p:ext uri="{BB962C8B-B14F-4D97-AF65-F5344CB8AC3E}">
        <p14:creationId xmlns:p14="http://schemas.microsoft.com/office/powerpoint/2010/main" val="16937974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3FBBD235-449F-FB40-919F-02563BAD3B24}" type="slidenum">
              <a:rPr lang="en-US" smtClean="0"/>
              <a:t>54</a:t>
            </a:fld>
            <a:endParaRPr lang="en-US"/>
          </a:p>
        </p:txBody>
      </p:sp>
    </p:spTree>
    <p:extLst>
      <p:ext uri="{BB962C8B-B14F-4D97-AF65-F5344CB8AC3E}">
        <p14:creationId xmlns:p14="http://schemas.microsoft.com/office/powerpoint/2010/main" val="4060381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We could separate halogen bonds in 3 different groups</a:t>
            </a:r>
          </a:p>
          <a:p>
            <a:r>
              <a:rPr lang="en-US" dirty="0" smtClean="0"/>
              <a:t>Weak and </a:t>
            </a:r>
            <a:r>
              <a:rPr lang="en-US" dirty="0" err="1" smtClean="0"/>
              <a:t>electrostic</a:t>
            </a:r>
            <a:r>
              <a:rPr lang="en-US" dirty="0" smtClean="0"/>
              <a:t>, normal halogen bonds and strong and covalent halogen bonds</a:t>
            </a:r>
          </a:p>
          <a:p>
            <a:endParaRPr lang="en-US" dirty="0" smtClean="0"/>
          </a:p>
          <a:p>
            <a:r>
              <a:rPr lang="en-US" dirty="0" smtClean="0"/>
              <a:t>We could</a:t>
            </a:r>
            <a:r>
              <a:rPr lang="en-US" baseline="0" dirty="0" smtClean="0"/>
              <a:t> rationalize the strength of the halogen bonding considering two major contributions:</a:t>
            </a:r>
          </a:p>
          <a:p>
            <a:pPr marL="228600" indent="-228600">
              <a:buAutoNum type="arabicParenR"/>
            </a:pPr>
            <a:r>
              <a:rPr lang="en-US" baseline="0" dirty="0" smtClean="0"/>
              <a:t>The covalent contribution was rationalized in term of 2e stabilization 4e destabilization</a:t>
            </a:r>
          </a:p>
          <a:p>
            <a:pPr marL="228600" indent="-228600">
              <a:buAutoNum type="arabicParenR"/>
            </a:pPr>
            <a:r>
              <a:rPr lang="en-US" baseline="0" dirty="0" smtClean="0"/>
              <a:t>The electrostatic part was rationalized in terms of </a:t>
            </a:r>
            <a:endParaRPr lang="en-US" dirty="0"/>
          </a:p>
        </p:txBody>
      </p:sp>
      <p:sp>
        <p:nvSpPr>
          <p:cNvPr id="4" name="Slide Number Placeholder 3"/>
          <p:cNvSpPr>
            <a:spLocks noGrp="1"/>
          </p:cNvSpPr>
          <p:nvPr>
            <p:ph type="sldNum" sz="quarter" idx="10"/>
          </p:nvPr>
        </p:nvSpPr>
        <p:spPr/>
        <p:txBody>
          <a:bodyPr/>
          <a:lstStyle/>
          <a:p>
            <a:fld id="{3FBBD235-449F-FB40-919F-02563BAD3B24}" type="slidenum">
              <a:rPr lang="en-US" smtClean="0"/>
              <a:t>55</a:t>
            </a:fld>
            <a:endParaRPr lang="en-US"/>
          </a:p>
        </p:txBody>
      </p:sp>
    </p:spTree>
    <p:extLst>
      <p:ext uri="{BB962C8B-B14F-4D97-AF65-F5344CB8AC3E}">
        <p14:creationId xmlns:p14="http://schemas.microsoft.com/office/powerpoint/2010/main" val="115404144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What we are</a:t>
            </a:r>
            <a:r>
              <a:rPr lang="en-US" baseline="0" dirty="0" smtClean="0"/>
              <a:t> going to look in the future is </a:t>
            </a:r>
          </a:p>
          <a:p>
            <a:r>
              <a:rPr lang="en-US" baseline="0" dirty="0" smtClean="0"/>
              <a:t>How relativistic effects present on Br and considerably larger for I and Astatine affect the halogen bond</a:t>
            </a:r>
          </a:p>
          <a:p>
            <a:endParaRPr lang="en-US" baseline="0" dirty="0" smtClean="0"/>
          </a:p>
          <a:p>
            <a:r>
              <a:rPr lang="en-US" baseline="0" dirty="0" smtClean="0"/>
              <a:t>We are going to </a:t>
            </a:r>
            <a:endParaRPr lang="en-US" dirty="0"/>
          </a:p>
        </p:txBody>
      </p:sp>
      <p:sp>
        <p:nvSpPr>
          <p:cNvPr id="4" name="Slide Number Placeholder 3"/>
          <p:cNvSpPr>
            <a:spLocks noGrp="1"/>
          </p:cNvSpPr>
          <p:nvPr>
            <p:ph type="sldNum" sz="quarter" idx="10"/>
          </p:nvPr>
        </p:nvSpPr>
        <p:spPr/>
        <p:txBody>
          <a:bodyPr/>
          <a:lstStyle/>
          <a:p>
            <a:fld id="{3FBBD235-449F-FB40-919F-02563BAD3B24}" type="slidenum">
              <a:rPr lang="en-US" smtClean="0"/>
              <a:t>58</a:t>
            </a:fld>
            <a:endParaRPr lang="en-US"/>
          </a:p>
        </p:txBody>
      </p:sp>
    </p:spTree>
    <p:extLst>
      <p:ext uri="{BB962C8B-B14F-4D97-AF65-F5344CB8AC3E}">
        <p14:creationId xmlns:p14="http://schemas.microsoft.com/office/powerpoint/2010/main" val="124115948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We studied 45 complexes using CCSD(T)/</a:t>
            </a:r>
            <a:r>
              <a:rPr lang="en-US" dirty="0" err="1" smtClean="0"/>
              <a:t>aug</a:t>
            </a:r>
            <a:r>
              <a:rPr lang="en-US" dirty="0" smtClean="0"/>
              <a:t>-cc-</a:t>
            </a:r>
            <a:r>
              <a:rPr lang="en-US" dirty="0" err="1" smtClean="0"/>
              <a:t>pVTZ</a:t>
            </a:r>
            <a:r>
              <a:rPr lang="en-US" baseline="0" dirty="0" smtClean="0"/>
              <a:t> w</a:t>
            </a:r>
            <a:r>
              <a:rPr lang="en-US" dirty="0" smtClean="0"/>
              <a:t>here we calculated analytical geometries, harmonic frequencies, NBO charges, energy density,</a:t>
            </a:r>
            <a:r>
              <a:rPr lang="en-US" baseline="0" dirty="0" smtClean="0"/>
              <a:t> electron density. We evaluated the nature of the interaction using Cremer-</a:t>
            </a:r>
            <a:r>
              <a:rPr lang="en-US" baseline="0" dirty="0" err="1" smtClean="0"/>
              <a:t>Kraka</a:t>
            </a:r>
            <a:r>
              <a:rPr lang="en-US" baseline="0" dirty="0" smtClean="0"/>
              <a:t> criteria for a covalent bond. Then we ordered all complexes according to their strength bond order, we separated the molecules in comparable groups, rationalized the strength of the halogen bond considering both covalent and electrostatic contributions, halogen bonds involving </a:t>
            </a:r>
            <a:r>
              <a:rPr lang="en-US" baseline="0" dirty="0" err="1" smtClean="0"/>
              <a:t>dihalogen</a:t>
            </a:r>
            <a:r>
              <a:rPr lang="en-US" baseline="0" dirty="0" smtClean="0"/>
              <a:t>, </a:t>
            </a:r>
            <a:r>
              <a:rPr lang="en-US" baseline="0" dirty="0" err="1" smtClean="0"/>
              <a:t>interhalogens</a:t>
            </a:r>
            <a:r>
              <a:rPr lang="en-US" baseline="0" dirty="0" smtClean="0"/>
              <a:t> and several other system were computed and compared to other non-covalent interactions</a:t>
            </a:r>
            <a:endParaRPr lang="en-US" dirty="0"/>
          </a:p>
        </p:txBody>
      </p:sp>
      <p:sp>
        <p:nvSpPr>
          <p:cNvPr id="4" name="Slide Number Placeholder 3"/>
          <p:cNvSpPr>
            <a:spLocks noGrp="1"/>
          </p:cNvSpPr>
          <p:nvPr>
            <p:ph type="sldNum" sz="quarter" idx="10"/>
          </p:nvPr>
        </p:nvSpPr>
        <p:spPr/>
        <p:txBody>
          <a:bodyPr/>
          <a:lstStyle/>
          <a:p>
            <a:fld id="{3FBBD235-449F-FB40-919F-02563BAD3B24}" type="slidenum">
              <a:rPr lang="en-US" smtClean="0"/>
              <a:t>59</a:t>
            </a:fld>
            <a:endParaRPr lang="en-US"/>
          </a:p>
        </p:txBody>
      </p:sp>
    </p:spTree>
    <p:extLst>
      <p:ext uri="{BB962C8B-B14F-4D97-AF65-F5344CB8AC3E}">
        <p14:creationId xmlns:p14="http://schemas.microsoft.com/office/powerpoint/2010/main" val="111851767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48A3CAC0-7478-4A45-B20C-45C1CCC6EC8D}" type="slidenum">
              <a:rPr lang="en-US" sz="1200">
                <a:solidFill>
                  <a:srgbClr val="000000"/>
                </a:solidFill>
                <a:latin typeface="Arial" charset="0"/>
              </a:rPr>
              <a:pPr eaLnBrk="1" fontAlgn="base" hangingPunct="1">
                <a:spcBef>
                  <a:spcPct val="0"/>
                </a:spcBef>
                <a:spcAft>
                  <a:spcPct val="0"/>
                </a:spcAft>
              </a:pPr>
              <a:t>60</a:t>
            </a:fld>
            <a:endParaRPr lang="en-US" sz="1200">
              <a:solidFill>
                <a:srgbClr val="000000"/>
              </a:solidFill>
              <a:latin typeface="Arial" charset="0"/>
            </a:endParaRPr>
          </a:p>
        </p:txBody>
      </p:sp>
      <p:sp>
        <p:nvSpPr>
          <p:cNvPr id="111618"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11619" name="Rectangle 3"/>
          <p:cNvSpPr>
            <a:spLocks noGrp="1" noChangeArrowheads="1"/>
          </p:cNvSpPr>
          <p:nvPr>
            <p:ph type="body" idx="1"/>
          </p:nvPr>
        </p:nvSpPr>
        <p:spPr bwMode="auto">
          <a:noFill/>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extLst>
      <p:ext uri="{BB962C8B-B14F-4D97-AF65-F5344CB8AC3E}">
        <p14:creationId xmlns:p14="http://schemas.microsoft.com/office/powerpoint/2010/main" val="78987346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0AEF4A7B-14B9-9649-8896-82408F8057CB}" type="slidenum">
              <a:rPr lang="en-US" sz="1200">
                <a:latin typeface="Times New Roman" charset="0"/>
              </a:rPr>
              <a:pPr eaLnBrk="1" fontAlgn="base" hangingPunct="1">
                <a:spcBef>
                  <a:spcPct val="0"/>
                </a:spcBef>
                <a:spcAft>
                  <a:spcPct val="0"/>
                </a:spcAft>
              </a:pPr>
              <a:t>61</a:t>
            </a:fld>
            <a:endParaRPr lang="en-US" sz="1200">
              <a:latin typeface="Times New Roman" charset="0"/>
            </a:endParaRPr>
          </a:p>
        </p:txBody>
      </p:sp>
      <p:sp>
        <p:nvSpPr>
          <p:cNvPr id="113666"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13667" name="Rectangle 3"/>
          <p:cNvSpPr>
            <a:spLocks noGrp="1" noChangeArrowheads="1"/>
          </p:cNvSpPr>
          <p:nvPr>
            <p:ph type="body" idx="1"/>
          </p:nvPr>
        </p:nvSpPr>
        <p:spPr bwMode="auto">
          <a:noFill/>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798121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Halogen bond tend to form a linear</a:t>
            </a:r>
            <a:r>
              <a:rPr lang="en-US" sz="1200" baseline="0" dirty="0" smtClean="0"/>
              <a:t> interaction. As a </a:t>
            </a:r>
            <a:r>
              <a:rPr lang="en-US" sz="1200" baseline="0" dirty="0" err="1" smtClean="0"/>
              <a:t>conventioned</a:t>
            </a:r>
            <a:r>
              <a:rPr lang="en-US" sz="1200" baseline="0" dirty="0" smtClean="0"/>
              <a:t> by IUPAC in 2013 we call the halogen X the atom or group covalent bond to it as Y and the </a:t>
            </a:r>
            <a:r>
              <a:rPr lang="en-US" sz="1200" baseline="0" dirty="0" err="1" smtClean="0"/>
              <a:t>lewis</a:t>
            </a:r>
            <a:r>
              <a:rPr lang="en-US" sz="1200" baseline="0" dirty="0" smtClean="0"/>
              <a:t> base or halogen acceptor we denote by A. A can be a heteroatom, pi-system or anion. Halogen bond has several unique properties due to it high directionality, it </a:t>
            </a:r>
            <a:r>
              <a:rPr lang="en-US" sz="1200" baseline="0" dirty="0" err="1" smtClean="0"/>
              <a:t>tunability</a:t>
            </a:r>
            <a:r>
              <a:rPr lang="en-US" sz="1200" baseline="0" dirty="0" smtClean="0"/>
              <a:t>, the strength of the interaction changes significantly by changing any of it components . Similar to hydrogen bond, the interaction is shorter than the sum of the </a:t>
            </a:r>
            <a:r>
              <a:rPr lang="en-US" sz="1200" baseline="0" dirty="0" err="1" smtClean="0"/>
              <a:t>vdw</a:t>
            </a:r>
            <a:r>
              <a:rPr lang="en-US" sz="1200" baseline="0" dirty="0" smtClean="0"/>
              <a:t> radii of the atoms involved.  The first halogen bonded adduct  was described by Collins 200 years ago, 50 years after that Guthrie obtained it in a pure form and proposed the correct structure. 100 later </a:t>
            </a:r>
            <a:r>
              <a:rPr lang="en-US" sz="1200" baseline="0" dirty="0" err="1" smtClean="0"/>
              <a:t>Mulliken</a:t>
            </a:r>
            <a:r>
              <a:rPr lang="en-US" sz="1200" baseline="0" dirty="0" smtClean="0"/>
              <a:t> did a big step in the understanding of this interaction with his electron donor-acceptor model. Hassel in the 70 </a:t>
            </a:r>
            <a:r>
              <a:rPr lang="en-US" sz="1200" baseline="0" dirty="0" err="1" smtClean="0"/>
              <a:t>enphasided</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According to the IUPAC </a:t>
            </a:r>
            <a:r>
              <a:rPr lang="en-US" sz="1200" dirty="0" err="1" smtClean="0"/>
              <a:t>deffinition</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Halogen bonding comprise of a halogen donor part where Y can be any atom or molecule covalently bond to the</a:t>
            </a:r>
            <a:r>
              <a:rPr lang="en-US" sz="1200" baseline="0" dirty="0" smtClean="0"/>
              <a:t> halogen X and a halogen acceptor (A), which can be a hetero atom with </a:t>
            </a:r>
            <a:r>
              <a:rPr lang="en-US" sz="1200" baseline="0" dirty="0" err="1" smtClean="0"/>
              <a:t>avaliable</a:t>
            </a:r>
            <a:r>
              <a:rPr lang="en-US" sz="1200" baseline="0" dirty="0" smtClean="0"/>
              <a:t> lone pairs, a pi-systems or an anion. Halogen bond has some unique characteristics. For example: it is has strong tendency to form a linear interaction, and tend to be more linear than H-Bond; Easily tunable: halogen bond binding energies are known to vary significantly by changing the halogen, the donor or the acceptor; Hydrophobic; halogens are commonly used in drug to increase their </a:t>
            </a:r>
            <a:r>
              <a:rPr lang="en-US" sz="1200" baseline="0" dirty="0" err="1" smtClean="0"/>
              <a:t>lipophilicity</a:t>
            </a:r>
            <a:r>
              <a:rPr lang="en-US" sz="1200" baseline="0" dirty="0" smtClean="0"/>
              <a:t>. Halogen bonds are usually shorter than the sum of the van der </a:t>
            </a:r>
            <a:r>
              <a:rPr lang="en-US" sz="1200" baseline="0" dirty="0" err="1" smtClean="0"/>
              <a:t>waals</a:t>
            </a:r>
            <a:r>
              <a:rPr lang="en-US" sz="1200" baseline="0" dirty="0" smtClean="0"/>
              <a:t> radii of the atoms involved. From this property researchers could scan for halogen bonds on crystallography data bases, such as the PDB and the Cambridge Structural Database, And they found that halogen bond are quite common. Halogen bonding is not something new. 200 years ago </a:t>
            </a:r>
            <a:r>
              <a:rPr lang="en-US" sz="1200" baseline="0" dirty="0" err="1" smtClean="0"/>
              <a:t>Colins</a:t>
            </a:r>
            <a:r>
              <a:rPr lang="en-US" sz="1200" baseline="0" dirty="0" smtClean="0"/>
              <a:t>, while work on Gay </a:t>
            </a:r>
            <a:r>
              <a:rPr lang="en-US" sz="1200" baseline="0" dirty="0" err="1" smtClean="0"/>
              <a:t>Lusack</a:t>
            </a:r>
            <a:r>
              <a:rPr lang="en-US" sz="1200" baseline="0" dirty="0" smtClean="0"/>
              <a:t> lab, noticed the formation of a liquid of </a:t>
            </a:r>
            <a:r>
              <a:rPr lang="en-US" sz="1200" baseline="0" dirty="0" err="1" smtClean="0"/>
              <a:t>metalic</a:t>
            </a:r>
            <a:r>
              <a:rPr lang="en-US" sz="1200" baseline="0" dirty="0" smtClean="0"/>
              <a:t> luster upon reaction of dry iodine and dry gaseous ammonia. 50 years later Guthrie obtained the pure of the compound by adding powdered iodine to liquid </a:t>
            </a:r>
            <a:r>
              <a:rPr lang="en-US" sz="1200" baseline="0" dirty="0" err="1" smtClean="0"/>
              <a:t>ammoniahe</a:t>
            </a:r>
            <a:r>
              <a:rPr lang="en-US" sz="1200" baseline="0" dirty="0" smtClean="0"/>
              <a:t> was the first to propose I2···NH3 structure. An important step to understand the nature of the interaction was done, 100 years later with the electron donor-acceptor interactions, proposed by </a:t>
            </a:r>
            <a:r>
              <a:rPr lang="en-US" sz="1200" baseline="0" dirty="0" err="1" smtClean="0"/>
              <a:t>Mulliken</a:t>
            </a:r>
            <a:r>
              <a:rPr lang="en-US" sz="1200" baseline="0" dirty="0" smtClean="0"/>
              <a:t>, Where ammonia would be the electron donor and iodine the electron acceptor.  Odd Hassel studied the  structure of several halogen bonded crystals.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smtClean="0"/>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A halogen bond occurs when there is evidence of a net attractive interaction between an electrophilic region associated with a halogen atom in a molecular entity and a nucleophilic region in another, or the same, molecular entity </a:t>
            </a:r>
            <a:endParaRPr lang="en-US" dirty="0" smtClean="0">
              <a:effectLst/>
            </a:endParaRP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 typical halogen bond is denoted by the three dots in R–X Y. R–X is the halogen bond donor, X is any halogen atom with an electrophilic (electron-poor) region, and R is a group (see p. 1118 in ref. [1]) covalently bound to X. In some cases, X may be covalently bound to more than one group (see p. 1118 in ref. [1]). It may also form more than one halogen bond. Y is the halogen bond acceptor and is typically a molecular entity (see p. 1142 in ref. [1]) possessing at least one nucleophilic (electron- rich) region. Some common halogen bond donors and acceptors are itemized below. </a:t>
            </a: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3FBBD235-449F-FB40-919F-02563BAD3B24}" type="slidenum">
              <a:rPr lang="en-US" smtClean="0"/>
              <a:t>6</a:t>
            </a:fld>
            <a:endParaRPr lang="en-US"/>
          </a:p>
        </p:txBody>
      </p:sp>
    </p:spTree>
    <p:extLst>
      <p:ext uri="{BB962C8B-B14F-4D97-AF65-F5344CB8AC3E}">
        <p14:creationId xmlns:p14="http://schemas.microsoft.com/office/powerpoint/2010/main" val="122065362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1B291377-E77E-0A41-9B3F-29C1C7A32EE7}" type="slidenum">
              <a:rPr lang="en-US" sz="1200">
                <a:latin typeface="Times New Roman" charset="0"/>
              </a:rPr>
              <a:pPr eaLnBrk="1" fontAlgn="base" hangingPunct="1">
                <a:spcBef>
                  <a:spcPct val="0"/>
                </a:spcBef>
                <a:spcAft>
                  <a:spcPct val="0"/>
                </a:spcAft>
              </a:pPr>
              <a:t>64</a:t>
            </a:fld>
            <a:endParaRPr lang="en-US" sz="1200">
              <a:latin typeface="Times New Roman" charset="0"/>
            </a:endParaRPr>
          </a:p>
        </p:txBody>
      </p:sp>
      <p:sp>
        <p:nvSpPr>
          <p:cNvPr id="106498" name="Rectangle 2"/>
          <p:cNvSpPr>
            <a:spLocks noGrp="1" noRot="1" noChangeAspect="1" noChangeArrowheads="1"/>
          </p:cNvSpPr>
          <p:nvPr>
            <p:ph type="sldImg"/>
          </p:nvPr>
        </p:nvSpPr>
        <p:spPr bwMode="auto">
          <a:xfrm>
            <a:off x="1143000" y="685800"/>
            <a:ext cx="4572000" cy="34290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06499"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extLst>
      <p:ext uri="{BB962C8B-B14F-4D97-AF65-F5344CB8AC3E}">
        <p14:creationId xmlns:p14="http://schemas.microsoft.com/office/powerpoint/2010/main" val="163671370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2197BD3-B0BF-9D46-9868-43CC56987BDD}" type="slidenum">
              <a:rPr lang="en-US" smtClean="0"/>
              <a:pPr>
                <a:defRPr/>
              </a:pPr>
              <a:t>65</a:t>
            </a:fld>
            <a:endParaRPr lang="en-US"/>
          </a:p>
        </p:txBody>
      </p:sp>
    </p:spTree>
    <p:extLst>
      <p:ext uri="{BB962C8B-B14F-4D97-AF65-F5344CB8AC3E}">
        <p14:creationId xmlns:p14="http://schemas.microsoft.com/office/powerpoint/2010/main" val="217009136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228600" indent="-228600">
              <a:buFont typeface="Arial" charset="0"/>
              <a:buChar char="•"/>
            </a:pPr>
            <a:r>
              <a:rPr lang="en-US" dirty="0" smtClean="0"/>
              <a:t>Why</a:t>
            </a:r>
            <a:r>
              <a:rPr lang="en-US" baseline="0" dirty="0" smtClean="0"/>
              <a:t> </a:t>
            </a:r>
            <a:r>
              <a:rPr lang="en-US" baseline="0" dirty="0" err="1" smtClean="0"/>
              <a:t>NCCl</a:t>
            </a:r>
            <a:r>
              <a:rPr lang="en-US" baseline="0" dirty="0" smtClean="0"/>
              <a:t> has a strong </a:t>
            </a:r>
            <a:r>
              <a:rPr lang="el-GR" baseline="0" dirty="0" smtClean="0"/>
              <a:t>σ-</a:t>
            </a:r>
            <a:r>
              <a:rPr lang="en-US" baseline="0" dirty="0" smtClean="0"/>
              <a:t>hole but makes an interaction weaker than Cl2</a:t>
            </a:r>
            <a:endParaRPr lang="en-US" dirty="0" smtClean="0"/>
          </a:p>
          <a:p>
            <a:pPr marL="228600" indent="-228600">
              <a:buAutoNum type="arabicParenR"/>
            </a:pPr>
            <a:r>
              <a:rPr lang="en-US" dirty="0" smtClean="0"/>
              <a:t>there is a </a:t>
            </a:r>
            <a:r>
              <a:rPr lang="en-US" dirty="0" err="1" smtClean="0"/>
              <a:t>doation</a:t>
            </a:r>
            <a:r>
              <a:rPr lang="en-US" dirty="0" smtClean="0"/>
              <a:t> from</a:t>
            </a:r>
            <a:r>
              <a:rPr lang="en-US" baseline="0" dirty="0" smtClean="0"/>
              <a:t> </a:t>
            </a:r>
            <a:r>
              <a:rPr lang="en-US" baseline="0" dirty="0" err="1" smtClean="0"/>
              <a:t>lp</a:t>
            </a:r>
            <a:r>
              <a:rPr lang="en-US" baseline="0" dirty="0" smtClean="0"/>
              <a:t>(N)</a:t>
            </a:r>
            <a:r>
              <a:rPr lang="en-US" dirty="0" smtClean="0"/>
              <a:t> of the </a:t>
            </a:r>
            <a:r>
              <a:rPr lang="en-US" dirty="0" err="1" smtClean="0"/>
              <a:t>cyano</a:t>
            </a:r>
            <a:r>
              <a:rPr lang="en-US" dirty="0" smtClean="0"/>
              <a:t> to </a:t>
            </a:r>
            <a:r>
              <a:rPr lang="el-GR" dirty="0" smtClean="0"/>
              <a:t>σ</a:t>
            </a:r>
            <a:r>
              <a:rPr lang="en-US" dirty="0" smtClean="0"/>
              <a:t>*(C-Cl).</a:t>
            </a:r>
            <a:r>
              <a:rPr lang="en-US" baseline="0" dirty="0" smtClean="0"/>
              <a:t> This partially occupation of </a:t>
            </a:r>
            <a:r>
              <a:rPr lang="el-GR" dirty="0" smtClean="0"/>
              <a:t>σ</a:t>
            </a:r>
            <a:r>
              <a:rPr lang="en-US" dirty="0" smtClean="0"/>
              <a:t>*(C-Cl)</a:t>
            </a:r>
            <a:r>
              <a:rPr lang="en-US" baseline="0" dirty="0" smtClean="0"/>
              <a:t> decreases the donation of </a:t>
            </a:r>
            <a:r>
              <a:rPr lang="en-US" baseline="0" dirty="0" err="1" smtClean="0"/>
              <a:t>lp</a:t>
            </a:r>
            <a:r>
              <a:rPr lang="en-US" baseline="0" dirty="0" smtClean="0"/>
              <a:t>(N) from NH3 to </a:t>
            </a:r>
            <a:r>
              <a:rPr lang="el-GR" dirty="0" smtClean="0"/>
              <a:t>σ</a:t>
            </a:r>
            <a:r>
              <a:rPr lang="en-US" dirty="0" smtClean="0"/>
              <a:t>*(C-Cl)</a:t>
            </a:r>
            <a:r>
              <a:rPr lang="en-US" baseline="0" dirty="0" smtClean="0"/>
              <a:t>  #4</a:t>
            </a:r>
          </a:p>
          <a:p>
            <a:pPr marL="228600" indent="-228600">
              <a:buAutoNum type="arabicParenR"/>
            </a:pPr>
            <a:endParaRPr lang="en-US" baseline="0" dirty="0" smtClean="0"/>
          </a:p>
          <a:p>
            <a:pPr marL="228600" indent="-228600">
              <a:buAutoNum type="arabicParenR"/>
            </a:pPr>
            <a:r>
              <a:rPr lang="en-US" baseline="0" dirty="0" smtClean="0"/>
              <a:t>The donation of </a:t>
            </a:r>
            <a:r>
              <a:rPr lang="en-US" baseline="0" dirty="0" err="1" smtClean="0"/>
              <a:t>lp</a:t>
            </a:r>
            <a:r>
              <a:rPr lang="en-US" baseline="0" dirty="0" smtClean="0"/>
              <a:t>(Cl) </a:t>
            </a:r>
            <a:r>
              <a:rPr lang="en-US" baseline="0" dirty="0" err="1" smtClean="0"/>
              <a:t>pz</a:t>
            </a:r>
            <a:r>
              <a:rPr lang="en-US" baseline="0" dirty="0" smtClean="0"/>
              <a:t> to </a:t>
            </a:r>
            <a:r>
              <a:rPr lang="el-GR" dirty="0" smtClean="0"/>
              <a:t>σ</a:t>
            </a:r>
            <a:r>
              <a:rPr lang="en-US" dirty="0" smtClean="0"/>
              <a:t>*(CN)</a:t>
            </a:r>
            <a:r>
              <a:rPr lang="en-US" baseline="0" dirty="0" smtClean="0"/>
              <a:t> increases the </a:t>
            </a:r>
            <a:r>
              <a:rPr lang="el-GR" baseline="0" dirty="0" smtClean="0"/>
              <a:t>σ-</a:t>
            </a:r>
            <a:r>
              <a:rPr lang="en-US" baseline="0" dirty="0" smtClean="0"/>
              <a:t>hole (mechanism 2)</a:t>
            </a:r>
          </a:p>
          <a:p>
            <a:pPr marL="228600" indent="-228600">
              <a:buAutoNum type="arabicParenR"/>
            </a:pPr>
            <a:endParaRPr lang="en-US" baseline="0" dirty="0" smtClean="0"/>
          </a:p>
          <a:p>
            <a:pPr marL="228600" indent="-228600">
              <a:buAutoNum type="arabicParenR"/>
            </a:pPr>
            <a:r>
              <a:rPr lang="en-US" baseline="0" dirty="0" err="1" smtClean="0"/>
              <a:t>Mechains</a:t>
            </a:r>
            <a:r>
              <a:rPr lang="en-US" baseline="0" dirty="0" smtClean="0"/>
              <a:t> 3 decrease the charge at </a:t>
            </a:r>
            <a:r>
              <a:rPr lang="en-US" baseline="0" dirty="0" err="1" smtClean="0"/>
              <a:t>py</a:t>
            </a:r>
            <a:r>
              <a:rPr lang="en-US" baseline="0" dirty="0" smtClean="0"/>
              <a:t> and </a:t>
            </a:r>
            <a:r>
              <a:rPr lang="en-US" baseline="0" dirty="0" err="1" smtClean="0"/>
              <a:t>px</a:t>
            </a:r>
            <a:r>
              <a:rPr lang="en-US" baseline="0" dirty="0" smtClean="0"/>
              <a:t> direction</a:t>
            </a:r>
            <a:endParaRPr lang="en-US" dirty="0"/>
          </a:p>
        </p:txBody>
      </p:sp>
      <p:sp>
        <p:nvSpPr>
          <p:cNvPr id="4" name="Slide Number Placeholder 3"/>
          <p:cNvSpPr>
            <a:spLocks noGrp="1"/>
          </p:cNvSpPr>
          <p:nvPr>
            <p:ph type="sldNum" sz="quarter" idx="10"/>
          </p:nvPr>
        </p:nvSpPr>
        <p:spPr/>
        <p:txBody>
          <a:bodyPr/>
          <a:lstStyle/>
          <a:p>
            <a:fld id="{3FBBD235-449F-FB40-919F-02563BAD3B24}" type="slidenum">
              <a:rPr lang="en-US" smtClean="0"/>
              <a:t>72</a:t>
            </a:fld>
            <a:endParaRPr lang="en-US"/>
          </a:p>
        </p:txBody>
      </p:sp>
    </p:spTree>
    <p:extLst>
      <p:ext uri="{BB962C8B-B14F-4D97-AF65-F5344CB8AC3E}">
        <p14:creationId xmlns:p14="http://schemas.microsoft.com/office/powerpoint/2010/main" val="176955405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Why O2NCl make a halogen bond weaker than Cl2?</a:t>
            </a:r>
          </a:p>
          <a:p>
            <a:endParaRPr lang="en-US" dirty="0" smtClean="0"/>
          </a:p>
          <a:p>
            <a:r>
              <a:rPr lang="en-US" dirty="0" smtClean="0"/>
              <a:t>Partially occupied </a:t>
            </a:r>
            <a:r>
              <a:rPr lang="el-GR" dirty="0" smtClean="0"/>
              <a:t>σ</a:t>
            </a:r>
            <a:r>
              <a:rPr lang="en-US" dirty="0" smtClean="0"/>
              <a:t>*(C-Cl)</a:t>
            </a:r>
            <a:r>
              <a:rPr lang="en-US" baseline="0" dirty="0" smtClean="0"/>
              <a:t> due to  </a:t>
            </a:r>
            <a:r>
              <a:rPr lang="en-US" baseline="0" dirty="0" err="1" smtClean="0"/>
              <a:t>lp</a:t>
            </a:r>
            <a:r>
              <a:rPr lang="en-US" baseline="0" dirty="0" smtClean="0"/>
              <a:t>(O) -&gt; </a:t>
            </a:r>
            <a:r>
              <a:rPr lang="el-GR" dirty="0" smtClean="0"/>
              <a:t>σ</a:t>
            </a:r>
            <a:r>
              <a:rPr lang="en-US" dirty="0" smtClean="0"/>
              <a:t>*(C-Cl)</a:t>
            </a:r>
            <a:r>
              <a:rPr lang="en-US" baseline="0" dirty="0" smtClean="0"/>
              <a:t> </a:t>
            </a:r>
          </a:p>
          <a:p>
            <a:endParaRPr lang="en-US" baseline="0" dirty="0" smtClean="0"/>
          </a:p>
          <a:p>
            <a:r>
              <a:rPr lang="en-US" baseline="0" dirty="0" smtClean="0"/>
              <a:t>Also </a:t>
            </a:r>
            <a:r>
              <a:rPr lang="en-US" baseline="0" dirty="0" err="1" smtClean="0"/>
              <a:t>resposible</a:t>
            </a:r>
            <a:r>
              <a:rPr lang="en-US" baseline="0" dirty="0" smtClean="0"/>
              <a:t> for the N-C blue shift upon formation of the halogen bond with NH3</a:t>
            </a:r>
          </a:p>
          <a:p>
            <a:endParaRPr lang="en-US" baseline="0" dirty="0" smtClean="0"/>
          </a:p>
          <a:p>
            <a:r>
              <a:rPr lang="en-US" baseline="0" dirty="0" smtClean="0"/>
              <a:t>Interesting is that with the stronger Cl- there was no </a:t>
            </a:r>
            <a:r>
              <a:rPr lang="en-US" baseline="0" dirty="0" err="1" smtClean="0"/>
              <a:t>blueshift</a:t>
            </a:r>
            <a:endParaRPr lang="en-US" dirty="0"/>
          </a:p>
        </p:txBody>
      </p:sp>
      <p:sp>
        <p:nvSpPr>
          <p:cNvPr id="4" name="Slide Number Placeholder 3"/>
          <p:cNvSpPr>
            <a:spLocks noGrp="1"/>
          </p:cNvSpPr>
          <p:nvPr>
            <p:ph type="sldNum" sz="quarter" idx="10"/>
          </p:nvPr>
        </p:nvSpPr>
        <p:spPr/>
        <p:txBody>
          <a:bodyPr/>
          <a:lstStyle/>
          <a:p>
            <a:fld id="{3FBBD235-449F-FB40-919F-02563BAD3B24}" type="slidenum">
              <a:rPr lang="en-US" smtClean="0"/>
              <a:t>73</a:t>
            </a:fld>
            <a:endParaRPr lang="en-US"/>
          </a:p>
        </p:txBody>
      </p:sp>
    </p:spTree>
    <p:extLst>
      <p:ext uri="{BB962C8B-B14F-4D97-AF65-F5344CB8AC3E}">
        <p14:creationId xmlns:p14="http://schemas.microsoft.com/office/powerpoint/2010/main" val="187250503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At last,</a:t>
            </a:r>
            <a:r>
              <a:rPr lang="en-US" baseline="0" dirty="0" smtClean="0"/>
              <a:t> we try to order the acceptors with regard to their vertical ionization energies By plotting the strength ionization energies versus the local force constant of the halogen bond.  We see that there is only a loose linear correlation with 2 outliers.</a:t>
            </a:r>
            <a:endParaRPr lang="en-US" dirty="0"/>
          </a:p>
        </p:txBody>
      </p:sp>
      <p:sp>
        <p:nvSpPr>
          <p:cNvPr id="4" name="Slide Number Placeholder 3"/>
          <p:cNvSpPr>
            <a:spLocks noGrp="1"/>
          </p:cNvSpPr>
          <p:nvPr>
            <p:ph type="sldNum" sz="quarter" idx="10"/>
          </p:nvPr>
        </p:nvSpPr>
        <p:spPr/>
        <p:txBody>
          <a:bodyPr/>
          <a:lstStyle/>
          <a:p>
            <a:fld id="{3FBBD235-449F-FB40-919F-02563BAD3B24}" type="slidenum">
              <a:rPr lang="en-US" smtClean="0"/>
              <a:t>74</a:t>
            </a:fld>
            <a:endParaRPr lang="en-US"/>
          </a:p>
        </p:txBody>
      </p:sp>
    </p:spTree>
    <p:extLst>
      <p:ext uri="{BB962C8B-B14F-4D97-AF65-F5344CB8AC3E}">
        <p14:creationId xmlns:p14="http://schemas.microsoft.com/office/powerpoint/2010/main" val="197948443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With regard to the halogen</a:t>
            </a:r>
            <a:r>
              <a:rPr lang="en-US" baseline="0" dirty="0" smtClean="0"/>
              <a:t> bonded systems tested we see that </a:t>
            </a:r>
          </a:p>
          <a:p>
            <a:r>
              <a:rPr lang="en-US" baseline="0" dirty="0" smtClean="0"/>
              <a:t>The strength of the halogen bond depend on the electronegativity of the donor Y and on its polarizing power.</a:t>
            </a:r>
          </a:p>
          <a:p>
            <a:endParaRPr lang="en-US" baseline="0" dirty="0" smtClean="0"/>
          </a:p>
          <a:p>
            <a:r>
              <a:rPr lang="en-US" baseline="0" dirty="0" smtClean="0"/>
              <a:t>If we look comparable systems we see that halogen bond is stronger than </a:t>
            </a:r>
            <a:r>
              <a:rPr lang="en-US" baseline="0" dirty="0" err="1" smtClean="0"/>
              <a:t>chalcogen</a:t>
            </a:r>
            <a:r>
              <a:rPr lang="en-US" baseline="0" dirty="0" smtClean="0"/>
              <a:t> or </a:t>
            </a:r>
            <a:r>
              <a:rPr lang="en-US" baseline="0" dirty="0" err="1" smtClean="0"/>
              <a:t>pnicogen</a:t>
            </a:r>
            <a:r>
              <a:rPr lang="en-US" baseline="0" dirty="0" smtClean="0"/>
              <a:t>,</a:t>
            </a:r>
          </a:p>
          <a:p>
            <a:r>
              <a:rPr lang="en-US" baseline="0" dirty="0" smtClean="0"/>
              <a:t>For example in the 4e-3c case the </a:t>
            </a:r>
            <a:r>
              <a:rPr lang="en-US" baseline="0" dirty="0" err="1" smtClean="0"/>
              <a:t>difluorochlorate</a:t>
            </a:r>
            <a:r>
              <a:rPr lang="en-US" baseline="0" dirty="0" smtClean="0"/>
              <a:t> makes a stronger bond than the </a:t>
            </a:r>
            <a:r>
              <a:rPr lang="en-US" baseline="0" dirty="0" err="1" smtClean="0"/>
              <a:t>difluorodihydrogenphosphate</a:t>
            </a:r>
            <a:r>
              <a:rPr lang="en-US" baseline="0" dirty="0" smtClean="0"/>
              <a:t> and</a:t>
            </a:r>
          </a:p>
          <a:p>
            <a:r>
              <a:rPr lang="en-US" baseline="0" dirty="0" smtClean="0"/>
              <a:t>Chlorine </a:t>
            </a:r>
            <a:r>
              <a:rPr lang="en-US" baseline="0" dirty="0" err="1" smtClean="0"/>
              <a:t>monofluoride</a:t>
            </a:r>
            <a:r>
              <a:rPr lang="en-US" baseline="0" dirty="0" smtClean="0"/>
              <a:t> is much stronger than the </a:t>
            </a:r>
            <a:r>
              <a:rPr lang="en-US" baseline="0" dirty="0" err="1" smtClean="0"/>
              <a:t>chalcogen</a:t>
            </a:r>
            <a:r>
              <a:rPr lang="en-US" baseline="0" dirty="0" smtClean="0"/>
              <a:t> bond, hydrogen bond and </a:t>
            </a:r>
            <a:r>
              <a:rPr lang="en-US" baseline="0" dirty="0" err="1" smtClean="0"/>
              <a:t>pnicogen</a:t>
            </a:r>
            <a:r>
              <a:rPr lang="en-US" baseline="0" dirty="0" smtClean="0"/>
              <a:t> bond.</a:t>
            </a:r>
            <a:endParaRPr lang="en-US" dirty="0"/>
          </a:p>
        </p:txBody>
      </p:sp>
      <p:sp>
        <p:nvSpPr>
          <p:cNvPr id="4" name="Slide Number Placeholder 3"/>
          <p:cNvSpPr>
            <a:spLocks noGrp="1"/>
          </p:cNvSpPr>
          <p:nvPr>
            <p:ph type="sldNum" sz="quarter" idx="10"/>
          </p:nvPr>
        </p:nvSpPr>
        <p:spPr/>
        <p:txBody>
          <a:bodyPr/>
          <a:lstStyle/>
          <a:p>
            <a:fld id="{3FBBD235-449F-FB40-919F-02563BAD3B24}" type="slidenum">
              <a:rPr lang="en-US" smtClean="0"/>
              <a:t>75</a:t>
            </a:fld>
            <a:endParaRPr lang="en-US"/>
          </a:p>
        </p:txBody>
      </p:sp>
    </p:spTree>
    <p:extLst>
      <p:ext uri="{BB962C8B-B14F-4D97-AF65-F5344CB8AC3E}">
        <p14:creationId xmlns:p14="http://schemas.microsoft.com/office/powerpoint/2010/main" val="338417446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NH3 tend to form weaker bonds,</a:t>
            </a:r>
            <a:r>
              <a:rPr lang="en-US" baseline="0" dirty="0" smtClean="0"/>
              <a:t> lower bond strength order,</a:t>
            </a:r>
          </a:p>
          <a:p>
            <a:endParaRPr lang="en-US" baseline="0" dirty="0" smtClean="0"/>
          </a:p>
          <a:p>
            <a:r>
              <a:rPr lang="en-US" baseline="0" dirty="0" smtClean="0"/>
              <a:t>If we consider only the halogen bond complexes we get the same bond strength order,</a:t>
            </a:r>
          </a:p>
          <a:p>
            <a:endParaRPr lang="en-US" baseline="0" dirty="0" smtClean="0"/>
          </a:p>
          <a:p>
            <a:r>
              <a:rPr lang="en-US" baseline="0" dirty="0" smtClean="0"/>
              <a:t>And the question is why chlorine is make a stronger halogen bond than </a:t>
            </a:r>
          </a:p>
          <a:p>
            <a:endParaRPr lang="en-US" baseline="0" dirty="0" smtClean="0"/>
          </a:p>
        </p:txBody>
      </p:sp>
      <p:sp>
        <p:nvSpPr>
          <p:cNvPr id="4" name="Slide Number Placeholder 3"/>
          <p:cNvSpPr>
            <a:spLocks noGrp="1"/>
          </p:cNvSpPr>
          <p:nvPr>
            <p:ph type="sldNum" sz="quarter" idx="10"/>
          </p:nvPr>
        </p:nvSpPr>
        <p:spPr/>
        <p:txBody>
          <a:bodyPr/>
          <a:lstStyle/>
          <a:p>
            <a:fld id="{3FBBD235-449F-FB40-919F-02563BAD3B24}" type="slidenum">
              <a:rPr lang="en-US" smtClean="0"/>
              <a:t>76</a:t>
            </a:fld>
            <a:endParaRPr lang="en-US"/>
          </a:p>
        </p:txBody>
      </p:sp>
    </p:spTree>
    <p:extLst>
      <p:ext uri="{BB962C8B-B14F-4D97-AF65-F5344CB8AC3E}">
        <p14:creationId xmlns:p14="http://schemas.microsoft.com/office/powerpoint/2010/main" val="35592297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term halogen bonding was</a:t>
            </a:r>
            <a:r>
              <a:rPr lang="en-US" baseline="0" dirty="0" smtClean="0"/>
              <a:t> established in </a:t>
            </a:r>
            <a:r>
              <a:rPr lang="en-US" dirty="0" smtClean="0"/>
              <a:t>the late</a:t>
            </a:r>
            <a:r>
              <a:rPr lang="en-US" baseline="0" dirty="0" smtClean="0"/>
              <a:t> 90s. Since then the number of papers about halogen bonding increased in a fast rate. And nowadays it is a hot topic, j</a:t>
            </a:r>
            <a:r>
              <a:rPr lang="en-US" dirty="0" smtClean="0"/>
              <a:t>ust last year 2 books and a major chemical review about</a:t>
            </a:r>
            <a:r>
              <a:rPr lang="en-US" baseline="0" dirty="0" smtClean="0"/>
              <a:t> halogen bonding was published. This year started with another major review. Also this year the second symposium on halogen bonding will take place on Sweden.</a:t>
            </a:r>
          </a:p>
          <a:p>
            <a:endParaRPr lang="en-US"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3FBBD235-449F-FB40-919F-02563BAD3B24}" type="slidenum">
              <a:rPr lang="en-US" smtClean="0"/>
              <a:t>7</a:t>
            </a:fld>
            <a:endParaRPr lang="en-US"/>
          </a:p>
        </p:txBody>
      </p:sp>
    </p:spTree>
    <p:extLst>
      <p:ext uri="{BB962C8B-B14F-4D97-AF65-F5344CB8AC3E}">
        <p14:creationId xmlns:p14="http://schemas.microsoft.com/office/powerpoint/2010/main" val="27342564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aseline="0" dirty="0" smtClean="0"/>
              <a:t> the increasingly interest in halogen bond was triggered by the discovery that </a:t>
            </a:r>
            <a:r>
              <a:rPr lang="en-US" dirty="0" smtClean="0"/>
              <a:t>halogen bonds can effectively be</a:t>
            </a:r>
            <a:r>
              <a:rPr lang="en-US" baseline="0" dirty="0" smtClean="0"/>
              <a:t> used as a </a:t>
            </a:r>
            <a:r>
              <a:rPr lang="en-US" sz="1200" kern="1200" dirty="0" smtClean="0">
                <a:solidFill>
                  <a:schemeClr val="tx1"/>
                </a:solidFill>
                <a:effectLst/>
                <a:latin typeface="+mn-lt"/>
                <a:ea typeface="+mn-ea"/>
                <a:cs typeface="+mn-cs"/>
              </a:rPr>
              <a:t>tools to direct and control molecular assembly phenomena.</a:t>
            </a:r>
            <a:r>
              <a:rPr lang="en-US" sz="1200" kern="1200" baseline="0" dirty="0" smtClean="0">
                <a:solidFill>
                  <a:schemeClr val="tx1"/>
                </a:solidFill>
                <a:effectLst/>
                <a:latin typeface="+mn-lt"/>
                <a:ea typeface="+mn-ea"/>
                <a:cs typeface="+mn-cs"/>
              </a:rPr>
              <a:t> Halogen bond was also found to be important in </a:t>
            </a:r>
            <a:r>
              <a:rPr lang="en-US" sz="1200" kern="1200" baseline="0" dirty="0" err="1" smtClean="0">
                <a:solidFill>
                  <a:schemeClr val="tx1"/>
                </a:solidFill>
                <a:effectLst/>
                <a:latin typeface="+mn-lt"/>
                <a:ea typeface="+mn-ea"/>
                <a:cs typeface="+mn-cs"/>
              </a:rPr>
              <a:t>biosystems</a:t>
            </a:r>
            <a:r>
              <a:rPr lang="en-US" sz="1200" kern="1200" baseline="0" dirty="0" smtClean="0">
                <a:solidFill>
                  <a:schemeClr val="tx1"/>
                </a:solidFill>
                <a:effectLst/>
                <a:latin typeface="+mn-lt"/>
                <a:ea typeface="+mn-ea"/>
                <a:cs typeface="+mn-cs"/>
              </a:rPr>
              <a:t>, for example, t</a:t>
            </a:r>
            <a:r>
              <a:rPr lang="en-US" baseline="0" dirty="0" smtClean="0"/>
              <a:t>he recognition of </a:t>
            </a:r>
            <a:r>
              <a:rPr lang="en-US" sz="1200" kern="1200" dirty="0" err="1" smtClean="0">
                <a:solidFill>
                  <a:schemeClr val="tx1"/>
                </a:solidFill>
                <a:effectLst/>
                <a:latin typeface="+mn-lt"/>
                <a:ea typeface="+mn-ea"/>
                <a:cs typeface="+mn-cs"/>
              </a:rPr>
              <a:t>triiodothyronine</a:t>
            </a:r>
            <a:r>
              <a:rPr lang="en-US" sz="1200" kern="1200" dirty="0" smtClean="0">
                <a:solidFill>
                  <a:schemeClr val="tx1"/>
                </a:solidFill>
                <a:effectLst/>
                <a:latin typeface="+mn-lt"/>
                <a:ea typeface="+mn-ea"/>
                <a:cs typeface="+mn-cs"/>
              </a:rPr>
              <a:t> T3</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by its receptor occur via halogen bonding between iodine</a:t>
            </a:r>
            <a:r>
              <a:rPr lang="en-US" sz="1200" kern="1200" baseline="0" dirty="0" smtClean="0">
                <a:solidFill>
                  <a:schemeClr val="tx1"/>
                </a:solidFill>
                <a:effectLst/>
                <a:latin typeface="+mn-lt"/>
                <a:ea typeface="+mn-ea"/>
                <a:cs typeface="+mn-cs"/>
              </a:rPr>
              <a:t> and carbonyl oxygen.</a:t>
            </a:r>
            <a:r>
              <a:rPr lang="en-US" sz="1200" kern="1200" dirty="0" smtClean="0">
                <a:solidFill>
                  <a:schemeClr val="tx1"/>
                </a:solidFill>
                <a:effectLst/>
                <a:latin typeface="+mn-lt"/>
                <a:ea typeface="+mn-ea"/>
                <a:cs typeface="+mn-cs"/>
              </a:rPr>
              <a:t> </a:t>
            </a:r>
            <a:endParaRPr lang="en-US" baseline="0" dirty="0" smtClean="0"/>
          </a:p>
        </p:txBody>
      </p:sp>
      <p:sp>
        <p:nvSpPr>
          <p:cNvPr id="4" name="Slide Number Placeholder 3"/>
          <p:cNvSpPr>
            <a:spLocks noGrp="1"/>
          </p:cNvSpPr>
          <p:nvPr>
            <p:ph type="sldNum" sz="quarter" idx="10"/>
          </p:nvPr>
        </p:nvSpPr>
        <p:spPr/>
        <p:txBody>
          <a:bodyPr/>
          <a:lstStyle/>
          <a:p>
            <a:fld id="{3FBBD235-449F-FB40-919F-02563BAD3B24}" type="slidenum">
              <a:rPr lang="en-US" smtClean="0"/>
              <a:t>8</a:t>
            </a:fld>
            <a:endParaRPr lang="en-US"/>
          </a:p>
        </p:txBody>
      </p:sp>
    </p:spTree>
    <p:extLst>
      <p:ext uri="{BB962C8B-B14F-4D97-AF65-F5344CB8AC3E}">
        <p14:creationId xmlns:p14="http://schemas.microsoft.com/office/powerpoint/2010/main" val="27775138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indent="0">
              <a:buNone/>
            </a:pPr>
            <a:r>
              <a:rPr lang="en-US" sz="1200" kern="1200" dirty="0" smtClean="0">
                <a:solidFill>
                  <a:schemeClr val="tx1"/>
                </a:solidFill>
                <a:latin typeface="+mn-lt"/>
                <a:ea typeface="+mn-ea"/>
                <a:cs typeface="+mn-cs"/>
              </a:rPr>
              <a:t>Nowadays we have already a drug designed based on halogen bonding for </a:t>
            </a:r>
            <a:r>
              <a:rPr lang="en-US" sz="1200" kern="1200" dirty="0" err="1" smtClean="0">
                <a:solidFill>
                  <a:schemeClr val="tx1"/>
                </a:solidFill>
                <a:latin typeface="+mn-lt"/>
                <a:ea typeface="+mn-ea"/>
                <a:cs typeface="+mn-cs"/>
              </a:rPr>
              <a:t>hepaitis</a:t>
            </a:r>
            <a:r>
              <a:rPr lang="en-US" sz="1200" kern="1200" dirty="0" smtClean="0">
                <a:solidFill>
                  <a:schemeClr val="tx1"/>
                </a:solidFill>
                <a:latin typeface="+mn-lt"/>
                <a:ea typeface="+mn-ea"/>
                <a:cs typeface="+mn-cs"/>
              </a:rPr>
              <a:t> C virus in phase</a:t>
            </a:r>
            <a:r>
              <a:rPr lang="en-US" sz="1200" kern="1200" baseline="0" dirty="0" smtClean="0">
                <a:solidFill>
                  <a:schemeClr val="tx1"/>
                </a:solidFill>
                <a:latin typeface="+mn-lt"/>
                <a:ea typeface="+mn-ea"/>
                <a:cs typeface="+mn-cs"/>
              </a:rPr>
              <a:t> 3, we have molecular capsules held by halogen bonds, which can be used for drug delivery, several different liquid crystals phases were developed by Bruce. In crystal engineering we have material with unique physical properties and they are interested  in finding new build block  that lead to self-assembly, in solution we have anion sensors and transporters and halogen bond also has application in catalysis.</a:t>
            </a:r>
            <a:endParaRPr lang="en-US" sz="1200" kern="1200" dirty="0" smtClean="0">
              <a:solidFill>
                <a:schemeClr val="tx1"/>
              </a:solidFill>
              <a:latin typeface="+mn-lt"/>
              <a:ea typeface="+mn-ea"/>
              <a:cs typeface="+mn-cs"/>
            </a:endParaRPr>
          </a:p>
          <a:p>
            <a:pPr marL="0" indent="0">
              <a:buNone/>
            </a:pPr>
            <a:endParaRPr lang="en-US" sz="1200" kern="1200" dirty="0" smtClean="0">
              <a:solidFill>
                <a:schemeClr val="tx1"/>
              </a:solidFill>
              <a:latin typeface="+mn-lt"/>
              <a:ea typeface="+mn-ea"/>
              <a:cs typeface="+mn-cs"/>
            </a:endParaRPr>
          </a:p>
          <a:p>
            <a:pPr marL="0" indent="0">
              <a:buNone/>
            </a:pPr>
            <a:r>
              <a:rPr lang="en-US" sz="1200" kern="1200" dirty="0" smtClean="0">
                <a:solidFill>
                  <a:schemeClr val="tx1"/>
                </a:solidFill>
                <a:latin typeface="+mn-lt"/>
                <a:ea typeface="+mn-ea"/>
                <a:cs typeface="+mn-cs"/>
              </a:rPr>
              <a:t>------------------------------------------------------------</a:t>
            </a:r>
          </a:p>
          <a:p>
            <a:pPr marL="0" indent="0">
              <a:buNone/>
            </a:pPr>
            <a:r>
              <a:rPr lang="en-US" sz="1200" kern="1200" dirty="0" smtClean="0">
                <a:solidFill>
                  <a:schemeClr val="tx1"/>
                </a:solidFill>
                <a:latin typeface="+mn-lt"/>
                <a:ea typeface="+mn-ea"/>
                <a:cs typeface="+mn-cs"/>
              </a:rPr>
              <a:t>There are</a:t>
            </a:r>
            <a:r>
              <a:rPr lang="en-US" sz="1200" kern="1200" baseline="0" dirty="0" smtClean="0">
                <a:solidFill>
                  <a:schemeClr val="tx1"/>
                </a:solidFill>
                <a:latin typeface="+mn-lt"/>
                <a:ea typeface="+mn-ea"/>
                <a:cs typeface="+mn-cs"/>
              </a:rPr>
              <a:t> several other biomolecules where halogen bonding play a key role, and now, drugs are been developed, using halogens not just to increase the </a:t>
            </a:r>
            <a:r>
              <a:rPr lang="en-US" sz="1200" kern="1200" baseline="0" dirty="0" err="1" smtClean="0">
                <a:solidFill>
                  <a:schemeClr val="tx1"/>
                </a:solidFill>
                <a:latin typeface="+mn-lt"/>
                <a:ea typeface="+mn-ea"/>
                <a:cs typeface="+mn-cs"/>
              </a:rPr>
              <a:t>lipophilicity</a:t>
            </a:r>
            <a:r>
              <a:rPr lang="en-US" sz="1200" kern="1200" baseline="0" dirty="0" smtClean="0">
                <a:solidFill>
                  <a:schemeClr val="tx1"/>
                </a:solidFill>
                <a:latin typeface="+mn-lt"/>
                <a:ea typeface="+mn-ea"/>
                <a:cs typeface="+mn-cs"/>
              </a:rPr>
              <a:t> of the drug but also to increase the binding affinity of the drug to the receptor. The first drug developed based on halogen bonding is on phase 3 of development. Halogen bonds finds applications in the development of molecular compartment for drug delivery, here is a molecular capsule based on 4 halogen bonds, inside of this capsule 1,4-dioxinane guest molecules. Several different liquid crystal phases were obtained by Bruce and co-workers based on halogen bonding interactions. An active area of research is to find new halogenated molecules that can efficiently lead to self-assembly. There are also many studies of halogen bonding applications for anion sensing and transport and catalysis.</a:t>
            </a:r>
            <a:endParaRPr lang="en-US" sz="1200" kern="1200" dirty="0" smtClean="0">
              <a:solidFill>
                <a:schemeClr val="tx1"/>
              </a:solidFill>
              <a:latin typeface="+mn-lt"/>
              <a:ea typeface="+mn-ea"/>
              <a:cs typeface="+mn-cs"/>
            </a:endParaRPr>
          </a:p>
          <a:p>
            <a:pPr marL="0" indent="0">
              <a:buNone/>
            </a:pPr>
            <a:r>
              <a:rPr lang="en-US" sz="1200" kern="1200" dirty="0" smtClean="0">
                <a:solidFill>
                  <a:schemeClr val="tx1"/>
                </a:solidFill>
                <a:latin typeface="+mn-lt"/>
                <a:ea typeface="+mn-ea"/>
                <a:cs typeface="+mn-cs"/>
              </a:rPr>
              <a:t>---------------------------------------------</a:t>
            </a:r>
          </a:p>
          <a:p>
            <a:pPr marL="0" indent="0">
              <a:buNone/>
            </a:pPr>
            <a:endParaRPr lang="en-US" sz="1200" kern="1200" dirty="0" smtClean="0">
              <a:solidFill>
                <a:schemeClr val="tx1"/>
              </a:solidFill>
              <a:latin typeface="+mn-lt"/>
              <a:ea typeface="+mn-ea"/>
              <a:cs typeface="+mn-cs"/>
            </a:endParaRPr>
          </a:p>
          <a:p>
            <a:pPr marL="0" indent="0">
              <a:buNone/>
            </a:pPr>
            <a:endParaRPr lang="en-US" sz="1200" kern="1200" dirty="0" smtClean="0">
              <a:solidFill>
                <a:schemeClr val="tx1"/>
              </a:solidFill>
              <a:latin typeface="+mn-lt"/>
              <a:ea typeface="+mn-ea"/>
              <a:cs typeface="+mn-cs"/>
            </a:endParaRPr>
          </a:p>
          <a:p>
            <a:pPr marL="0" indent="0">
              <a:buNone/>
            </a:pPr>
            <a:r>
              <a:rPr lang="en-US" sz="1200" kern="1200" dirty="0" smtClean="0">
                <a:solidFill>
                  <a:schemeClr val="tx1"/>
                </a:solidFill>
                <a:latin typeface="+mn-lt"/>
                <a:ea typeface="+mn-ea"/>
                <a:cs typeface="+mn-cs"/>
              </a:rPr>
              <a:t>The halogen bonding can be exploited in areas such as </a:t>
            </a:r>
            <a:r>
              <a:rPr lang="en-US" sz="1200" kern="1200" dirty="0" err="1" smtClean="0">
                <a:solidFill>
                  <a:schemeClr val="tx1"/>
                </a:solidFill>
                <a:latin typeface="+mn-lt"/>
                <a:ea typeface="+mn-ea"/>
                <a:cs typeface="+mn-cs"/>
              </a:rPr>
              <a:t>supramolecular</a:t>
            </a:r>
            <a:r>
              <a:rPr lang="en-US" sz="1200" kern="1200" dirty="0" smtClean="0">
                <a:solidFill>
                  <a:schemeClr val="tx1"/>
                </a:solidFill>
                <a:latin typeface="+mn-lt"/>
                <a:ea typeface="+mn-ea"/>
                <a:cs typeface="+mn-cs"/>
              </a:rPr>
              <a:t> chemistry, crystal engineering and drug design</a:t>
            </a:r>
          </a:p>
          <a:p>
            <a:pPr marL="0" indent="0">
              <a:buNone/>
            </a:pPr>
            <a:endParaRPr lang="en-US" sz="1200" kern="1200" dirty="0" smtClean="0">
              <a:solidFill>
                <a:schemeClr val="tx1"/>
              </a:solidFill>
              <a:latin typeface="+mn-lt"/>
              <a:ea typeface="+mn-ea"/>
              <a:cs typeface="+mn-cs"/>
            </a:endParaRPr>
          </a:p>
          <a:p>
            <a:pPr marL="0" indent="0">
              <a:buNone/>
            </a:pPr>
            <a:endParaRPr lang="en-US" sz="1200" kern="1200" dirty="0" smtClean="0">
              <a:solidFill>
                <a:schemeClr val="tx1"/>
              </a:solidFill>
              <a:latin typeface="+mn-lt"/>
              <a:ea typeface="+mn-ea"/>
              <a:cs typeface="+mn-cs"/>
            </a:endParaRPr>
          </a:p>
          <a:p>
            <a:endParaRPr lang="en-US" dirty="0" smtClean="0"/>
          </a:p>
          <a:p>
            <a:r>
              <a:rPr lang="en-US" dirty="0" smtClean="0"/>
              <a:t>Very potent and selective inhibitor of genotype1 NS3</a:t>
            </a:r>
          </a:p>
          <a:p>
            <a:r>
              <a:rPr lang="en-US" dirty="0" smtClean="0"/>
              <a:t>On phase III Clinical trials</a:t>
            </a:r>
          </a:p>
          <a:p>
            <a:pPr marL="0" indent="0">
              <a:buNone/>
            </a:pPr>
            <a:endParaRPr lang="en-US" sz="1200" kern="1200" dirty="0" smtClean="0">
              <a:solidFill>
                <a:schemeClr val="tx1"/>
              </a:solidFill>
              <a:latin typeface="+mn-lt"/>
              <a:ea typeface="+mn-ea"/>
              <a:cs typeface="+mn-cs"/>
            </a:endParaRPr>
          </a:p>
          <a:p>
            <a:pPr marL="0" indent="0">
              <a:buNone/>
            </a:pPr>
            <a:r>
              <a:rPr lang="en-US" sz="1200" kern="1200" dirty="0" smtClean="0">
                <a:solidFill>
                  <a:schemeClr val="tx1"/>
                </a:solidFill>
                <a:latin typeface="+mn-lt"/>
                <a:ea typeface="+mn-ea"/>
                <a:cs typeface="+mn-cs"/>
              </a:rPr>
              <a:t>Examples of</a:t>
            </a:r>
            <a:r>
              <a:rPr lang="en-US" sz="1200" kern="1200" baseline="0" dirty="0" smtClean="0">
                <a:solidFill>
                  <a:schemeClr val="tx1"/>
                </a:solidFill>
                <a:latin typeface="+mn-lt"/>
                <a:ea typeface="+mn-ea"/>
                <a:cs typeface="+mn-cs"/>
              </a:rPr>
              <a:t> material been developed using halogen bonds are drugs where the halogen has not only a </a:t>
            </a:r>
            <a:endParaRPr lang="en-US" dirty="0" smtClean="0"/>
          </a:p>
          <a:p>
            <a:pPr marL="0" indent="0">
              <a:buNone/>
            </a:pPr>
            <a:endParaRPr lang="en-US" dirty="0" smtClean="0"/>
          </a:p>
          <a:p>
            <a:pPr marL="0" indent="0">
              <a:buNone/>
            </a:pPr>
            <a:r>
              <a:rPr lang="en-US" dirty="0" smtClean="0"/>
              <a:t>Halogens in drug design:</a:t>
            </a:r>
          </a:p>
          <a:p>
            <a:pPr marL="0" indent="0">
              <a:buNone/>
            </a:pPr>
            <a:endParaRPr lang="en-US" dirty="0" smtClean="0"/>
          </a:p>
          <a:p>
            <a:r>
              <a:rPr lang="en-US" dirty="0" smtClean="0"/>
              <a:t>Around 50% of molecules applied in high-throughput screening are halogenated</a:t>
            </a:r>
          </a:p>
          <a:p>
            <a:r>
              <a:rPr lang="en-US" dirty="0" smtClean="0"/>
              <a:t>Around 25% of the market-leading drugs by revenue also contain halogens</a:t>
            </a:r>
          </a:p>
          <a:p>
            <a:pPr marL="0" indent="0">
              <a:buNone/>
            </a:pPr>
            <a:endParaRPr lang="en-US" dirty="0" smtClean="0"/>
          </a:p>
          <a:p>
            <a:pPr marL="0" indent="0">
              <a:buNone/>
            </a:pPr>
            <a:r>
              <a:rPr lang="en-US" dirty="0" smtClean="0"/>
              <a:t>Until recently halogens were used mostly as lipophilic moieties incorporated in the drugs to enhance membrane permeability</a:t>
            </a:r>
          </a:p>
          <a:p>
            <a:pPr marL="0" indent="0">
              <a:buNone/>
            </a:pPr>
            <a:endParaRPr lang="en-US" dirty="0" smtClean="0"/>
          </a:p>
          <a:p>
            <a:r>
              <a:rPr lang="en-US" sz="1200" b="0" i="0" u="none" strike="noStrike" kern="1200" baseline="0" dirty="0" smtClean="0">
                <a:solidFill>
                  <a:schemeClr val="tx1"/>
                </a:solidFill>
                <a:latin typeface="+mn-lt"/>
                <a:ea typeface="+mn-ea"/>
                <a:cs typeface="+mn-cs"/>
              </a:rPr>
              <a:t>halogenated</a:t>
            </a:r>
          </a:p>
          <a:p>
            <a:r>
              <a:rPr lang="en-US" sz="1200" b="0" i="0" u="none" strike="noStrike" kern="1200" baseline="0" dirty="0" smtClean="0">
                <a:solidFill>
                  <a:schemeClr val="tx1"/>
                </a:solidFill>
                <a:latin typeface="+mn-lt"/>
                <a:ea typeface="+mn-ea"/>
                <a:cs typeface="+mn-cs"/>
              </a:rPr>
              <a:t>molecules represent a large proportion of pharmacological compounds clinically</a:t>
            </a:r>
          </a:p>
          <a:p>
            <a:r>
              <a:rPr lang="en-US" sz="1200" b="0" i="0" u="none" strike="noStrike" kern="1200" baseline="0" dirty="0" smtClean="0">
                <a:solidFill>
                  <a:schemeClr val="tx1"/>
                </a:solidFill>
                <a:latin typeface="+mn-lt"/>
                <a:ea typeface="+mn-ea"/>
                <a:cs typeface="+mn-cs"/>
              </a:rPr>
              <a:t>used or in clinical trials, and incorporated into screening libraries to search for lead</a:t>
            </a:r>
          </a:p>
          <a:p>
            <a:r>
              <a:rPr lang="en-US" sz="1200" b="0" i="0" u="none" strike="noStrike" kern="1200" baseline="0" dirty="0" smtClean="0">
                <a:solidFill>
                  <a:schemeClr val="tx1"/>
                </a:solidFill>
                <a:latin typeface="+mn-lt"/>
                <a:ea typeface="+mn-ea"/>
                <a:cs typeface="+mn-cs"/>
              </a:rPr>
              <a:t>compounds as potential inhibitors against therapeutically important targets</a:t>
            </a:r>
          </a:p>
          <a:p>
            <a:endParaRPr lang="en-US" sz="1200" b="0" i="0" u="none" strike="noStrike"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Halogenated molecules represent a large portion of pharmacological compounds</a:t>
            </a:r>
          </a:p>
          <a:p>
            <a:pPr marL="0" indent="0">
              <a:buNone/>
            </a:pPr>
            <a:endParaRPr lang="en-US" dirty="0" smtClean="0"/>
          </a:p>
          <a:p>
            <a:pPr marL="0" indent="0">
              <a:buNone/>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err="1" smtClean="0"/>
              <a:t>Sma</a:t>
            </a:r>
            <a:r>
              <a:rPr lang="en-US" dirty="0" smtClean="0"/>
              <a:t> liquid crystal</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r>
              <a:rPr lang="en-US" sz="1200" b="0" i="0" u="none" strike="noStrike" kern="1200" baseline="0" dirty="0" smtClean="0">
                <a:solidFill>
                  <a:schemeClr val="tx1"/>
                </a:solidFill>
                <a:latin typeface="+mn-lt"/>
                <a:ea typeface="+mn-ea"/>
                <a:cs typeface="+mn-cs"/>
              </a:rPr>
              <a:t>halogenated</a:t>
            </a:r>
          </a:p>
          <a:p>
            <a:r>
              <a:rPr lang="en-US" sz="1200" b="0" i="0" u="none" strike="noStrike" kern="1200" baseline="0" dirty="0" smtClean="0">
                <a:solidFill>
                  <a:schemeClr val="tx1"/>
                </a:solidFill>
                <a:latin typeface="+mn-lt"/>
                <a:ea typeface="+mn-ea"/>
                <a:cs typeface="+mn-cs"/>
              </a:rPr>
              <a:t>molecules represent a large proportion of pharmacological compounds clinically</a:t>
            </a:r>
          </a:p>
          <a:p>
            <a:r>
              <a:rPr lang="en-US" sz="1200" b="0" i="0" u="none" strike="noStrike" kern="1200" baseline="0" dirty="0" smtClean="0">
                <a:solidFill>
                  <a:schemeClr val="tx1"/>
                </a:solidFill>
                <a:latin typeface="+mn-lt"/>
                <a:ea typeface="+mn-ea"/>
                <a:cs typeface="+mn-cs"/>
              </a:rPr>
              <a:t>used or in clinical trials, and incorporated into screening libraries to search for lead</a:t>
            </a:r>
          </a:p>
          <a:p>
            <a:r>
              <a:rPr lang="en-US" sz="1200" b="0" i="0" u="none" strike="noStrike" kern="1200" baseline="0" dirty="0" smtClean="0">
                <a:solidFill>
                  <a:schemeClr val="tx1"/>
                </a:solidFill>
                <a:latin typeface="+mn-lt"/>
                <a:ea typeface="+mn-ea"/>
                <a:cs typeface="+mn-cs"/>
              </a:rPr>
              <a:t>compounds as potential inhibitors against therapeutically important targets</a:t>
            </a:r>
          </a:p>
          <a:p>
            <a:endParaRPr lang="en-US" sz="1200" b="0" i="0" u="none" strike="noStrike"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Halogenated molecules represent a large portion of pharmacological compounds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indent="0">
              <a:buNone/>
            </a:pPr>
            <a:endParaRPr lang="en-US" dirty="0" smtClean="0"/>
          </a:p>
          <a:p>
            <a:endParaRPr lang="en-US" dirty="0"/>
          </a:p>
        </p:txBody>
      </p:sp>
      <p:sp>
        <p:nvSpPr>
          <p:cNvPr id="4" name="Slide Number Placeholder 3"/>
          <p:cNvSpPr>
            <a:spLocks noGrp="1"/>
          </p:cNvSpPr>
          <p:nvPr>
            <p:ph type="sldNum" sz="quarter" idx="10"/>
          </p:nvPr>
        </p:nvSpPr>
        <p:spPr/>
        <p:txBody>
          <a:bodyPr/>
          <a:lstStyle/>
          <a:p>
            <a:fld id="{3FBBD235-449F-FB40-919F-02563BAD3B24}" type="slidenum">
              <a:rPr lang="en-US" smtClean="0"/>
              <a:t>9</a:t>
            </a:fld>
            <a:endParaRPr lang="en-US"/>
          </a:p>
        </p:txBody>
      </p:sp>
    </p:spTree>
    <p:extLst>
      <p:ext uri="{BB962C8B-B14F-4D97-AF65-F5344CB8AC3E}">
        <p14:creationId xmlns:p14="http://schemas.microsoft.com/office/powerpoint/2010/main" val="7402771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1" y="3886200"/>
            <a:ext cx="6400800" cy="1752600"/>
          </a:xfrm>
        </p:spPr>
        <p:txBody>
          <a:bodyPr/>
          <a:lstStyle>
            <a:lvl1pPr marL="0" indent="0" algn="ctr">
              <a:buNone/>
              <a:defRPr>
                <a:solidFill>
                  <a:schemeClr val="tx1">
                    <a:tint val="75000"/>
                  </a:schemeClr>
                </a:solidFill>
              </a:defRPr>
            </a:lvl1pPr>
            <a:lvl2pPr marL="457182" indent="0" algn="ctr">
              <a:buNone/>
              <a:defRPr>
                <a:solidFill>
                  <a:schemeClr val="tx1">
                    <a:tint val="75000"/>
                  </a:schemeClr>
                </a:solidFill>
              </a:defRPr>
            </a:lvl2pPr>
            <a:lvl3pPr marL="914365" indent="0" algn="ctr">
              <a:buNone/>
              <a:defRPr>
                <a:solidFill>
                  <a:schemeClr val="tx1">
                    <a:tint val="75000"/>
                  </a:schemeClr>
                </a:solidFill>
              </a:defRPr>
            </a:lvl3pPr>
            <a:lvl4pPr marL="1371547" indent="0" algn="ctr">
              <a:buNone/>
              <a:defRPr>
                <a:solidFill>
                  <a:schemeClr val="tx1">
                    <a:tint val="75000"/>
                  </a:schemeClr>
                </a:solidFill>
              </a:defRPr>
            </a:lvl4pPr>
            <a:lvl5pPr marL="1828729" indent="0" algn="ctr">
              <a:buNone/>
              <a:defRPr>
                <a:solidFill>
                  <a:schemeClr val="tx1">
                    <a:tint val="75000"/>
                  </a:schemeClr>
                </a:solidFill>
              </a:defRPr>
            </a:lvl5pPr>
            <a:lvl6pPr marL="2285912" indent="0" algn="ctr">
              <a:buNone/>
              <a:defRPr>
                <a:solidFill>
                  <a:schemeClr val="tx1">
                    <a:tint val="75000"/>
                  </a:schemeClr>
                </a:solidFill>
              </a:defRPr>
            </a:lvl6pPr>
            <a:lvl7pPr marL="2743094" indent="0" algn="ctr">
              <a:buNone/>
              <a:defRPr>
                <a:solidFill>
                  <a:schemeClr val="tx1">
                    <a:tint val="75000"/>
                  </a:schemeClr>
                </a:solidFill>
              </a:defRPr>
            </a:lvl7pPr>
            <a:lvl8pPr marL="3200276" indent="0" algn="ctr">
              <a:buNone/>
              <a:defRPr>
                <a:solidFill>
                  <a:schemeClr val="tx1">
                    <a:tint val="75000"/>
                  </a:schemeClr>
                </a:solidFill>
              </a:defRPr>
            </a:lvl8pPr>
            <a:lvl9pPr marL="365745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1"/>
            <a:ext cx="2133600" cy="365125"/>
          </a:xfrm>
          <a:prstGeom prst="rect">
            <a:avLst/>
          </a:prstGeom>
        </p:spPr>
        <p:txBody>
          <a:bodyPr lIns="91436" tIns="45718" rIns="91436" bIns="45718"/>
          <a:lstStyle/>
          <a:p>
            <a:fld id="{64B2CD4E-13A8-7147-B66F-38F965EB7E6D}" type="datetime1">
              <a:rPr lang="en-US" smtClean="0"/>
              <a:t>5/14/16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B6D41-6FBA-8A4A-8707-0D6796DAB0C7}" type="slidenum">
              <a:rPr lang="en-US" smtClean="0"/>
              <a:t>‹#›</a:t>
            </a:fld>
            <a:endParaRPr lang="en-US"/>
          </a:p>
        </p:txBody>
      </p:sp>
    </p:spTree>
    <p:extLst>
      <p:ext uri="{BB962C8B-B14F-4D97-AF65-F5344CB8AC3E}">
        <p14:creationId xmlns:p14="http://schemas.microsoft.com/office/powerpoint/2010/main" val="382424587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1"/>
            <a:ext cx="2133600" cy="365125"/>
          </a:xfrm>
          <a:prstGeom prst="rect">
            <a:avLst/>
          </a:prstGeom>
        </p:spPr>
        <p:txBody>
          <a:bodyPr lIns="91436" tIns="45718" rIns="91436" bIns="45718"/>
          <a:lstStyle/>
          <a:p>
            <a:fld id="{798EB6FB-7AC4-584D-8E27-3255C9B11B6A}" type="datetime1">
              <a:rPr lang="en-US" smtClean="0"/>
              <a:t>5/14/16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B6D41-6FBA-8A4A-8707-0D6796DAB0C7}" type="slidenum">
              <a:rPr lang="en-US" smtClean="0"/>
              <a:t>‹#›</a:t>
            </a:fld>
            <a:endParaRPr lang="en-US"/>
          </a:p>
        </p:txBody>
      </p:sp>
    </p:spTree>
    <p:extLst>
      <p:ext uri="{BB962C8B-B14F-4D97-AF65-F5344CB8AC3E}">
        <p14:creationId xmlns:p14="http://schemas.microsoft.com/office/powerpoint/2010/main" val="19568030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1"/>
            <a:ext cx="2133600" cy="365125"/>
          </a:xfrm>
          <a:prstGeom prst="rect">
            <a:avLst/>
          </a:prstGeom>
        </p:spPr>
        <p:txBody>
          <a:bodyPr lIns="91436" tIns="45718" rIns="91436" bIns="45718"/>
          <a:lstStyle/>
          <a:p>
            <a:fld id="{77F117AE-C2B1-F34B-9C58-01776BB1A6B7}" type="datetime1">
              <a:rPr lang="en-US" smtClean="0"/>
              <a:t>5/14/16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B6D41-6FBA-8A4A-8707-0D6796DAB0C7}" type="slidenum">
              <a:rPr lang="en-US" smtClean="0"/>
              <a:t>‹#›</a:t>
            </a:fld>
            <a:endParaRPr lang="en-US"/>
          </a:p>
        </p:txBody>
      </p:sp>
    </p:spTree>
    <p:extLst>
      <p:ext uri="{BB962C8B-B14F-4D97-AF65-F5344CB8AC3E}">
        <p14:creationId xmlns:p14="http://schemas.microsoft.com/office/powerpoint/2010/main" val="1056904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730601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1"/>
            <a:ext cx="2133600" cy="365125"/>
          </a:xfrm>
          <a:prstGeom prst="rect">
            <a:avLst/>
          </a:prstGeom>
        </p:spPr>
        <p:txBody>
          <a:bodyPr lIns="91436" tIns="45718" rIns="91436" bIns="45718"/>
          <a:lstStyle/>
          <a:p>
            <a:fld id="{42C47D0B-F399-5849-B8B7-2AF72E22A4CF}" type="datetime1">
              <a:rPr lang="en-US" smtClean="0"/>
              <a:t>5/14/16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B6D41-6FBA-8A4A-8707-0D6796DAB0C7}" type="slidenum">
              <a:rPr lang="en-US" smtClean="0"/>
              <a:t>‹#›</a:t>
            </a:fld>
            <a:endParaRPr lang="en-US"/>
          </a:p>
        </p:txBody>
      </p:sp>
    </p:spTree>
    <p:extLst>
      <p:ext uri="{BB962C8B-B14F-4D97-AF65-F5344CB8AC3E}">
        <p14:creationId xmlns:p14="http://schemas.microsoft.com/office/powerpoint/2010/main" val="364975436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182" indent="0">
              <a:buNone/>
              <a:defRPr sz="1800">
                <a:solidFill>
                  <a:schemeClr val="tx1">
                    <a:tint val="75000"/>
                  </a:schemeClr>
                </a:solidFill>
              </a:defRPr>
            </a:lvl2pPr>
            <a:lvl3pPr marL="914365" indent="0">
              <a:buNone/>
              <a:defRPr sz="1600">
                <a:solidFill>
                  <a:schemeClr val="tx1">
                    <a:tint val="75000"/>
                  </a:schemeClr>
                </a:solidFill>
              </a:defRPr>
            </a:lvl3pPr>
            <a:lvl4pPr marL="1371547" indent="0">
              <a:buNone/>
              <a:defRPr sz="1400">
                <a:solidFill>
                  <a:schemeClr val="tx1">
                    <a:tint val="75000"/>
                  </a:schemeClr>
                </a:solidFill>
              </a:defRPr>
            </a:lvl4pPr>
            <a:lvl5pPr marL="1828729" indent="0">
              <a:buNone/>
              <a:defRPr sz="1400">
                <a:solidFill>
                  <a:schemeClr val="tx1">
                    <a:tint val="75000"/>
                  </a:schemeClr>
                </a:solidFill>
              </a:defRPr>
            </a:lvl5pPr>
            <a:lvl6pPr marL="2285912" indent="0">
              <a:buNone/>
              <a:defRPr sz="1400">
                <a:solidFill>
                  <a:schemeClr val="tx1">
                    <a:tint val="75000"/>
                  </a:schemeClr>
                </a:solidFill>
              </a:defRPr>
            </a:lvl6pPr>
            <a:lvl7pPr marL="2743094" indent="0">
              <a:buNone/>
              <a:defRPr sz="1400">
                <a:solidFill>
                  <a:schemeClr val="tx1">
                    <a:tint val="75000"/>
                  </a:schemeClr>
                </a:solidFill>
              </a:defRPr>
            </a:lvl7pPr>
            <a:lvl8pPr marL="3200276" indent="0">
              <a:buNone/>
              <a:defRPr sz="1400">
                <a:solidFill>
                  <a:schemeClr val="tx1">
                    <a:tint val="75000"/>
                  </a:schemeClr>
                </a:solidFill>
              </a:defRPr>
            </a:lvl8pPr>
            <a:lvl9pPr marL="365745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1"/>
            <a:ext cx="2133600" cy="365125"/>
          </a:xfrm>
          <a:prstGeom prst="rect">
            <a:avLst/>
          </a:prstGeom>
        </p:spPr>
        <p:txBody>
          <a:bodyPr lIns="91436" tIns="45718" rIns="91436" bIns="45718"/>
          <a:lstStyle/>
          <a:p>
            <a:fld id="{F4C81F11-D25C-4E48-877B-FB58BD542018}" type="datetime1">
              <a:rPr lang="en-US" smtClean="0"/>
              <a:t>5/14/16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B6D41-6FBA-8A4A-8707-0D6796DAB0C7}" type="slidenum">
              <a:rPr lang="en-US" smtClean="0"/>
              <a:t>‹#›</a:t>
            </a:fld>
            <a:endParaRPr lang="en-US"/>
          </a:p>
        </p:txBody>
      </p:sp>
    </p:spTree>
    <p:extLst>
      <p:ext uri="{BB962C8B-B14F-4D97-AF65-F5344CB8AC3E}">
        <p14:creationId xmlns:p14="http://schemas.microsoft.com/office/powerpoint/2010/main" val="38608191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1"/>
            <a:ext cx="2133600" cy="365125"/>
          </a:xfrm>
          <a:prstGeom prst="rect">
            <a:avLst/>
          </a:prstGeom>
        </p:spPr>
        <p:txBody>
          <a:bodyPr lIns="91436" tIns="45718" rIns="91436" bIns="45718"/>
          <a:lstStyle/>
          <a:p>
            <a:fld id="{5C3F6ACD-093B-FE4A-92E6-D2882BCF89F2}" type="datetime1">
              <a:rPr lang="en-US" smtClean="0"/>
              <a:t>5/14/16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DB6D41-6FBA-8A4A-8707-0D6796DAB0C7}" type="slidenum">
              <a:rPr lang="en-US" smtClean="0"/>
              <a:t>‹#›</a:t>
            </a:fld>
            <a:endParaRPr lang="en-US"/>
          </a:p>
        </p:txBody>
      </p:sp>
    </p:spTree>
    <p:extLst>
      <p:ext uri="{BB962C8B-B14F-4D97-AF65-F5344CB8AC3E}">
        <p14:creationId xmlns:p14="http://schemas.microsoft.com/office/powerpoint/2010/main" val="111023075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82" indent="0">
              <a:buNone/>
              <a:defRPr sz="2000" b="1"/>
            </a:lvl2pPr>
            <a:lvl3pPr marL="914365" indent="0">
              <a:buNone/>
              <a:defRPr sz="1800" b="1"/>
            </a:lvl3pPr>
            <a:lvl4pPr marL="1371547" indent="0">
              <a:buNone/>
              <a:defRPr sz="1600" b="1"/>
            </a:lvl4pPr>
            <a:lvl5pPr marL="1828729" indent="0">
              <a:buNone/>
              <a:defRPr sz="1600" b="1"/>
            </a:lvl5pPr>
            <a:lvl6pPr marL="2285912" indent="0">
              <a:buNone/>
              <a:defRPr sz="1600" b="1"/>
            </a:lvl6pPr>
            <a:lvl7pPr marL="2743094" indent="0">
              <a:buNone/>
              <a:defRPr sz="1600" b="1"/>
            </a:lvl7pPr>
            <a:lvl8pPr marL="3200276" indent="0">
              <a:buNone/>
              <a:defRPr sz="1600" b="1"/>
            </a:lvl8pPr>
            <a:lvl9pPr marL="365745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6"/>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82" indent="0">
              <a:buNone/>
              <a:defRPr sz="2000" b="1"/>
            </a:lvl2pPr>
            <a:lvl3pPr marL="914365" indent="0">
              <a:buNone/>
              <a:defRPr sz="1800" b="1"/>
            </a:lvl3pPr>
            <a:lvl4pPr marL="1371547" indent="0">
              <a:buNone/>
              <a:defRPr sz="1600" b="1"/>
            </a:lvl4pPr>
            <a:lvl5pPr marL="1828729" indent="0">
              <a:buNone/>
              <a:defRPr sz="1600" b="1"/>
            </a:lvl5pPr>
            <a:lvl6pPr marL="2285912" indent="0">
              <a:buNone/>
              <a:defRPr sz="1600" b="1"/>
            </a:lvl6pPr>
            <a:lvl7pPr marL="2743094" indent="0">
              <a:buNone/>
              <a:defRPr sz="1600" b="1"/>
            </a:lvl7pPr>
            <a:lvl8pPr marL="3200276" indent="0">
              <a:buNone/>
              <a:defRPr sz="1600" b="1"/>
            </a:lvl8pPr>
            <a:lvl9pPr marL="365745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6"/>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1"/>
            <a:ext cx="2133600" cy="365125"/>
          </a:xfrm>
          <a:prstGeom prst="rect">
            <a:avLst/>
          </a:prstGeom>
        </p:spPr>
        <p:txBody>
          <a:bodyPr lIns="91436" tIns="45718" rIns="91436" bIns="45718"/>
          <a:lstStyle/>
          <a:p>
            <a:fld id="{E5F85C34-35EB-1F4E-A974-F57C0081063B}" type="datetime1">
              <a:rPr lang="en-US" smtClean="0"/>
              <a:t>5/14/16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1DB6D41-6FBA-8A4A-8707-0D6796DAB0C7}" type="slidenum">
              <a:rPr lang="en-US" smtClean="0"/>
              <a:t>‹#›</a:t>
            </a:fld>
            <a:endParaRPr lang="en-US"/>
          </a:p>
        </p:txBody>
      </p:sp>
    </p:spTree>
    <p:extLst>
      <p:ext uri="{BB962C8B-B14F-4D97-AF65-F5344CB8AC3E}">
        <p14:creationId xmlns:p14="http://schemas.microsoft.com/office/powerpoint/2010/main" val="136816475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p:nvPr userDrawn="1"/>
        </p:nvSpPr>
        <p:spPr>
          <a:xfrm>
            <a:off x="-403412" y="-174811"/>
            <a:ext cx="9856694" cy="1038113"/>
          </a:xfrm>
          <a:prstGeom prst="rect">
            <a:avLst/>
          </a:prstGeom>
          <a:gradFill>
            <a:gsLst>
              <a:gs pos="100000">
                <a:schemeClr val="accent1">
                  <a:tint val="100000"/>
                  <a:shade val="100000"/>
                  <a:satMod val="13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sp>
        <p:nvSpPr>
          <p:cNvPr id="7" name="Rectangle 6"/>
          <p:cNvSpPr/>
          <p:nvPr userDrawn="1"/>
        </p:nvSpPr>
        <p:spPr>
          <a:xfrm>
            <a:off x="-403412" y="5970960"/>
            <a:ext cx="9856694" cy="1038113"/>
          </a:xfrm>
          <a:prstGeom prst="rect">
            <a:avLst/>
          </a:prstGeom>
          <a:gradFill>
            <a:gsLst>
              <a:gs pos="100000">
                <a:schemeClr val="accent1">
                  <a:tint val="100000"/>
                  <a:shade val="100000"/>
                  <a:satMod val="13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sp>
        <p:nvSpPr>
          <p:cNvPr id="2" name="Title 1"/>
          <p:cNvSpPr>
            <a:spLocks noGrp="1"/>
          </p:cNvSpPr>
          <p:nvPr>
            <p:ph type="title"/>
          </p:nvPr>
        </p:nvSpPr>
        <p:spPr>
          <a:xfrm>
            <a:off x="243840" y="119549"/>
            <a:ext cx="8722360" cy="609282"/>
          </a:xfrm>
        </p:spPr>
        <p:txBody>
          <a:bodyPr/>
          <a:lstStyle/>
          <a:p>
            <a:r>
              <a:rPr lang="en-US" smtClean="0"/>
              <a:t>Click to edit Master title style</a:t>
            </a:r>
            <a:endParaRPr lang="en-US"/>
          </a:p>
        </p:txBody>
      </p:sp>
      <p:sp>
        <p:nvSpPr>
          <p:cNvPr id="4" name="Footer Placeholder 3"/>
          <p:cNvSpPr>
            <a:spLocks noGrp="1"/>
          </p:cNvSpPr>
          <p:nvPr>
            <p:ph type="ftr" sz="quarter" idx="11"/>
          </p:nvPr>
        </p:nvSpPr>
        <p:spPr>
          <a:xfrm>
            <a:off x="233680" y="6258560"/>
            <a:ext cx="8260080" cy="462915"/>
          </a:xfrm>
        </p:spPr>
        <p:txBody>
          <a:bodyPr/>
          <a:lstStyle/>
          <a:p>
            <a:endParaRPr lang="en-US" dirty="0"/>
          </a:p>
        </p:txBody>
      </p:sp>
      <p:sp>
        <p:nvSpPr>
          <p:cNvPr id="5" name="Slide Number Placeholder 4"/>
          <p:cNvSpPr>
            <a:spLocks noGrp="1"/>
          </p:cNvSpPr>
          <p:nvPr>
            <p:ph type="sldNum" sz="quarter" idx="12"/>
          </p:nvPr>
        </p:nvSpPr>
        <p:spPr/>
        <p:txBody>
          <a:bodyPr/>
          <a:lstStyle/>
          <a:p>
            <a:fld id="{51DB6D41-6FBA-8A4A-8707-0D6796DAB0C7}" type="slidenum">
              <a:rPr lang="en-US" smtClean="0"/>
              <a:t>‹#›</a:t>
            </a:fld>
            <a:endParaRPr lang="en-US"/>
          </a:p>
        </p:txBody>
      </p:sp>
    </p:spTree>
    <p:extLst>
      <p:ext uri="{BB962C8B-B14F-4D97-AF65-F5344CB8AC3E}">
        <p14:creationId xmlns:p14="http://schemas.microsoft.com/office/powerpoint/2010/main" val="138756545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5"/>
          </a:xfrm>
          <a:prstGeom prst="rect">
            <a:avLst/>
          </a:prstGeom>
        </p:spPr>
        <p:txBody>
          <a:bodyPr lIns="91436" tIns="45718" rIns="91436" bIns="45718"/>
          <a:lstStyle/>
          <a:p>
            <a:fld id="{DD3B4542-94F7-0F46-BCF1-D6502FA35411}" type="datetime1">
              <a:rPr lang="en-US" smtClean="0"/>
              <a:t>5/14/16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1DB6D41-6FBA-8A4A-8707-0D6796DAB0C7}" type="slidenum">
              <a:rPr lang="en-US" smtClean="0"/>
              <a:t>‹#›</a:t>
            </a:fld>
            <a:endParaRPr lang="en-US"/>
          </a:p>
        </p:txBody>
      </p:sp>
    </p:spTree>
    <p:extLst>
      <p:ext uri="{BB962C8B-B14F-4D97-AF65-F5344CB8AC3E}">
        <p14:creationId xmlns:p14="http://schemas.microsoft.com/office/powerpoint/2010/main" val="18822064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82" indent="0">
              <a:buNone/>
              <a:defRPr sz="1200"/>
            </a:lvl2pPr>
            <a:lvl3pPr marL="914365" indent="0">
              <a:buNone/>
              <a:defRPr sz="1000"/>
            </a:lvl3pPr>
            <a:lvl4pPr marL="1371547" indent="0">
              <a:buNone/>
              <a:defRPr sz="900"/>
            </a:lvl4pPr>
            <a:lvl5pPr marL="1828729" indent="0">
              <a:buNone/>
              <a:defRPr sz="900"/>
            </a:lvl5pPr>
            <a:lvl6pPr marL="2285912" indent="0">
              <a:buNone/>
              <a:defRPr sz="900"/>
            </a:lvl6pPr>
            <a:lvl7pPr marL="2743094" indent="0">
              <a:buNone/>
              <a:defRPr sz="900"/>
            </a:lvl7pPr>
            <a:lvl8pPr marL="3200276" indent="0">
              <a:buNone/>
              <a:defRPr sz="900"/>
            </a:lvl8pPr>
            <a:lvl9pPr marL="3657459"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1"/>
            <a:ext cx="2133600" cy="365125"/>
          </a:xfrm>
          <a:prstGeom prst="rect">
            <a:avLst/>
          </a:prstGeom>
        </p:spPr>
        <p:txBody>
          <a:bodyPr lIns="91436" tIns="45718" rIns="91436" bIns="45718"/>
          <a:lstStyle/>
          <a:p>
            <a:fld id="{E1468DC5-BBF9-E549-AA12-84818A9750E2}" type="datetime1">
              <a:rPr lang="en-US" smtClean="0"/>
              <a:t>5/14/16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DB6D41-6FBA-8A4A-8707-0D6796DAB0C7}" type="slidenum">
              <a:rPr lang="en-US" smtClean="0"/>
              <a:t>‹#›</a:t>
            </a:fld>
            <a:endParaRPr lang="en-US"/>
          </a:p>
        </p:txBody>
      </p:sp>
    </p:spTree>
    <p:extLst>
      <p:ext uri="{BB962C8B-B14F-4D97-AF65-F5344CB8AC3E}">
        <p14:creationId xmlns:p14="http://schemas.microsoft.com/office/powerpoint/2010/main" val="8274711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9" y="612775"/>
            <a:ext cx="5486400" cy="4114800"/>
          </a:xfrm>
        </p:spPr>
        <p:txBody>
          <a:bodyPr/>
          <a:lstStyle>
            <a:lvl1pPr marL="0" indent="0">
              <a:buNone/>
              <a:defRPr sz="3200"/>
            </a:lvl1pPr>
            <a:lvl2pPr marL="457182" indent="0">
              <a:buNone/>
              <a:defRPr sz="2800"/>
            </a:lvl2pPr>
            <a:lvl3pPr marL="914365" indent="0">
              <a:buNone/>
              <a:defRPr sz="2400"/>
            </a:lvl3pPr>
            <a:lvl4pPr marL="1371547" indent="0">
              <a:buNone/>
              <a:defRPr sz="2000"/>
            </a:lvl4pPr>
            <a:lvl5pPr marL="1828729" indent="0">
              <a:buNone/>
              <a:defRPr sz="2000"/>
            </a:lvl5pPr>
            <a:lvl6pPr marL="2285912" indent="0">
              <a:buNone/>
              <a:defRPr sz="2000"/>
            </a:lvl6pPr>
            <a:lvl7pPr marL="2743094" indent="0">
              <a:buNone/>
              <a:defRPr sz="2000"/>
            </a:lvl7pPr>
            <a:lvl8pPr marL="3200276" indent="0">
              <a:buNone/>
              <a:defRPr sz="2000"/>
            </a:lvl8pPr>
            <a:lvl9pPr marL="3657459" indent="0">
              <a:buNone/>
              <a:defRPr sz="2000"/>
            </a:lvl9pPr>
          </a:lstStyle>
          <a:p>
            <a:endParaRPr lang="en-US"/>
          </a:p>
        </p:txBody>
      </p:sp>
      <p:sp>
        <p:nvSpPr>
          <p:cNvPr id="4" name="Text Placeholder 3"/>
          <p:cNvSpPr>
            <a:spLocks noGrp="1"/>
          </p:cNvSpPr>
          <p:nvPr>
            <p:ph type="body" sz="half" idx="2"/>
          </p:nvPr>
        </p:nvSpPr>
        <p:spPr>
          <a:xfrm>
            <a:off x="1792289" y="5367338"/>
            <a:ext cx="5486400" cy="804862"/>
          </a:xfrm>
        </p:spPr>
        <p:txBody>
          <a:bodyPr/>
          <a:lstStyle>
            <a:lvl1pPr marL="0" indent="0">
              <a:buNone/>
              <a:defRPr sz="1400"/>
            </a:lvl1pPr>
            <a:lvl2pPr marL="457182" indent="0">
              <a:buNone/>
              <a:defRPr sz="1200"/>
            </a:lvl2pPr>
            <a:lvl3pPr marL="914365" indent="0">
              <a:buNone/>
              <a:defRPr sz="1000"/>
            </a:lvl3pPr>
            <a:lvl4pPr marL="1371547" indent="0">
              <a:buNone/>
              <a:defRPr sz="900"/>
            </a:lvl4pPr>
            <a:lvl5pPr marL="1828729" indent="0">
              <a:buNone/>
              <a:defRPr sz="900"/>
            </a:lvl5pPr>
            <a:lvl6pPr marL="2285912" indent="0">
              <a:buNone/>
              <a:defRPr sz="900"/>
            </a:lvl6pPr>
            <a:lvl7pPr marL="2743094" indent="0">
              <a:buNone/>
              <a:defRPr sz="900"/>
            </a:lvl7pPr>
            <a:lvl8pPr marL="3200276" indent="0">
              <a:buNone/>
              <a:defRPr sz="900"/>
            </a:lvl8pPr>
            <a:lvl9pPr marL="3657459"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1"/>
            <a:ext cx="2133600" cy="365125"/>
          </a:xfrm>
          <a:prstGeom prst="rect">
            <a:avLst/>
          </a:prstGeom>
        </p:spPr>
        <p:txBody>
          <a:bodyPr lIns="91436" tIns="45718" rIns="91436" bIns="45718"/>
          <a:lstStyle/>
          <a:p>
            <a:fld id="{66B31D86-E274-1143-A88B-0104C9E83D11}" type="datetime1">
              <a:rPr lang="en-US" smtClean="0"/>
              <a:t>5/14/16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DB6D41-6FBA-8A4A-8707-0D6796DAB0C7}" type="slidenum">
              <a:rPr lang="en-US" smtClean="0"/>
              <a:t>‹#›</a:t>
            </a:fld>
            <a:endParaRPr lang="en-US"/>
          </a:p>
        </p:txBody>
      </p:sp>
    </p:spTree>
    <p:extLst>
      <p:ext uri="{BB962C8B-B14F-4D97-AF65-F5344CB8AC3E}">
        <p14:creationId xmlns:p14="http://schemas.microsoft.com/office/powerpoint/2010/main" val="408078559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403412" y="6258561"/>
            <a:ext cx="9856694" cy="599440"/>
          </a:xfrm>
          <a:prstGeom prst="rect">
            <a:avLst/>
          </a:prstGeom>
          <a:gradFill>
            <a:gsLst>
              <a:gs pos="100000">
                <a:schemeClr val="accent1">
                  <a:tint val="100000"/>
                  <a:shade val="100000"/>
                  <a:satMod val="13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sp>
        <p:nvSpPr>
          <p:cNvPr id="7" name="Rectangle 6"/>
          <p:cNvSpPr/>
          <p:nvPr userDrawn="1"/>
        </p:nvSpPr>
        <p:spPr>
          <a:xfrm>
            <a:off x="-403412" y="0"/>
            <a:ext cx="9856694" cy="769043"/>
          </a:xfrm>
          <a:prstGeom prst="rect">
            <a:avLst/>
          </a:prstGeom>
          <a:gradFill>
            <a:gsLst>
              <a:gs pos="100000">
                <a:schemeClr val="accent1">
                  <a:tint val="100000"/>
                  <a:shade val="100000"/>
                  <a:satMod val="13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sp>
        <p:nvSpPr>
          <p:cNvPr id="2" name="Title Placeholder 1"/>
          <p:cNvSpPr>
            <a:spLocks noGrp="1"/>
          </p:cNvSpPr>
          <p:nvPr>
            <p:ph type="title"/>
          </p:nvPr>
        </p:nvSpPr>
        <p:spPr>
          <a:xfrm>
            <a:off x="243840" y="92655"/>
            <a:ext cx="8722360" cy="609282"/>
          </a:xfrm>
          <a:prstGeom prst="rect">
            <a:avLst/>
          </a:prstGeom>
        </p:spPr>
        <p:txBody>
          <a:bodyPr vert="horz" lIns="91436" tIns="45718" rIns="91436" bIns="45718"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33680" y="1056641"/>
            <a:ext cx="8722360" cy="5069523"/>
          </a:xfrm>
          <a:prstGeom prst="rect">
            <a:avLst/>
          </a:prstGeom>
        </p:spPr>
        <p:txBody>
          <a:bodyPr vert="horz" lIns="91436" tIns="45718" rIns="91436" bIns="45718"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233680" y="6339242"/>
            <a:ext cx="8260080" cy="462916"/>
          </a:xfrm>
          <a:prstGeom prst="rect">
            <a:avLst/>
          </a:prstGeom>
        </p:spPr>
        <p:txBody>
          <a:bodyPr vert="horz" lIns="91436" tIns="45718" rIns="91436" bIns="45718" rtlCol="0" anchor="ctr"/>
          <a:lstStyle>
            <a:lvl1pPr algn="ctr">
              <a:defRPr sz="1800">
                <a:solidFill>
                  <a:schemeClr val="bg1"/>
                </a:solidFill>
              </a:defRPr>
            </a:lvl1pPr>
          </a:lstStyle>
          <a:p>
            <a:endParaRPr lang="en-US" dirty="0"/>
          </a:p>
        </p:txBody>
      </p:sp>
      <p:sp>
        <p:nvSpPr>
          <p:cNvPr id="6" name="Slide Number Placeholder 5"/>
          <p:cNvSpPr>
            <a:spLocks noGrp="1"/>
          </p:cNvSpPr>
          <p:nvPr>
            <p:ph type="sldNum" sz="quarter" idx="4"/>
          </p:nvPr>
        </p:nvSpPr>
        <p:spPr>
          <a:xfrm>
            <a:off x="8493760" y="6339243"/>
            <a:ext cx="502920" cy="462915"/>
          </a:xfrm>
          <a:prstGeom prst="rect">
            <a:avLst/>
          </a:prstGeom>
        </p:spPr>
        <p:txBody>
          <a:bodyPr vert="horz" lIns="91436" tIns="45718" rIns="91436" bIns="45718" rtlCol="0" anchor="ctr"/>
          <a:lstStyle>
            <a:lvl1pPr algn="r">
              <a:defRPr sz="1600">
                <a:solidFill>
                  <a:schemeClr val="bg1"/>
                </a:solidFill>
              </a:defRPr>
            </a:lvl1pPr>
          </a:lstStyle>
          <a:p>
            <a:fld id="{51DB6D41-6FBA-8A4A-8707-0D6796DAB0C7}" type="slidenum">
              <a:rPr lang="en-US" smtClean="0"/>
              <a:pPr/>
              <a:t>‹#›</a:t>
            </a:fld>
            <a:endParaRPr lang="en-US" dirty="0"/>
          </a:p>
        </p:txBody>
      </p:sp>
    </p:spTree>
    <p:extLst>
      <p:ext uri="{BB962C8B-B14F-4D97-AF65-F5344CB8AC3E}">
        <p14:creationId xmlns:p14="http://schemas.microsoft.com/office/powerpoint/2010/main" val="16970420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iming>
    <p:tnLst>
      <p:par>
        <p:cTn id="1" dur="indefinite" restart="never" nodeType="tmRoot"/>
      </p:par>
    </p:tnLst>
  </p:timing>
  <p:hf hdr="0" ftr="0" dt="0"/>
  <p:txStyles>
    <p:titleStyle>
      <a:lvl1pPr algn="ctr" defTabSz="457182" rtl="0" eaLnBrk="1" latinLnBrk="0" hangingPunct="1">
        <a:spcBef>
          <a:spcPct val="0"/>
        </a:spcBef>
        <a:buNone/>
        <a:defRPr sz="2800" kern="1200">
          <a:solidFill>
            <a:schemeClr val="bg1"/>
          </a:solidFill>
          <a:latin typeface="+mj-lt"/>
          <a:ea typeface="+mj-ea"/>
          <a:cs typeface="+mj-cs"/>
        </a:defRPr>
      </a:lvl1pPr>
    </p:titleStyle>
    <p:bodyStyle>
      <a:lvl1pPr marL="342886" indent="-342886" algn="l" defTabSz="457182" rtl="0" eaLnBrk="1" latinLnBrk="0" hangingPunct="1">
        <a:spcBef>
          <a:spcPct val="20000"/>
        </a:spcBef>
        <a:buFont typeface="Arial"/>
        <a:buChar char="•"/>
        <a:defRPr sz="2800" kern="1200">
          <a:solidFill>
            <a:schemeClr val="tx1"/>
          </a:solidFill>
          <a:latin typeface="+mn-lt"/>
          <a:ea typeface="+mn-ea"/>
          <a:cs typeface="+mn-cs"/>
        </a:defRPr>
      </a:lvl1pPr>
      <a:lvl2pPr marL="742921" indent="-285739" algn="l" defTabSz="457182" rtl="0" eaLnBrk="1" latinLnBrk="0" hangingPunct="1">
        <a:spcBef>
          <a:spcPct val="20000"/>
        </a:spcBef>
        <a:buFont typeface="Arial"/>
        <a:buChar char="–"/>
        <a:defRPr sz="2600" kern="1200">
          <a:solidFill>
            <a:schemeClr val="tx1"/>
          </a:solidFill>
          <a:latin typeface="+mn-lt"/>
          <a:ea typeface="+mn-ea"/>
          <a:cs typeface="+mn-cs"/>
        </a:defRPr>
      </a:lvl2pPr>
      <a:lvl3pPr marL="1142956" indent="-228591" algn="l" defTabSz="457182" rtl="0" eaLnBrk="1" latinLnBrk="0" hangingPunct="1">
        <a:spcBef>
          <a:spcPct val="20000"/>
        </a:spcBef>
        <a:buFont typeface="Arial"/>
        <a:buChar char="•"/>
        <a:defRPr sz="2400" kern="1200">
          <a:solidFill>
            <a:schemeClr val="tx1"/>
          </a:solidFill>
          <a:latin typeface="+mn-lt"/>
          <a:ea typeface="+mn-ea"/>
          <a:cs typeface="+mn-cs"/>
        </a:defRPr>
      </a:lvl3pPr>
      <a:lvl4pPr marL="1600138" indent="-228591" algn="l" defTabSz="457182" rtl="0" eaLnBrk="1" latinLnBrk="0" hangingPunct="1">
        <a:spcBef>
          <a:spcPct val="20000"/>
        </a:spcBef>
        <a:buFont typeface="Arial"/>
        <a:buChar char="–"/>
        <a:defRPr sz="2000" kern="1200">
          <a:solidFill>
            <a:schemeClr val="tx1"/>
          </a:solidFill>
          <a:latin typeface="+mn-lt"/>
          <a:ea typeface="+mn-ea"/>
          <a:cs typeface="+mn-cs"/>
        </a:defRPr>
      </a:lvl4pPr>
      <a:lvl5pPr marL="2057320" indent="-228591" algn="l" defTabSz="457182" rtl="0" eaLnBrk="1" latinLnBrk="0" hangingPunct="1">
        <a:spcBef>
          <a:spcPct val="20000"/>
        </a:spcBef>
        <a:buFont typeface="Arial"/>
        <a:buChar char="»"/>
        <a:defRPr sz="2000" kern="1200">
          <a:solidFill>
            <a:schemeClr val="tx1"/>
          </a:solidFill>
          <a:latin typeface="+mn-lt"/>
          <a:ea typeface="+mn-ea"/>
          <a:cs typeface="+mn-cs"/>
        </a:defRPr>
      </a:lvl5pPr>
      <a:lvl6pPr marL="2514503" indent="-228591"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5" indent="-228591"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7" indent="-228591"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50" indent="-228591" algn="l" defTabSz="45718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2" rtl="0" eaLnBrk="1" latinLnBrk="0" hangingPunct="1">
        <a:defRPr sz="1800" kern="1200">
          <a:solidFill>
            <a:schemeClr val="tx1"/>
          </a:solidFill>
          <a:latin typeface="+mn-lt"/>
          <a:ea typeface="+mn-ea"/>
          <a:cs typeface="+mn-cs"/>
        </a:defRPr>
      </a:lvl1pPr>
      <a:lvl2pPr marL="457182" algn="l" defTabSz="457182" rtl="0" eaLnBrk="1" latinLnBrk="0" hangingPunct="1">
        <a:defRPr sz="1800" kern="1200">
          <a:solidFill>
            <a:schemeClr val="tx1"/>
          </a:solidFill>
          <a:latin typeface="+mn-lt"/>
          <a:ea typeface="+mn-ea"/>
          <a:cs typeface="+mn-cs"/>
        </a:defRPr>
      </a:lvl2pPr>
      <a:lvl3pPr marL="914365" algn="l" defTabSz="457182" rtl="0" eaLnBrk="1" latinLnBrk="0" hangingPunct="1">
        <a:defRPr sz="1800" kern="1200">
          <a:solidFill>
            <a:schemeClr val="tx1"/>
          </a:solidFill>
          <a:latin typeface="+mn-lt"/>
          <a:ea typeface="+mn-ea"/>
          <a:cs typeface="+mn-cs"/>
        </a:defRPr>
      </a:lvl3pPr>
      <a:lvl4pPr marL="1371547" algn="l" defTabSz="457182" rtl="0" eaLnBrk="1" latinLnBrk="0" hangingPunct="1">
        <a:defRPr sz="1800" kern="1200">
          <a:solidFill>
            <a:schemeClr val="tx1"/>
          </a:solidFill>
          <a:latin typeface="+mn-lt"/>
          <a:ea typeface="+mn-ea"/>
          <a:cs typeface="+mn-cs"/>
        </a:defRPr>
      </a:lvl4pPr>
      <a:lvl5pPr marL="1828729" algn="l" defTabSz="457182" rtl="0" eaLnBrk="1" latinLnBrk="0" hangingPunct="1">
        <a:defRPr sz="1800" kern="1200">
          <a:solidFill>
            <a:schemeClr val="tx1"/>
          </a:solidFill>
          <a:latin typeface="+mn-lt"/>
          <a:ea typeface="+mn-ea"/>
          <a:cs typeface="+mn-cs"/>
        </a:defRPr>
      </a:lvl5pPr>
      <a:lvl6pPr marL="2285912" algn="l" defTabSz="457182" rtl="0" eaLnBrk="1" latinLnBrk="0" hangingPunct="1">
        <a:defRPr sz="1800" kern="1200">
          <a:solidFill>
            <a:schemeClr val="tx1"/>
          </a:solidFill>
          <a:latin typeface="+mn-lt"/>
          <a:ea typeface="+mn-ea"/>
          <a:cs typeface="+mn-cs"/>
        </a:defRPr>
      </a:lvl6pPr>
      <a:lvl7pPr marL="2743094" algn="l" defTabSz="457182" rtl="0" eaLnBrk="1" latinLnBrk="0" hangingPunct="1">
        <a:defRPr sz="1800" kern="1200">
          <a:solidFill>
            <a:schemeClr val="tx1"/>
          </a:solidFill>
          <a:latin typeface="+mn-lt"/>
          <a:ea typeface="+mn-ea"/>
          <a:cs typeface="+mn-cs"/>
        </a:defRPr>
      </a:lvl7pPr>
      <a:lvl8pPr marL="3200276" algn="l" defTabSz="457182" rtl="0" eaLnBrk="1" latinLnBrk="0" hangingPunct="1">
        <a:defRPr sz="1800" kern="1200">
          <a:solidFill>
            <a:schemeClr val="tx1"/>
          </a:solidFill>
          <a:latin typeface="+mn-lt"/>
          <a:ea typeface="+mn-ea"/>
          <a:cs typeface="+mn-cs"/>
        </a:defRPr>
      </a:lvl8pPr>
      <a:lvl9pPr marL="3657459" algn="l" defTabSz="45718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27.emf"/><Relationship Id="rId4" Type="http://schemas.openxmlformats.org/officeDocument/2006/relationships/image" Target="../media/image28.emf"/><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29.png"/><Relationship Id="rId6"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31.gif"/><Relationship Id="rId4" Type="http://schemas.openxmlformats.org/officeDocument/2006/relationships/image" Target="../media/image32.gif"/><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33.gif"/><Relationship Id="rId4" Type="http://schemas.openxmlformats.org/officeDocument/2006/relationships/image" Target="../media/image34.gif"/><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5.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6.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7.emf"/></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41.emf"/></Relationships>
</file>

<file path=ppt/slides/_rels/slide25.xml.rels><?xml version="1.0" encoding="UTF-8" standalone="yes"?>
<Relationships xmlns="http://schemas.openxmlformats.org/package/2006/relationships"><Relationship Id="rId3" Type="http://schemas.openxmlformats.org/officeDocument/2006/relationships/image" Target="../media/image42.emf"/><Relationship Id="rId4" Type="http://schemas.openxmlformats.org/officeDocument/2006/relationships/image" Target="../media/image41.emf"/><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41.emf"/><Relationship Id="rId4" Type="http://schemas.openxmlformats.org/officeDocument/2006/relationships/image" Target="../media/image43.emf"/><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44.emf"/><Relationship Id="rId4" Type="http://schemas.openxmlformats.org/officeDocument/2006/relationships/image" Target="../media/image45.emf"/><Relationship Id="rId5" Type="http://schemas.openxmlformats.org/officeDocument/2006/relationships/image" Target="../media/image46.emf"/><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47.emf"/><Relationship Id="rId4" Type="http://schemas.openxmlformats.org/officeDocument/2006/relationships/image" Target="../media/image48.emf"/><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47.emf"/><Relationship Id="rId4" Type="http://schemas.openxmlformats.org/officeDocument/2006/relationships/image" Target="../media/image43.emf"/><Relationship Id="rId5" Type="http://schemas.openxmlformats.org/officeDocument/2006/relationships/image" Target="../media/image49.emf"/><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50.emf"/></Relationships>
</file>

<file path=ppt/slides/_rels/slide31.xml.rels><?xml version="1.0" encoding="UTF-8" standalone="yes"?>
<Relationships xmlns="http://schemas.openxmlformats.org/package/2006/relationships"><Relationship Id="rId3" Type="http://schemas.openxmlformats.org/officeDocument/2006/relationships/image" Target="../media/image36.emf"/><Relationship Id="rId4" Type="http://schemas.openxmlformats.org/officeDocument/2006/relationships/image" Target="../media/image51.emf"/><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52.emf"/><Relationship Id="rId4" Type="http://schemas.openxmlformats.org/officeDocument/2006/relationships/image" Target="../media/image53.emf"/><Relationship Id="rId5"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55.emf"/><Relationship Id="rId4" Type="http://schemas.openxmlformats.org/officeDocument/2006/relationships/image" Target="../media/image56.emf"/><Relationship Id="rId5" Type="http://schemas.openxmlformats.org/officeDocument/2006/relationships/image" Target="../media/image53.emf"/><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57.emf"/><Relationship Id="rId4" Type="http://schemas.openxmlformats.org/officeDocument/2006/relationships/image" Target="../media/image58.emf"/><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61.emf"/><Relationship Id="rId4" Type="http://schemas.openxmlformats.org/officeDocument/2006/relationships/image" Target="../media/image62.pn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63.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image" Target="../media/image64.emf"/><Relationship Id="rId4" Type="http://schemas.openxmlformats.org/officeDocument/2006/relationships/image" Target="../media/image65.emf"/><Relationship Id="rId5" Type="http://schemas.openxmlformats.org/officeDocument/2006/relationships/image" Target="../media/image66.emf"/><Relationship Id="rId6" Type="http://schemas.openxmlformats.org/officeDocument/2006/relationships/image" Target="../media/image67.png"/><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image" Target="../media/image68.emf"/><Relationship Id="rId4" Type="http://schemas.openxmlformats.org/officeDocument/2006/relationships/image" Target="../media/image69.emf"/><Relationship Id="rId5" Type="http://schemas.openxmlformats.org/officeDocument/2006/relationships/image" Target="../media/image66.emf"/><Relationship Id="rId6" Type="http://schemas.openxmlformats.org/officeDocument/2006/relationships/image" Target="../media/image70.emf"/><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71.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72.emf"/></Relationships>
</file>

<file path=ppt/slides/_rels/slide43.xml.rels><?xml version="1.0" encoding="UTF-8" standalone="yes"?>
<Relationships xmlns="http://schemas.openxmlformats.org/package/2006/relationships"><Relationship Id="rId3" Type="http://schemas.openxmlformats.org/officeDocument/2006/relationships/image" Target="../media/image73.emf"/><Relationship Id="rId4" Type="http://schemas.openxmlformats.org/officeDocument/2006/relationships/image" Target="../media/image74.emf"/><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75.emf"/></Relationships>
</file>

<file path=ppt/slides/_rels/slide45.xml.rels><?xml version="1.0" encoding="UTF-8" standalone="yes"?>
<Relationships xmlns="http://schemas.openxmlformats.org/package/2006/relationships"><Relationship Id="rId3" Type="http://schemas.openxmlformats.org/officeDocument/2006/relationships/image" Target="../media/image73.emf"/><Relationship Id="rId4" Type="http://schemas.openxmlformats.org/officeDocument/2006/relationships/image" Target="../media/image74.emf"/><Relationship Id="rId5" Type="http://schemas.openxmlformats.org/officeDocument/2006/relationships/image" Target="../media/image76.emf"/><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66.e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image" Target="../media/image77.emf"/><Relationship Id="rId4" Type="http://schemas.openxmlformats.org/officeDocument/2006/relationships/image" Target="../media/image78.emf"/><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79.emf"/></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80.emf"/></Relationships>
</file>

<file path=ppt/slides/_rels/slide51.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82.png"/><Relationship Id="rId5" Type="http://schemas.openxmlformats.org/officeDocument/2006/relationships/image" Target="../media/image83.png"/><Relationship Id="rId6" Type="http://schemas.openxmlformats.org/officeDocument/2006/relationships/image" Target="../media/image84.png"/><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image" Target="../media/image85.png"/><Relationship Id="rId4" Type="http://schemas.openxmlformats.org/officeDocument/2006/relationships/image" Target="../media/image86.png"/><Relationship Id="rId5" Type="http://schemas.openxmlformats.org/officeDocument/2006/relationships/image" Target="../media/image87.png"/><Relationship Id="rId6" Type="http://schemas.openxmlformats.org/officeDocument/2006/relationships/image" Target="../media/image88.png"/><Relationship Id="rId7" Type="http://schemas.openxmlformats.org/officeDocument/2006/relationships/image" Target="../media/image89.png"/><Relationship Id="rId8" Type="http://schemas.openxmlformats.org/officeDocument/2006/relationships/image" Target="../media/image90.png"/><Relationship Id="rId9" Type="http://schemas.openxmlformats.org/officeDocument/2006/relationships/image" Target="../media/image91.emf"/><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2.emf"/><Relationship Id="rId3" Type="http://schemas.openxmlformats.org/officeDocument/2006/relationships/image" Target="../media/image93.png"/></Relationships>
</file>

<file path=ppt/slides/_rels/slide58.xml.rels><?xml version="1.0" encoding="UTF-8" standalone="yes"?>
<Relationships xmlns="http://schemas.openxmlformats.org/package/2006/relationships"><Relationship Id="rId3" Type="http://schemas.openxmlformats.org/officeDocument/2006/relationships/image" Target="../media/image94.emf"/><Relationship Id="rId4" Type="http://schemas.openxmlformats.org/officeDocument/2006/relationships/image" Target="../media/image95.emf"/><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6.xml.rels><?xml version="1.0" encoding="UTF-8" standalone="yes"?>
<Relationships xmlns="http://schemas.openxmlformats.org/package/2006/relationships"><Relationship Id="rId3" Type="http://schemas.openxmlformats.org/officeDocument/2006/relationships/image" Target="../media/image5.emf"/><Relationship Id="rId4" Type="http://schemas.openxmlformats.org/officeDocument/2006/relationships/image" Target="../media/image6.emf"/><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s>
</file>

<file path=ppt/slides/_rels/slide61.xml.rels><?xml version="1.0" encoding="UTF-8" standalone="yes"?>
<Relationships xmlns="http://schemas.openxmlformats.org/package/2006/relationships"><Relationship Id="rId9" Type="http://schemas.openxmlformats.org/officeDocument/2006/relationships/image" Target="../media/image102.png"/><Relationship Id="rId20" Type="http://schemas.openxmlformats.org/officeDocument/2006/relationships/image" Target="../media/image113.png"/><Relationship Id="rId21" Type="http://schemas.openxmlformats.org/officeDocument/2006/relationships/image" Target="../media/image114.png"/><Relationship Id="rId22" Type="http://schemas.openxmlformats.org/officeDocument/2006/relationships/image" Target="../media/image115.jpeg"/><Relationship Id="rId23" Type="http://schemas.openxmlformats.org/officeDocument/2006/relationships/image" Target="../media/image116.png"/><Relationship Id="rId24" Type="http://schemas.openxmlformats.org/officeDocument/2006/relationships/image" Target="../media/image117.png"/><Relationship Id="rId25" Type="http://schemas.openxmlformats.org/officeDocument/2006/relationships/image" Target="../media/image118.png"/><Relationship Id="rId26" Type="http://schemas.openxmlformats.org/officeDocument/2006/relationships/image" Target="../media/image119.png"/><Relationship Id="rId27" Type="http://schemas.openxmlformats.org/officeDocument/2006/relationships/image" Target="../media/image120.png"/><Relationship Id="rId10" Type="http://schemas.openxmlformats.org/officeDocument/2006/relationships/image" Target="../media/image103.png"/><Relationship Id="rId11" Type="http://schemas.openxmlformats.org/officeDocument/2006/relationships/image" Target="../media/image104.png"/><Relationship Id="rId12" Type="http://schemas.openxmlformats.org/officeDocument/2006/relationships/image" Target="../media/image105.png"/><Relationship Id="rId13" Type="http://schemas.openxmlformats.org/officeDocument/2006/relationships/image" Target="../media/image106.png"/><Relationship Id="rId14" Type="http://schemas.openxmlformats.org/officeDocument/2006/relationships/image" Target="../media/image107.png"/><Relationship Id="rId15" Type="http://schemas.openxmlformats.org/officeDocument/2006/relationships/image" Target="../media/image108.png"/><Relationship Id="rId16" Type="http://schemas.openxmlformats.org/officeDocument/2006/relationships/image" Target="../media/image109.png"/><Relationship Id="rId17" Type="http://schemas.openxmlformats.org/officeDocument/2006/relationships/image" Target="../media/image110.png"/><Relationship Id="rId18" Type="http://schemas.openxmlformats.org/officeDocument/2006/relationships/image" Target="../media/image111.png"/><Relationship Id="rId19" Type="http://schemas.openxmlformats.org/officeDocument/2006/relationships/image" Target="../media/image112.png"/><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96.png"/><Relationship Id="rId4" Type="http://schemas.openxmlformats.org/officeDocument/2006/relationships/image" Target="../media/image97.png"/><Relationship Id="rId5" Type="http://schemas.openxmlformats.org/officeDocument/2006/relationships/image" Target="../media/image98.png"/><Relationship Id="rId6" Type="http://schemas.openxmlformats.org/officeDocument/2006/relationships/image" Target="../media/image99.png"/><Relationship Id="rId7" Type="http://schemas.openxmlformats.org/officeDocument/2006/relationships/image" Target="../media/image100.png"/><Relationship Id="rId8" Type="http://schemas.openxmlformats.org/officeDocument/2006/relationships/image" Target="../media/image101.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mailto:ekraka@smu.edu" TargetMode="Externa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1.emf"/><Relationship Id="rId3" Type="http://schemas.openxmlformats.org/officeDocument/2006/relationships/image" Target="../media/image122.emf"/></Relationships>
</file>

<file path=ppt/slides/_rels/slide64.xml.rels><?xml version="1.0" encoding="UTF-8" standalone="yes"?>
<Relationships xmlns="http://schemas.openxmlformats.org/package/2006/relationships"><Relationship Id="rId3" Type="http://schemas.openxmlformats.org/officeDocument/2006/relationships/image" Target="../media/image123.png"/><Relationship Id="rId4" Type="http://schemas.openxmlformats.org/officeDocument/2006/relationships/image" Target="../media/image124.png"/><Relationship Id="rId5" Type="http://schemas.openxmlformats.org/officeDocument/2006/relationships/image" Target="../media/image125.png"/><Relationship Id="rId1" Type="http://schemas.openxmlformats.org/officeDocument/2006/relationships/slideLayout" Target="../slideLayouts/slideLayout1.xml"/><Relationship Id="rId2" Type="http://schemas.openxmlformats.org/officeDocument/2006/relationships/notesSlide" Target="../notesSlides/notesSlide60.xml"/></Relationships>
</file>

<file path=ppt/slides/_rels/slide65.xml.rels><?xml version="1.0" encoding="UTF-8" standalone="yes"?>
<Relationships xmlns="http://schemas.openxmlformats.org/package/2006/relationships"><Relationship Id="rId3" Type="http://schemas.openxmlformats.org/officeDocument/2006/relationships/image" Target="../media/image126.png"/><Relationship Id="rId4" Type="http://schemas.openxmlformats.org/officeDocument/2006/relationships/image" Target="../media/image127.png"/><Relationship Id="rId5" Type="http://schemas.openxmlformats.org/officeDocument/2006/relationships/image" Target="../media/image128.png"/><Relationship Id="rId6" Type="http://schemas.openxmlformats.org/officeDocument/2006/relationships/image" Target="../media/image129.png"/><Relationship Id="rId7" Type="http://schemas.openxmlformats.org/officeDocument/2006/relationships/image" Target="../media/image130.png"/><Relationship Id="rId8" Type="http://schemas.openxmlformats.org/officeDocument/2006/relationships/image" Target="../media/image131.jpeg"/><Relationship Id="rId1" Type="http://schemas.openxmlformats.org/officeDocument/2006/relationships/slideLayout" Target="../slideLayouts/slideLayout7.xml"/><Relationship Id="rId2" Type="http://schemas.openxmlformats.org/officeDocument/2006/relationships/notesSlide" Target="../notesSlides/notesSlide6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2.emf"/></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2.emf"/></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png"/><Relationship Id="rId8" Type="http://schemas.openxmlformats.org/officeDocument/2006/relationships/image" Target="../media/image12.png"/><Relationship Id="rId9"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3.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3.png"/></Relationships>
</file>

<file path=ppt/slides/_rels/slide72.xml.rels><?xml version="1.0" encoding="UTF-8" standalone="yes"?>
<Relationships xmlns="http://schemas.openxmlformats.org/package/2006/relationships"><Relationship Id="rId3" Type="http://schemas.openxmlformats.org/officeDocument/2006/relationships/image" Target="../media/image134.emf"/><Relationship Id="rId4" Type="http://schemas.openxmlformats.org/officeDocument/2006/relationships/image" Target="../media/image135.png"/><Relationship Id="rId5" Type="http://schemas.openxmlformats.org/officeDocument/2006/relationships/image" Target="../media/image136.png"/><Relationship Id="rId6" Type="http://schemas.openxmlformats.org/officeDocument/2006/relationships/image" Target="../media/image137.png"/><Relationship Id="rId7" Type="http://schemas.openxmlformats.org/officeDocument/2006/relationships/image" Target="../media/image138.png"/><Relationship Id="rId8" Type="http://schemas.openxmlformats.org/officeDocument/2006/relationships/image" Target="../media/image139.png"/><Relationship Id="rId9" Type="http://schemas.openxmlformats.org/officeDocument/2006/relationships/image" Target="../media/image140.png"/><Relationship Id="rId10" Type="http://schemas.openxmlformats.org/officeDocument/2006/relationships/image" Target="../media/image141.png"/><Relationship Id="rId11" Type="http://schemas.openxmlformats.org/officeDocument/2006/relationships/image" Target="../media/image142.png"/><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73.xml.rels><?xml version="1.0" encoding="UTF-8" standalone="yes"?>
<Relationships xmlns="http://schemas.openxmlformats.org/package/2006/relationships"><Relationship Id="rId3" Type="http://schemas.openxmlformats.org/officeDocument/2006/relationships/image" Target="../media/image143.png"/><Relationship Id="rId4" Type="http://schemas.openxmlformats.org/officeDocument/2006/relationships/image" Target="../media/image144.png"/><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74.xml.rels><?xml version="1.0" encoding="UTF-8" standalone="yes"?>
<Relationships xmlns="http://schemas.openxmlformats.org/package/2006/relationships"><Relationship Id="rId3" Type="http://schemas.openxmlformats.org/officeDocument/2006/relationships/image" Target="../media/image145.emf"/><Relationship Id="rId4" Type="http://schemas.openxmlformats.org/officeDocument/2006/relationships/image" Target="../media/image53.emf"/><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72.emf"/></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76.emf"/></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21.png"/><Relationship Id="rId8" Type="http://schemas.openxmlformats.org/officeDocument/2006/relationships/image" Target="../media/image22.png"/><Relationship Id="rId9"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974672" y="1062876"/>
            <a:ext cx="3623226" cy="2006938"/>
          </a:xfrm>
          <a:prstGeom prst="rect">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337" name="Text Box 9"/>
          <p:cNvSpPr txBox="1">
            <a:spLocks noChangeArrowheads="1"/>
          </p:cNvSpPr>
          <p:nvPr/>
        </p:nvSpPr>
        <p:spPr bwMode="auto">
          <a:xfrm>
            <a:off x="442921" y="3069814"/>
            <a:ext cx="145774" cy="5546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72150" tIns="36074" rIns="72150" bIns="36074">
            <a:spAutoFit/>
          </a:bodyPr>
          <a:lstStyle>
            <a:lvl1pPr defTabSz="738188" eaLnBrk="0" hangingPunct="0">
              <a:defRPr sz="2400">
                <a:solidFill>
                  <a:schemeClr val="tx1"/>
                </a:solidFill>
                <a:latin typeface="Calibri" charset="0"/>
                <a:ea typeface="ＭＳ Ｐゴシック" charset="0"/>
                <a:cs typeface="ＭＳ Ｐゴシック" charset="0"/>
              </a:defRPr>
            </a:lvl1pPr>
            <a:lvl2pPr marL="742950" indent="-285750" defTabSz="738188" eaLnBrk="0" hangingPunct="0">
              <a:defRPr sz="2400">
                <a:solidFill>
                  <a:schemeClr val="tx1"/>
                </a:solidFill>
                <a:latin typeface="Calibri" charset="0"/>
                <a:ea typeface="ＭＳ Ｐゴシック" charset="0"/>
              </a:defRPr>
            </a:lvl2pPr>
            <a:lvl3pPr marL="1143000" indent="-228600" defTabSz="738188" eaLnBrk="0" hangingPunct="0">
              <a:defRPr sz="2400">
                <a:solidFill>
                  <a:schemeClr val="tx1"/>
                </a:solidFill>
                <a:latin typeface="Calibri" charset="0"/>
                <a:ea typeface="ＭＳ Ｐゴシック" charset="0"/>
              </a:defRPr>
            </a:lvl3pPr>
            <a:lvl4pPr marL="1600200" indent="-228600" defTabSz="738188" eaLnBrk="0" hangingPunct="0">
              <a:defRPr sz="2400">
                <a:solidFill>
                  <a:schemeClr val="tx1"/>
                </a:solidFill>
                <a:latin typeface="Calibri" charset="0"/>
                <a:ea typeface="ＭＳ Ｐゴシック" charset="0"/>
              </a:defRPr>
            </a:lvl4pPr>
            <a:lvl5pPr marL="2057400" indent="-228600" defTabSz="738188" eaLnBrk="0" hangingPunct="0">
              <a:defRPr sz="2400">
                <a:solidFill>
                  <a:schemeClr val="tx1"/>
                </a:solidFill>
                <a:latin typeface="Calibri" charset="0"/>
                <a:ea typeface="ＭＳ Ｐゴシック" charset="0"/>
              </a:defRPr>
            </a:lvl5pPr>
            <a:lvl6pPr marL="2514600" indent="-228600" defTabSz="738188"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738188"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738188"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738188"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endParaRPr lang="sv-SE" sz="3131">
              <a:latin typeface="Times" charset="0"/>
            </a:endParaRPr>
          </a:p>
        </p:txBody>
      </p:sp>
      <p:sp>
        <p:nvSpPr>
          <p:cNvPr id="14338" name="Rectangle 19"/>
          <p:cNvSpPr>
            <a:spLocks noChangeArrowheads="1"/>
          </p:cNvSpPr>
          <p:nvPr/>
        </p:nvSpPr>
        <p:spPr bwMode="auto">
          <a:xfrm>
            <a:off x="-917567" y="682247"/>
            <a:ext cx="145774" cy="3806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72150" tIns="36074" rIns="72150" bIns="36074">
            <a:spAutoFit/>
          </a:bodyPr>
          <a:lstStyle/>
          <a:p>
            <a:pPr defTabSz="719872"/>
            <a:endParaRPr lang="en-US" sz="2000">
              <a:latin typeface="Times New Roman" charset="0"/>
            </a:endParaRPr>
          </a:p>
        </p:txBody>
      </p:sp>
      <p:sp>
        <p:nvSpPr>
          <p:cNvPr id="14340" name="Text Box 5"/>
          <p:cNvSpPr txBox="1">
            <a:spLocks noChangeArrowheads="1"/>
          </p:cNvSpPr>
          <p:nvPr/>
        </p:nvSpPr>
        <p:spPr bwMode="auto">
          <a:xfrm>
            <a:off x="993751" y="3612657"/>
            <a:ext cx="7284539" cy="5184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9335" tIns="44668" rIns="89335" bIns="44668">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kumimoji="1" lang="en-US" sz="2783" u="sng" dirty="0">
                <a:latin typeface="Arial" charset="0"/>
                <a:cs typeface="Arial" charset="0"/>
              </a:rPr>
              <a:t>Elfi </a:t>
            </a:r>
            <a:r>
              <a:rPr kumimoji="1" lang="en-US" sz="2783" u="sng" dirty="0" err="1">
                <a:latin typeface="Arial" charset="0"/>
                <a:cs typeface="Arial" charset="0"/>
              </a:rPr>
              <a:t>Kraka</a:t>
            </a:r>
            <a:r>
              <a:rPr kumimoji="1" lang="en-US" sz="2783" dirty="0">
                <a:latin typeface="Arial" charset="0"/>
                <a:cs typeface="Arial" charset="0"/>
              </a:rPr>
              <a:t>, </a:t>
            </a:r>
            <a:r>
              <a:rPr kumimoji="1" lang="en-US" sz="2783" dirty="0" err="1" smtClean="0">
                <a:latin typeface="Arial" charset="0"/>
                <a:cs typeface="Arial" charset="0"/>
              </a:rPr>
              <a:t>Vytor</a:t>
            </a:r>
            <a:r>
              <a:rPr kumimoji="1" lang="en-US" sz="2783" dirty="0" smtClean="0">
                <a:latin typeface="Arial" charset="0"/>
                <a:cs typeface="Arial" charset="0"/>
              </a:rPr>
              <a:t> Oliveira, and </a:t>
            </a:r>
            <a:r>
              <a:rPr kumimoji="1" lang="en-US" sz="2783" dirty="0">
                <a:latin typeface="Arial" charset="0"/>
                <a:cs typeface="Arial" charset="0"/>
              </a:rPr>
              <a:t>Dieter Cremer</a:t>
            </a:r>
          </a:p>
        </p:txBody>
      </p:sp>
      <p:sp>
        <p:nvSpPr>
          <p:cNvPr id="14341" name="Text Box 7"/>
          <p:cNvSpPr txBox="1">
            <a:spLocks noChangeArrowheads="1"/>
          </p:cNvSpPr>
          <p:nvPr/>
        </p:nvSpPr>
        <p:spPr bwMode="auto">
          <a:xfrm>
            <a:off x="442921" y="4519321"/>
            <a:ext cx="8240712" cy="17604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335" tIns="44668" rIns="89335" bIns="44668">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lnSpc>
                <a:spcPct val="120000"/>
              </a:lnSpc>
            </a:pPr>
            <a:r>
              <a:rPr kumimoji="1" lang="en-US" sz="3131" dirty="0">
                <a:solidFill>
                  <a:srgbClr val="0000FF"/>
                </a:solidFill>
                <a:latin typeface="Arial" charset="0"/>
                <a:cs typeface="Arial" charset="0"/>
              </a:rPr>
              <a:t>C</a:t>
            </a:r>
            <a:r>
              <a:rPr kumimoji="1" lang="en-US" sz="2783" dirty="0">
                <a:latin typeface="Arial" charset="0"/>
                <a:cs typeface="Arial" charset="0"/>
              </a:rPr>
              <a:t>omputational </a:t>
            </a:r>
            <a:r>
              <a:rPr kumimoji="1" lang="en-US" sz="3131" dirty="0">
                <a:solidFill>
                  <a:srgbClr val="0000FF"/>
                </a:solidFill>
                <a:latin typeface="Arial" charset="0"/>
                <a:cs typeface="Arial" charset="0"/>
              </a:rPr>
              <a:t>A</a:t>
            </a:r>
            <a:r>
              <a:rPr kumimoji="1" lang="en-US" sz="2783" dirty="0">
                <a:latin typeface="Arial" charset="0"/>
                <a:cs typeface="Arial" charset="0"/>
              </a:rPr>
              <a:t>nd </a:t>
            </a:r>
            <a:r>
              <a:rPr kumimoji="1" lang="en-US" sz="3131" dirty="0">
                <a:solidFill>
                  <a:srgbClr val="0000FF"/>
                </a:solidFill>
                <a:latin typeface="Arial" charset="0"/>
                <a:cs typeface="Arial" charset="0"/>
              </a:rPr>
              <a:t>T</a:t>
            </a:r>
            <a:r>
              <a:rPr kumimoji="1" lang="en-US" sz="2783" dirty="0">
                <a:latin typeface="Arial" charset="0"/>
                <a:cs typeface="Arial" charset="0"/>
              </a:rPr>
              <a:t>heoretical </a:t>
            </a:r>
            <a:r>
              <a:rPr kumimoji="1" lang="en-US" sz="3131" dirty="0">
                <a:solidFill>
                  <a:srgbClr val="0000FF"/>
                </a:solidFill>
                <a:latin typeface="Arial" charset="0"/>
                <a:cs typeface="Arial" charset="0"/>
              </a:rPr>
              <a:t>C</a:t>
            </a:r>
            <a:r>
              <a:rPr kumimoji="1" lang="en-US" sz="2783" dirty="0">
                <a:latin typeface="Arial" charset="0"/>
                <a:cs typeface="Arial" charset="0"/>
              </a:rPr>
              <a:t>hemistry</a:t>
            </a:r>
          </a:p>
          <a:p>
            <a:pPr algn="ctr" eaLnBrk="1" hangingPunct="1">
              <a:lnSpc>
                <a:spcPct val="120000"/>
              </a:lnSpc>
            </a:pPr>
            <a:r>
              <a:rPr kumimoji="1" lang="en-US" sz="2783" dirty="0" err="1">
                <a:latin typeface="Arial" charset="0"/>
                <a:cs typeface="Arial" charset="0"/>
              </a:rPr>
              <a:t>Gr</a:t>
            </a:r>
            <a:r>
              <a:rPr kumimoji="1" lang="en-US" sz="3131" dirty="0" err="1">
                <a:solidFill>
                  <a:srgbClr val="0000FF"/>
                </a:solidFill>
                <a:latin typeface="Arial" charset="0"/>
                <a:cs typeface="Arial" charset="0"/>
              </a:rPr>
              <a:t>O</a:t>
            </a:r>
            <a:r>
              <a:rPr kumimoji="1" lang="en-US" sz="2783" dirty="0" err="1">
                <a:latin typeface="Arial" charset="0"/>
                <a:cs typeface="Arial" charset="0"/>
              </a:rPr>
              <a:t>up</a:t>
            </a:r>
            <a:r>
              <a:rPr kumimoji="1" lang="en-US" sz="2783" dirty="0">
                <a:latin typeface="Arial" charset="0"/>
                <a:cs typeface="Arial" charset="0"/>
              </a:rPr>
              <a:t> (CATCO) </a:t>
            </a:r>
            <a:r>
              <a:rPr kumimoji="1" lang="en-US" sz="2783" dirty="0">
                <a:solidFill>
                  <a:srgbClr val="0000FF"/>
                </a:solidFill>
                <a:latin typeface="Arial" charset="0"/>
                <a:cs typeface="Arial" charset="0"/>
              </a:rPr>
              <a:t>http://</a:t>
            </a:r>
            <a:r>
              <a:rPr kumimoji="1" lang="en-US" sz="2783" dirty="0" err="1">
                <a:solidFill>
                  <a:srgbClr val="0000FF"/>
                </a:solidFill>
                <a:latin typeface="Arial" charset="0"/>
                <a:cs typeface="Arial" charset="0"/>
              </a:rPr>
              <a:t>smu.edu</a:t>
            </a:r>
            <a:r>
              <a:rPr kumimoji="1" lang="en-US" sz="2783" dirty="0">
                <a:solidFill>
                  <a:srgbClr val="0000FF"/>
                </a:solidFill>
                <a:latin typeface="Arial" charset="0"/>
                <a:cs typeface="Arial" charset="0"/>
              </a:rPr>
              <a:t>/</a:t>
            </a:r>
            <a:r>
              <a:rPr kumimoji="1" lang="en-US" sz="2783" dirty="0" err="1">
                <a:solidFill>
                  <a:srgbClr val="0000FF"/>
                </a:solidFill>
                <a:latin typeface="Arial" charset="0"/>
                <a:cs typeface="Arial" charset="0"/>
              </a:rPr>
              <a:t>catco</a:t>
            </a:r>
            <a:r>
              <a:rPr kumimoji="1" lang="en-US" sz="2783" dirty="0">
                <a:solidFill>
                  <a:srgbClr val="0000FF"/>
                </a:solidFill>
                <a:latin typeface="Arial" charset="0"/>
                <a:cs typeface="Arial" charset="0"/>
              </a:rPr>
              <a:t>/</a:t>
            </a:r>
          </a:p>
          <a:p>
            <a:pPr algn="ctr" eaLnBrk="1" hangingPunct="1">
              <a:lnSpc>
                <a:spcPct val="120000"/>
              </a:lnSpc>
            </a:pPr>
            <a:r>
              <a:rPr kumimoji="1" lang="en-US" sz="2783" dirty="0">
                <a:latin typeface="Arial" charset="0"/>
                <a:cs typeface="Arial" charset="0"/>
              </a:rPr>
              <a:t>Department of Chemistry, SMU, Dallas, USA</a:t>
            </a:r>
          </a:p>
        </p:txBody>
      </p:sp>
      <p:sp>
        <p:nvSpPr>
          <p:cNvPr id="14339" name="Text Box 22"/>
          <p:cNvSpPr txBox="1">
            <a:spLocks noChangeArrowheads="1"/>
          </p:cNvSpPr>
          <p:nvPr/>
        </p:nvSpPr>
        <p:spPr bwMode="auto">
          <a:xfrm>
            <a:off x="756149" y="1043989"/>
            <a:ext cx="4479896" cy="21922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72150" tIns="36074" rIns="72150" bIns="36074">
            <a:spAutoFit/>
          </a:bodyPr>
          <a:lstStyle>
            <a:lvl1pPr defTabSz="738188" eaLnBrk="0" hangingPunct="0">
              <a:defRPr sz="2400">
                <a:solidFill>
                  <a:schemeClr val="tx1"/>
                </a:solidFill>
                <a:latin typeface="Calibri" charset="0"/>
                <a:ea typeface="ＭＳ Ｐゴシック" charset="0"/>
                <a:cs typeface="ＭＳ Ｐゴシック" charset="0"/>
              </a:defRPr>
            </a:lvl1pPr>
            <a:lvl2pPr marL="742950" indent="-285750" defTabSz="738188" eaLnBrk="0" hangingPunct="0">
              <a:defRPr sz="2400">
                <a:solidFill>
                  <a:schemeClr val="tx1"/>
                </a:solidFill>
                <a:latin typeface="Calibri" charset="0"/>
                <a:ea typeface="ＭＳ Ｐゴシック" charset="0"/>
              </a:defRPr>
            </a:lvl2pPr>
            <a:lvl3pPr marL="1143000" indent="-228600" defTabSz="738188" eaLnBrk="0" hangingPunct="0">
              <a:defRPr sz="2400">
                <a:solidFill>
                  <a:schemeClr val="tx1"/>
                </a:solidFill>
                <a:latin typeface="Calibri" charset="0"/>
                <a:ea typeface="ＭＳ Ｐゴシック" charset="0"/>
              </a:defRPr>
            </a:lvl3pPr>
            <a:lvl4pPr marL="1600200" indent="-228600" defTabSz="738188" eaLnBrk="0" hangingPunct="0">
              <a:defRPr sz="2400">
                <a:solidFill>
                  <a:schemeClr val="tx1"/>
                </a:solidFill>
                <a:latin typeface="Calibri" charset="0"/>
                <a:ea typeface="ＭＳ Ｐゴシック" charset="0"/>
              </a:defRPr>
            </a:lvl4pPr>
            <a:lvl5pPr marL="2057400" indent="-228600" defTabSz="738188" eaLnBrk="0" hangingPunct="0">
              <a:defRPr sz="2400">
                <a:solidFill>
                  <a:schemeClr val="tx1"/>
                </a:solidFill>
                <a:latin typeface="Calibri" charset="0"/>
                <a:ea typeface="ＭＳ Ｐゴシック" charset="0"/>
              </a:defRPr>
            </a:lvl5pPr>
            <a:lvl6pPr marL="2514600" indent="-228600" defTabSz="738188"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738188"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738188"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738188"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lnSpc>
                <a:spcPct val="120000"/>
              </a:lnSpc>
            </a:pPr>
            <a:r>
              <a:rPr kumimoji="1" lang="en-US" sz="3826" dirty="0">
                <a:solidFill>
                  <a:srgbClr val="0000FF"/>
                </a:solidFill>
                <a:latin typeface="Arial" charset="0"/>
                <a:cs typeface="Arial" charset="0"/>
              </a:rPr>
              <a:t>The Intrinsic Strength of the Halogen Bond </a:t>
            </a:r>
          </a:p>
        </p:txBody>
      </p:sp>
      <p:grpSp>
        <p:nvGrpSpPr>
          <p:cNvPr id="12" name="Group 11"/>
          <p:cNvGrpSpPr/>
          <p:nvPr/>
        </p:nvGrpSpPr>
        <p:grpSpPr>
          <a:xfrm>
            <a:off x="5060400" y="1194787"/>
            <a:ext cx="3318749" cy="1709801"/>
            <a:chOff x="2710673" y="2763299"/>
            <a:chExt cx="3318749" cy="1709801"/>
          </a:xfrm>
        </p:grpSpPr>
        <p:sp>
          <p:nvSpPr>
            <p:cNvPr id="13" name="Content Placeholder 2"/>
            <p:cNvSpPr txBox="1">
              <a:spLocks/>
            </p:cNvSpPr>
            <p:nvPr/>
          </p:nvSpPr>
          <p:spPr>
            <a:xfrm>
              <a:off x="3543504" y="3268390"/>
              <a:ext cx="1238357" cy="591730"/>
            </a:xfrm>
            <a:prstGeom prst="rect">
              <a:avLst/>
            </a:prstGeom>
          </p:spPr>
          <p:txBody>
            <a:bodyPr vert="horz" lIns="91440" tIns="45720" rIns="91440" bIns="45720" rtlCol="0">
              <a:normAutofit fontScale="92500"/>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6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3200" b="1" dirty="0">
                  <a:solidFill>
                    <a:schemeClr val="accent2"/>
                  </a:solidFill>
                </a:rPr>
                <a:t>Y-X</a:t>
              </a:r>
              <a:r>
                <a:rPr lang="en-US" sz="3200" b="1" dirty="0"/>
                <a:t>···</a:t>
              </a:r>
              <a:r>
                <a:rPr lang="en-US" sz="3200" b="1" dirty="0">
                  <a:solidFill>
                    <a:schemeClr val="accent4">
                      <a:lumMod val="75000"/>
                    </a:schemeClr>
                  </a:solidFill>
                </a:rPr>
                <a:t>A</a:t>
              </a:r>
            </a:p>
            <a:p>
              <a:pPr marL="0" indent="0">
                <a:buNone/>
              </a:pPr>
              <a:endParaRPr lang="en-US" b="1" dirty="0" smtClean="0"/>
            </a:p>
          </p:txBody>
        </p:sp>
        <p:sp>
          <p:nvSpPr>
            <p:cNvPr id="14" name="Block Arc 13"/>
            <p:cNvSpPr/>
            <p:nvPr/>
          </p:nvSpPr>
          <p:spPr>
            <a:xfrm rot="10800000">
              <a:off x="3870959" y="3502753"/>
              <a:ext cx="690880" cy="591728"/>
            </a:xfrm>
            <a:prstGeom prst="blockArc">
              <a:avLst>
                <a:gd name="adj1" fmla="val 10800000"/>
                <a:gd name="adj2" fmla="val 21482516"/>
                <a:gd name="adj3" fmla="val 7513"/>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 name="TextBox 14"/>
            <p:cNvSpPr txBox="1"/>
            <p:nvPr/>
          </p:nvSpPr>
          <p:spPr>
            <a:xfrm>
              <a:off x="2710673" y="2805901"/>
              <a:ext cx="1244347" cy="828592"/>
            </a:xfrm>
            <a:prstGeom prst="rect">
              <a:avLst/>
            </a:prstGeom>
            <a:noFill/>
          </p:spPr>
          <p:txBody>
            <a:bodyPr wrap="none" rtlCol="0">
              <a:spAutoFit/>
            </a:bodyPr>
            <a:lstStyle/>
            <a:p>
              <a:r>
                <a:rPr lang="en-US" sz="2400" b="1" dirty="0">
                  <a:solidFill>
                    <a:schemeClr val="accent2"/>
                  </a:solidFill>
                </a:rPr>
                <a:t>Halogen </a:t>
              </a:r>
            </a:p>
            <a:p>
              <a:r>
                <a:rPr lang="en-US" sz="2400" b="1" dirty="0">
                  <a:solidFill>
                    <a:schemeClr val="accent2"/>
                  </a:solidFill>
                </a:rPr>
                <a:t>donor</a:t>
              </a:r>
            </a:p>
          </p:txBody>
        </p:sp>
        <p:sp>
          <p:nvSpPr>
            <p:cNvPr id="16" name="TextBox 15"/>
            <p:cNvSpPr txBox="1"/>
            <p:nvPr/>
          </p:nvSpPr>
          <p:spPr>
            <a:xfrm>
              <a:off x="4703866" y="2763299"/>
              <a:ext cx="1325556" cy="830997"/>
            </a:xfrm>
            <a:prstGeom prst="rect">
              <a:avLst/>
            </a:prstGeom>
            <a:noFill/>
          </p:spPr>
          <p:txBody>
            <a:bodyPr wrap="none" rtlCol="0">
              <a:spAutoFit/>
            </a:bodyPr>
            <a:lstStyle/>
            <a:p>
              <a:r>
                <a:rPr lang="en-US" sz="2400" b="1" dirty="0">
                  <a:solidFill>
                    <a:srgbClr val="604A7B"/>
                  </a:solidFill>
                </a:rPr>
                <a:t>Halogen </a:t>
              </a:r>
            </a:p>
            <a:p>
              <a:r>
                <a:rPr lang="en-US" sz="2400" b="1" dirty="0">
                  <a:solidFill>
                    <a:srgbClr val="604A7B"/>
                  </a:solidFill>
                </a:rPr>
                <a:t>Acceptor</a:t>
              </a:r>
            </a:p>
          </p:txBody>
        </p:sp>
        <p:sp>
          <p:nvSpPr>
            <p:cNvPr id="17" name="TextBox 16"/>
            <p:cNvSpPr txBox="1"/>
            <p:nvPr/>
          </p:nvSpPr>
          <p:spPr>
            <a:xfrm>
              <a:off x="4038413" y="4042213"/>
              <a:ext cx="849913" cy="430887"/>
            </a:xfrm>
            <a:prstGeom prst="rect">
              <a:avLst/>
            </a:prstGeom>
            <a:noFill/>
          </p:spPr>
          <p:txBody>
            <a:bodyPr wrap="none" rtlCol="0">
              <a:spAutoFit/>
            </a:bodyPr>
            <a:lstStyle/>
            <a:p>
              <a:r>
                <a:rPr lang="en-US" sz="2200" b="1" dirty="0">
                  <a:solidFill>
                    <a:schemeClr val="bg1">
                      <a:lumMod val="50000"/>
                    </a:schemeClr>
                  </a:solidFill>
                </a:rPr>
                <a:t>~180°</a:t>
              </a:r>
            </a:p>
          </p:txBody>
        </p:sp>
      </p:grpSp>
    </p:spTree>
    <p:extLst>
      <p:ext uri="{BB962C8B-B14F-4D97-AF65-F5344CB8AC3E}">
        <p14:creationId xmlns:p14="http://schemas.microsoft.com/office/powerpoint/2010/main" val="1913042887"/>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Motivation</a:t>
            </a:r>
            <a:endParaRPr lang="en-US" dirty="0"/>
          </a:p>
        </p:txBody>
      </p:sp>
      <p:sp>
        <p:nvSpPr>
          <p:cNvPr id="5" name="Slide Number Placeholder 4"/>
          <p:cNvSpPr>
            <a:spLocks noGrp="1"/>
          </p:cNvSpPr>
          <p:nvPr>
            <p:ph type="sldNum" sz="quarter" idx="12"/>
          </p:nvPr>
        </p:nvSpPr>
        <p:spPr/>
        <p:txBody>
          <a:bodyPr/>
          <a:lstStyle/>
          <a:p>
            <a:fld id="{51DB6D41-6FBA-8A4A-8707-0D6796DAB0C7}" type="slidenum">
              <a:rPr lang="en-US" smtClean="0"/>
              <a:t>10</a:t>
            </a:fld>
            <a:endParaRPr lang="en-US"/>
          </a:p>
        </p:txBody>
      </p:sp>
      <p:graphicFrame>
        <p:nvGraphicFramePr>
          <p:cNvPr id="3" name="Diagram 2"/>
          <p:cNvGraphicFramePr/>
          <p:nvPr>
            <p:extLst>
              <p:ext uri="{D42A27DB-BD31-4B8C-83A1-F6EECF244321}">
                <p14:modId xmlns:p14="http://schemas.microsoft.com/office/powerpoint/2010/main" val="2260527721"/>
              </p:ext>
            </p:extLst>
          </p:nvPr>
        </p:nvGraphicFramePr>
        <p:xfrm>
          <a:off x="241874" y="1372198"/>
          <a:ext cx="8536366" cy="47142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p:cNvSpPr/>
          <p:nvPr/>
        </p:nvSpPr>
        <p:spPr>
          <a:xfrm>
            <a:off x="1595120" y="966115"/>
            <a:ext cx="6187440" cy="461665"/>
          </a:xfrm>
          <a:prstGeom prst="rect">
            <a:avLst/>
          </a:prstGeom>
        </p:spPr>
        <p:txBody>
          <a:bodyPr wrap="square" lIns="91436" tIns="45718" rIns="91436" bIns="45718">
            <a:spAutoFit/>
          </a:bodyPr>
          <a:lstStyle/>
          <a:p>
            <a:pPr algn="ctr"/>
            <a:r>
              <a:rPr lang="en-US" sz="2400" b="1" dirty="0"/>
              <a:t>What is missing in the study of XB?</a:t>
            </a:r>
          </a:p>
        </p:txBody>
      </p:sp>
      <p:sp>
        <p:nvSpPr>
          <p:cNvPr id="7" name="TextBox 6"/>
          <p:cNvSpPr txBox="1"/>
          <p:nvPr/>
        </p:nvSpPr>
        <p:spPr>
          <a:xfrm>
            <a:off x="1381760" y="2021840"/>
            <a:ext cx="380232" cy="553998"/>
          </a:xfrm>
          <a:prstGeom prst="rect">
            <a:avLst/>
          </a:prstGeom>
          <a:noFill/>
        </p:spPr>
        <p:txBody>
          <a:bodyPr wrap="none" lIns="91436" tIns="45718" rIns="91436" bIns="45718" rtlCol="0">
            <a:spAutoFit/>
          </a:bodyPr>
          <a:lstStyle/>
          <a:p>
            <a:r>
              <a:rPr lang="en-US" sz="3000" dirty="0">
                <a:solidFill>
                  <a:srgbClr val="FFFFFF"/>
                </a:solidFill>
              </a:rPr>
              <a:t>1</a:t>
            </a:r>
          </a:p>
        </p:txBody>
      </p:sp>
      <p:sp>
        <p:nvSpPr>
          <p:cNvPr id="8" name="TextBox 7"/>
          <p:cNvSpPr txBox="1"/>
          <p:nvPr/>
        </p:nvSpPr>
        <p:spPr>
          <a:xfrm>
            <a:off x="1767840" y="3508484"/>
            <a:ext cx="380232" cy="553998"/>
          </a:xfrm>
          <a:prstGeom prst="rect">
            <a:avLst/>
          </a:prstGeom>
          <a:noFill/>
        </p:spPr>
        <p:txBody>
          <a:bodyPr wrap="none" lIns="91436" tIns="45718" rIns="91436" bIns="45718" rtlCol="0">
            <a:spAutoFit/>
          </a:bodyPr>
          <a:lstStyle/>
          <a:p>
            <a:r>
              <a:rPr lang="en-US" sz="3000" dirty="0">
                <a:solidFill>
                  <a:srgbClr val="FFFFFF"/>
                </a:solidFill>
              </a:rPr>
              <a:t>2</a:t>
            </a:r>
          </a:p>
        </p:txBody>
      </p:sp>
      <p:sp>
        <p:nvSpPr>
          <p:cNvPr id="9" name="TextBox 8"/>
          <p:cNvSpPr txBox="1"/>
          <p:nvPr/>
        </p:nvSpPr>
        <p:spPr>
          <a:xfrm>
            <a:off x="1509528" y="4885153"/>
            <a:ext cx="380232" cy="553998"/>
          </a:xfrm>
          <a:prstGeom prst="rect">
            <a:avLst/>
          </a:prstGeom>
          <a:noFill/>
        </p:spPr>
        <p:txBody>
          <a:bodyPr wrap="none" lIns="91436" tIns="45718" rIns="91436" bIns="45718" rtlCol="0">
            <a:spAutoFit/>
          </a:bodyPr>
          <a:lstStyle/>
          <a:p>
            <a:r>
              <a:rPr lang="en-US" sz="3000" dirty="0">
                <a:solidFill>
                  <a:schemeClr val="bg1"/>
                </a:solidFill>
              </a:rPr>
              <a:t>3</a:t>
            </a:r>
          </a:p>
        </p:txBody>
      </p:sp>
    </p:spTree>
    <p:extLst>
      <p:ext uri="{BB962C8B-B14F-4D97-AF65-F5344CB8AC3E}">
        <p14:creationId xmlns:p14="http://schemas.microsoft.com/office/powerpoint/2010/main" val="1775063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3" name="Content Placeholder 2"/>
          <p:cNvSpPr>
            <a:spLocks noGrp="1"/>
          </p:cNvSpPr>
          <p:nvPr>
            <p:ph idx="1"/>
          </p:nvPr>
        </p:nvSpPr>
        <p:spPr>
          <a:xfrm>
            <a:off x="268941" y="975959"/>
            <a:ext cx="8552329" cy="5069523"/>
          </a:xfrm>
        </p:spPr>
        <p:txBody>
          <a:bodyPr>
            <a:normAutofit fontScale="92500" lnSpcReduction="20000"/>
          </a:bodyPr>
          <a:lstStyle/>
          <a:p>
            <a:pPr marL="0" indent="0" algn="just">
              <a:buNone/>
            </a:pPr>
            <a:r>
              <a:rPr lang="en-US" sz="2400" dirty="0"/>
              <a:t>We calculate and analyze for the first time, the intrinsic strength of the halogen bond by combining high accuracy CCSD(T) calculations and vibrational spectroscopy to answer the following questions:</a:t>
            </a:r>
          </a:p>
          <a:p>
            <a:pPr marL="514330" indent="-514330" algn="just">
              <a:buFont typeface="+mj-lt"/>
              <a:buAutoNum type="arabicPeriod"/>
            </a:pPr>
            <a:endParaRPr lang="en-US" sz="2400" dirty="0"/>
          </a:p>
          <a:p>
            <a:pPr marL="514330" indent="-514330" algn="just">
              <a:buFont typeface="+mj-lt"/>
              <a:buAutoNum type="arabicPeriod"/>
            </a:pPr>
            <a:r>
              <a:rPr lang="en-US" sz="2400" dirty="0"/>
              <a:t>How strong can XB be? Is XB stronger or weaker than other non-covalent interactions? </a:t>
            </a:r>
          </a:p>
          <a:p>
            <a:pPr marL="514330" indent="-514330" algn="just">
              <a:buFont typeface="+mj-lt"/>
              <a:buAutoNum type="arabicPeriod"/>
            </a:pPr>
            <a:endParaRPr lang="en-US" sz="2400" dirty="0"/>
          </a:p>
          <a:p>
            <a:pPr marL="514330" indent="-514330" algn="just">
              <a:buFont typeface="+mj-lt"/>
              <a:buAutoNum type="arabicPeriod"/>
            </a:pPr>
            <a:r>
              <a:rPr lang="en-US" sz="2400" dirty="0"/>
              <a:t>On what properties does the strength of the halogen bond depend?</a:t>
            </a:r>
          </a:p>
          <a:p>
            <a:pPr marL="514330" indent="-514330" algn="just">
              <a:buFont typeface="+mj-lt"/>
              <a:buAutoNum type="arabicPeriod"/>
            </a:pPr>
            <a:endParaRPr lang="en-US" sz="2400" dirty="0"/>
          </a:p>
          <a:p>
            <a:pPr marL="514330" indent="-514330" algn="just">
              <a:buFont typeface="+mj-lt"/>
              <a:buAutoNum type="arabicPeriod"/>
            </a:pPr>
            <a:r>
              <a:rPr lang="en-US" sz="2400" dirty="0"/>
              <a:t>In which situations is it dominated by electrostatic and in which do covalent contributions play an essential role in halogen bonding?</a:t>
            </a:r>
          </a:p>
          <a:p>
            <a:pPr marL="514330" indent="-514330" algn="just">
              <a:buFont typeface="+mj-lt"/>
              <a:buAutoNum type="arabicPeriod"/>
            </a:pPr>
            <a:endParaRPr lang="en-US" sz="2400" dirty="0"/>
          </a:p>
          <a:p>
            <a:pPr marL="514330" indent="-514330" algn="just">
              <a:buFont typeface="+mj-lt"/>
              <a:buAutoNum type="arabicPeriod"/>
            </a:pPr>
            <a:r>
              <a:rPr lang="en-US" sz="2400" dirty="0"/>
              <a:t>How does a negative charge change halogen bonding?</a:t>
            </a:r>
          </a:p>
          <a:p>
            <a:pPr marL="514330" indent="-514330" algn="just">
              <a:buFont typeface="+mj-lt"/>
              <a:buAutoNum type="arabicPeriod"/>
            </a:pPr>
            <a:endParaRPr lang="en-US" sz="2400" dirty="0"/>
          </a:p>
          <a:p>
            <a:pPr marL="514330" indent="-514330" algn="just">
              <a:buFont typeface="+mj-lt"/>
              <a:buAutoNum type="arabicPeriod"/>
            </a:pPr>
            <a:r>
              <a:rPr lang="en-US" sz="2400" dirty="0"/>
              <a:t>How different XB properties commonly used in the literature reflect the strength of the XB?</a:t>
            </a:r>
          </a:p>
          <a:p>
            <a:pPr marL="0" indent="0" algn="just">
              <a:buNone/>
            </a:pPr>
            <a:endParaRPr lang="en-US" sz="2400" dirty="0"/>
          </a:p>
          <a:p>
            <a:pPr algn="just"/>
            <a:endParaRPr lang="en-US" sz="2400" dirty="0"/>
          </a:p>
          <a:p>
            <a:pPr algn="just"/>
            <a:endParaRPr lang="en-US" sz="2400" dirty="0"/>
          </a:p>
        </p:txBody>
      </p:sp>
      <p:sp>
        <p:nvSpPr>
          <p:cNvPr id="5" name="Slide Number Placeholder 4"/>
          <p:cNvSpPr>
            <a:spLocks noGrp="1"/>
          </p:cNvSpPr>
          <p:nvPr>
            <p:ph type="sldNum" sz="quarter" idx="12"/>
          </p:nvPr>
        </p:nvSpPr>
        <p:spPr/>
        <p:txBody>
          <a:bodyPr/>
          <a:lstStyle/>
          <a:p>
            <a:fld id="{51DB6D41-6FBA-8A4A-8707-0D6796DAB0C7}" type="slidenum">
              <a:rPr lang="en-US" smtClean="0"/>
              <a:t>11</a:t>
            </a:fld>
            <a:endParaRPr lang="en-US"/>
          </a:p>
        </p:txBody>
      </p:sp>
    </p:spTree>
    <p:extLst>
      <p:ext uri="{BB962C8B-B14F-4D97-AF65-F5344CB8AC3E}">
        <p14:creationId xmlns:p14="http://schemas.microsoft.com/office/powerpoint/2010/main" val="66072132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normAutofit fontScale="85000" lnSpcReduction="20000"/>
          </a:bodyPr>
          <a:lstStyle/>
          <a:p>
            <a:pPr marL="0" indent="0">
              <a:buNone/>
            </a:pPr>
            <a:r>
              <a:rPr lang="en-US" dirty="0" smtClean="0">
                <a:solidFill>
                  <a:schemeClr val="bg1">
                    <a:lumMod val="65000"/>
                  </a:schemeClr>
                </a:solidFill>
              </a:rPr>
              <a:t>Part – 1 Introduction</a:t>
            </a:r>
          </a:p>
          <a:p>
            <a:r>
              <a:rPr lang="en-US" dirty="0" smtClean="0">
                <a:solidFill>
                  <a:schemeClr val="bg1">
                    <a:lumMod val="65000"/>
                  </a:schemeClr>
                </a:solidFill>
              </a:rPr>
              <a:t>What is Halogen </a:t>
            </a:r>
            <a:r>
              <a:rPr lang="en-US" dirty="0">
                <a:solidFill>
                  <a:schemeClr val="bg1">
                    <a:lumMod val="65000"/>
                  </a:schemeClr>
                </a:solidFill>
              </a:rPr>
              <a:t>B</a:t>
            </a:r>
            <a:r>
              <a:rPr lang="en-US" dirty="0" smtClean="0">
                <a:solidFill>
                  <a:schemeClr val="bg1">
                    <a:lumMod val="65000"/>
                  </a:schemeClr>
                </a:solidFill>
              </a:rPr>
              <a:t>onding (XB)</a:t>
            </a:r>
          </a:p>
          <a:p>
            <a:r>
              <a:rPr lang="en-US" dirty="0" smtClean="0">
                <a:solidFill>
                  <a:schemeClr val="bg1">
                    <a:lumMod val="65000"/>
                  </a:schemeClr>
                </a:solidFill>
              </a:rPr>
              <a:t>Relevance</a:t>
            </a:r>
          </a:p>
          <a:p>
            <a:r>
              <a:rPr lang="en-US" dirty="0">
                <a:solidFill>
                  <a:schemeClr val="bg1">
                    <a:lumMod val="65000"/>
                  </a:schemeClr>
                </a:solidFill>
              </a:rPr>
              <a:t>Objectives</a:t>
            </a:r>
          </a:p>
          <a:p>
            <a:pPr marL="0" indent="0">
              <a:buNone/>
            </a:pPr>
            <a:r>
              <a:rPr lang="en-US" dirty="0" smtClean="0"/>
              <a:t>Part – 2 Methods</a:t>
            </a:r>
          </a:p>
          <a:p>
            <a:r>
              <a:rPr lang="en-US" dirty="0" smtClean="0"/>
              <a:t>Tools to Access the Nature of XB</a:t>
            </a:r>
          </a:p>
          <a:p>
            <a:r>
              <a:rPr lang="en-US" dirty="0" smtClean="0"/>
              <a:t>Local Vibrational Modes</a:t>
            </a:r>
          </a:p>
          <a:p>
            <a:pPr marL="0" indent="0">
              <a:buNone/>
            </a:pPr>
            <a:r>
              <a:rPr lang="en-US" dirty="0" smtClean="0">
                <a:solidFill>
                  <a:schemeClr val="bg1">
                    <a:lumMod val="65000"/>
                  </a:schemeClr>
                </a:solidFill>
              </a:rPr>
              <a:t>Part – 3 Selected Results</a:t>
            </a:r>
          </a:p>
          <a:p>
            <a:r>
              <a:rPr lang="en-US" dirty="0" smtClean="0">
                <a:solidFill>
                  <a:schemeClr val="bg1">
                    <a:lumMod val="65000"/>
                  </a:schemeClr>
                </a:solidFill>
              </a:rPr>
              <a:t>XB Mechanism and Nature of the Interaction</a:t>
            </a:r>
          </a:p>
          <a:p>
            <a:r>
              <a:rPr lang="en-US" dirty="0" err="1" smtClean="0">
                <a:solidFill>
                  <a:schemeClr val="bg1">
                    <a:lumMod val="65000"/>
                  </a:schemeClr>
                </a:solidFill>
              </a:rPr>
              <a:t>Dihalogens</a:t>
            </a:r>
            <a:r>
              <a:rPr lang="en-US" dirty="0" smtClean="0">
                <a:solidFill>
                  <a:schemeClr val="bg1">
                    <a:lumMod val="65000"/>
                  </a:schemeClr>
                </a:solidFill>
              </a:rPr>
              <a:t> and </a:t>
            </a:r>
            <a:r>
              <a:rPr lang="en-US" dirty="0" err="1" smtClean="0">
                <a:solidFill>
                  <a:schemeClr val="bg1">
                    <a:lumMod val="65000"/>
                  </a:schemeClr>
                </a:solidFill>
              </a:rPr>
              <a:t>Interhalogens</a:t>
            </a:r>
            <a:endParaRPr lang="en-US" dirty="0" smtClean="0">
              <a:solidFill>
                <a:schemeClr val="bg1">
                  <a:lumMod val="65000"/>
                </a:schemeClr>
              </a:solidFill>
            </a:endParaRPr>
          </a:p>
          <a:p>
            <a:r>
              <a:rPr lang="en-US" dirty="0" smtClean="0">
                <a:solidFill>
                  <a:schemeClr val="bg1">
                    <a:lumMod val="65000"/>
                  </a:schemeClr>
                </a:solidFill>
              </a:rPr>
              <a:t>XB vs Other </a:t>
            </a:r>
            <a:r>
              <a:rPr lang="en-US" dirty="0">
                <a:solidFill>
                  <a:schemeClr val="bg1">
                    <a:lumMod val="65000"/>
                  </a:schemeClr>
                </a:solidFill>
              </a:rPr>
              <a:t>N</a:t>
            </a:r>
            <a:r>
              <a:rPr lang="en-US" dirty="0" smtClean="0">
                <a:solidFill>
                  <a:schemeClr val="bg1">
                    <a:lumMod val="65000"/>
                  </a:schemeClr>
                </a:solidFill>
              </a:rPr>
              <a:t>on-covalent </a:t>
            </a:r>
            <a:r>
              <a:rPr lang="en-US" dirty="0">
                <a:solidFill>
                  <a:schemeClr val="bg1">
                    <a:lumMod val="65000"/>
                  </a:schemeClr>
                </a:solidFill>
              </a:rPr>
              <a:t>I</a:t>
            </a:r>
            <a:r>
              <a:rPr lang="en-US" dirty="0" smtClean="0">
                <a:solidFill>
                  <a:schemeClr val="bg1">
                    <a:lumMod val="65000"/>
                  </a:schemeClr>
                </a:solidFill>
              </a:rPr>
              <a:t>nteractions</a:t>
            </a:r>
          </a:p>
          <a:p>
            <a:r>
              <a:rPr lang="en-US" dirty="0">
                <a:solidFill>
                  <a:schemeClr val="bg1">
                    <a:lumMod val="65000"/>
                  </a:schemeClr>
                </a:solidFill>
              </a:rPr>
              <a:t>Local Stretching Force Constants</a:t>
            </a:r>
            <a:r>
              <a:rPr lang="en-US" baseline="30000" dirty="0">
                <a:solidFill>
                  <a:schemeClr val="bg1">
                    <a:lumMod val="65000"/>
                  </a:schemeClr>
                </a:solidFill>
              </a:rPr>
              <a:t> </a:t>
            </a:r>
            <a:r>
              <a:rPr lang="en-US" dirty="0">
                <a:solidFill>
                  <a:schemeClr val="bg1">
                    <a:lumMod val="65000"/>
                  </a:schemeClr>
                </a:solidFill>
              </a:rPr>
              <a:t>and  Other Quantities</a:t>
            </a:r>
          </a:p>
          <a:p>
            <a:pPr marL="0" indent="0">
              <a:buNone/>
            </a:pPr>
            <a:r>
              <a:rPr lang="en-US" dirty="0" smtClean="0">
                <a:solidFill>
                  <a:schemeClr val="bg1">
                    <a:lumMod val="65000"/>
                  </a:schemeClr>
                </a:solidFill>
              </a:rPr>
              <a:t>Part – 4 Conclusion and Overview</a:t>
            </a:r>
          </a:p>
          <a:p>
            <a:pPr marL="0" indent="0">
              <a:buNone/>
            </a:pPr>
            <a:endParaRPr lang="en-US" dirty="0"/>
          </a:p>
          <a:p>
            <a:endParaRPr lang="en-US" dirty="0" smtClean="0"/>
          </a:p>
        </p:txBody>
      </p:sp>
      <p:sp>
        <p:nvSpPr>
          <p:cNvPr id="5" name="Slide Number Placeholder 4"/>
          <p:cNvSpPr>
            <a:spLocks noGrp="1"/>
          </p:cNvSpPr>
          <p:nvPr>
            <p:ph type="sldNum" sz="quarter" idx="12"/>
          </p:nvPr>
        </p:nvSpPr>
        <p:spPr/>
        <p:txBody>
          <a:bodyPr/>
          <a:lstStyle/>
          <a:p>
            <a:fld id="{51DB6D41-6FBA-8A4A-8707-0D6796DAB0C7}" type="slidenum">
              <a:rPr lang="en-US" smtClean="0"/>
              <a:t>12</a:t>
            </a:fld>
            <a:endParaRPr lang="en-US"/>
          </a:p>
        </p:txBody>
      </p:sp>
    </p:spTree>
    <p:extLst>
      <p:ext uri="{BB962C8B-B14F-4D97-AF65-F5344CB8AC3E}">
        <p14:creationId xmlns:p14="http://schemas.microsoft.com/office/powerpoint/2010/main" val="3218195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730025" y="420168"/>
            <a:ext cx="1883740" cy="3296544"/>
          </a:xfrm>
          <a:prstGeom prst="rect">
            <a:avLst/>
          </a:prstGeom>
        </p:spPr>
      </p:pic>
      <p:sp>
        <p:nvSpPr>
          <p:cNvPr id="2" name="Title 1"/>
          <p:cNvSpPr>
            <a:spLocks noGrp="1"/>
          </p:cNvSpPr>
          <p:nvPr>
            <p:ph type="title"/>
          </p:nvPr>
        </p:nvSpPr>
        <p:spPr>
          <a:xfrm>
            <a:off x="243840" y="115912"/>
            <a:ext cx="8722360" cy="609282"/>
          </a:xfrm>
        </p:spPr>
        <p:txBody>
          <a:bodyPr/>
          <a:lstStyle/>
          <a:p>
            <a:r>
              <a:rPr lang="en-US" dirty="0"/>
              <a:t>Tools to </a:t>
            </a:r>
            <a:r>
              <a:rPr lang="en-US" dirty="0" smtClean="0"/>
              <a:t>Access </a:t>
            </a:r>
            <a:r>
              <a:rPr lang="en-US" dirty="0"/>
              <a:t>the </a:t>
            </a:r>
            <a:r>
              <a:rPr lang="en-US" dirty="0" smtClean="0"/>
              <a:t>Nature </a:t>
            </a:r>
            <a:r>
              <a:rPr lang="en-US" dirty="0"/>
              <a:t>of XB</a:t>
            </a:r>
          </a:p>
        </p:txBody>
      </p:sp>
      <p:sp>
        <p:nvSpPr>
          <p:cNvPr id="5" name="Slide Number Placeholder 4"/>
          <p:cNvSpPr>
            <a:spLocks noGrp="1"/>
          </p:cNvSpPr>
          <p:nvPr>
            <p:ph type="sldNum" sz="quarter" idx="12"/>
          </p:nvPr>
        </p:nvSpPr>
        <p:spPr>
          <a:xfrm>
            <a:off x="8493760" y="6327594"/>
            <a:ext cx="502920" cy="462915"/>
          </a:xfrm>
        </p:spPr>
        <p:txBody>
          <a:bodyPr/>
          <a:lstStyle/>
          <a:p>
            <a:fld id="{51DB6D41-6FBA-8A4A-8707-0D6796DAB0C7}" type="slidenum">
              <a:rPr lang="en-US" smtClean="0"/>
              <a:t>13</a:t>
            </a:fld>
            <a:endParaRPr lang="en-US" dirty="0"/>
          </a:p>
        </p:txBody>
      </p:sp>
      <p:sp>
        <p:nvSpPr>
          <p:cNvPr id="18" name="TextBox 17"/>
          <p:cNvSpPr txBox="1"/>
          <p:nvPr/>
        </p:nvSpPr>
        <p:spPr>
          <a:xfrm>
            <a:off x="6420695" y="935165"/>
            <a:ext cx="2710026" cy="432137"/>
          </a:xfrm>
          <a:prstGeom prst="rect">
            <a:avLst/>
          </a:prstGeom>
          <a:noFill/>
        </p:spPr>
        <p:txBody>
          <a:bodyPr wrap="none" lIns="91436" tIns="45718" rIns="91436" bIns="45718" rtlCol="0">
            <a:spAutoFit/>
          </a:bodyPr>
          <a:lstStyle/>
          <a:p>
            <a:r>
              <a:rPr lang="en-US" sz="2200" dirty="0"/>
              <a:t>Natural Bond Orbitals</a:t>
            </a:r>
          </a:p>
        </p:txBody>
      </p:sp>
      <p:sp>
        <p:nvSpPr>
          <p:cNvPr id="19" name="TextBox 18"/>
          <p:cNvSpPr txBox="1"/>
          <p:nvPr/>
        </p:nvSpPr>
        <p:spPr>
          <a:xfrm>
            <a:off x="3103437" y="919936"/>
            <a:ext cx="3309995" cy="432137"/>
          </a:xfrm>
          <a:prstGeom prst="rect">
            <a:avLst/>
          </a:prstGeom>
          <a:noFill/>
        </p:spPr>
        <p:txBody>
          <a:bodyPr wrap="none" lIns="91436" tIns="45718" rIns="91436" bIns="45718" rtlCol="0">
            <a:spAutoFit/>
          </a:bodyPr>
          <a:lstStyle/>
          <a:p>
            <a:r>
              <a:rPr lang="en-US" sz="2200" dirty="0"/>
              <a:t>Energy density distribution</a:t>
            </a:r>
          </a:p>
        </p:txBody>
      </p:sp>
      <p:sp>
        <p:nvSpPr>
          <p:cNvPr id="43" name="TextBox 42"/>
          <p:cNvSpPr txBox="1"/>
          <p:nvPr/>
        </p:nvSpPr>
        <p:spPr>
          <a:xfrm>
            <a:off x="82562" y="925176"/>
            <a:ext cx="2988074" cy="769437"/>
          </a:xfrm>
          <a:prstGeom prst="rect">
            <a:avLst/>
          </a:prstGeom>
          <a:noFill/>
        </p:spPr>
        <p:txBody>
          <a:bodyPr wrap="square" lIns="91436" tIns="45718" rIns="91436" bIns="45718" rtlCol="0">
            <a:spAutoFit/>
          </a:bodyPr>
          <a:lstStyle/>
          <a:p>
            <a:r>
              <a:rPr lang="en-US" sz="2200" dirty="0"/>
              <a:t>Electron Difference </a:t>
            </a:r>
          </a:p>
          <a:p>
            <a:r>
              <a:rPr lang="en-US" sz="2200" dirty="0"/>
              <a:t>Density Distribution </a:t>
            </a:r>
            <a:r>
              <a:rPr lang="el-GR" sz="2200" dirty="0"/>
              <a:t>(</a:t>
            </a:r>
            <a:r>
              <a:rPr lang="en-US" sz="2200" dirty="0"/>
              <a:t>∆</a:t>
            </a:r>
            <a:r>
              <a:rPr lang="el-GR" sz="2200" dirty="0"/>
              <a:t>ρ)</a:t>
            </a:r>
            <a:endParaRPr lang="en-US" sz="2200" dirty="0"/>
          </a:p>
        </p:txBody>
      </p:sp>
      <p:sp>
        <p:nvSpPr>
          <p:cNvPr id="11" name="TextBox 10"/>
          <p:cNvSpPr txBox="1"/>
          <p:nvPr/>
        </p:nvSpPr>
        <p:spPr>
          <a:xfrm>
            <a:off x="3633635" y="3257246"/>
            <a:ext cx="2341039" cy="2681174"/>
          </a:xfrm>
          <a:prstGeom prst="rect">
            <a:avLst/>
          </a:prstGeom>
          <a:noFill/>
        </p:spPr>
        <p:txBody>
          <a:bodyPr wrap="square" lIns="91436" tIns="45718" rIns="91436" bIns="45718" rtlCol="0">
            <a:spAutoFit/>
          </a:bodyPr>
          <a:lstStyle/>
          <a:p>
            <a:r>
              <a:rPr lang="en-US" sz="2200" dirty="0"/>
              <a:t>H(r)</a:t>
            </a:r>
            <a:r>
              <a:rPr lang="en-US" sz="2200" baseline="-25000" dirty="0"/>
              <a:t> </a:t>
            </a:r>
            <a:r>
              <a:rPr lang="en-US" sz="2200" dirty="0"/>
              <a:t>= </a:t>
            </a:r>
            <a:r>
              <a:rPr lang="en-US" sz="2200" dirty="0">
                <a:solidFill>
                  <a:schemeClr val="tx2"/>
                </a:solidFill>
              </a:rPr>
              <a:t>G(r) </a:t>
            </a:r>
            <a:r>
              <a:rPr lang="en-US" sz="2200" dirty="0"/>
              <a:t>+ </a:t>
            </a:r>
            <a:r>
              <a:rPr lang="en-US" sz="2200" dirty="0">
                <a:solidFill>
                  <a:srgbClr val="C00000"/>
                </a:solidFill>
              </a:rPr>
              <a:t>V(r)</a:t>
            </a:r>
          </a:p>
          <a:p>
            <a:endParaRPr lang="en-US" dirty="0" smtClean="0"/>
          </a:p>
          <a:p>
            <a:r>
              <a:rPr lang="en-US" dirty="0" smtClean="0"/>
              <a:t>Cremer-</a:t>
            </a:r>
            <a:r>
              <a:rPr lang="en-US" dirty="0" err="1" smtClean="0"/>
              <a:t>Kraka</a:t>
            </a:r>
            <a:r>
              <a:rPr lang="en-US" dirty="0" smtClean="0"/>
              <a:t> criteria</a:t>
            </a:r>
          </a:p>
          <a:p>
            <a:r>
              <a:rPr lang="en-US" dirty="0" smtClean="0"/>
              <a:t>(sufficient condition)</a:t>
            </a:r>
          </a:p>
          <a:p>
            <a:endParaRPr lang="en-US" dirty="0"/>
          </a:p>
          <a:p>
            <a:r>
              <a:rPr lang="en-US" dirty="0" err="1" smtClean="0"/>
              <a:t>H</a:t>
            </a:r>
            <a:r>
              <a:rPr lang="en-US" baseline="-25000" dirty="0" err="1"/>
              <a:t>b</a:t>
            </a:r>
            <a:r>
              <a:rPr lang="en-US" dirty="0" smtClean="0"/>
              <a:t> &lt; 0    covalent</a:t>
            </a:r>
          </a:p>
          <a:p>
            <a:endParaRPr lang="en-US" dirty="0"/>
          </a:p>
          <a:p>
            <a:r>
              <a:rPr lang="en-US" dirty="0" err="1" smtClean="0"/>
              <a:t>H</a:t>
            </a:r>
            <a:r>
              <a:rPr lang="en-US" baseline="-25000" dirty="0" err="1"/>
              <a:t>b</a:t>
            </a:r>
            <a:r>
              <a:rPr lang="en-US" dirty="0" smtClean="0"/>
              <a:t> &gt; 0   electrostatic </a:t>
            </a:r>
          </a:p>
          <a:p>
            <a:r>
              <a:rPr lang="en-US" dirty="0"/>
              <a:t>	</a:t>
            </a:r>
            <a:endParaRPr lang="en-US" dirty="0" smtClean="0"/>
          </a:p>
        </p:txBody>
      </p:sp>
      <p:sp>
        <p:nvSpPr>
          <p:cNvPr id="6" name="TextBox 5"/>
          <p:cNvSpPr txBox="1"/>
          <p:nvPr/>
        </p:nvSpPr>
        <p:spPr>
          <a:xfrm>
            <a:off x="340001" y="3839236"/>
            <a:ext cx="2427995" cy="1497470"/>
          </a:xfrm>
          <a:prstGeom prst="rect">
            <a:avLst/>
          </a:prstGeom>
          <a:noFill/>
        </p:spPr>
        <p:txBody>
          <a:bodyPr wrap="none" lIns="91436" tIns="45718" rIns="91436" bIns="45718" rtlCol="0">
            <a:spAutoFit/>
          </a:bodyPr>
          <a:lstStyle/>
          <a:p>
            <a:r>
              <a:rPr lang="en-US" dirty="0" smtClean="0">
                <a:solidFill>
                  <a:srgbClr val="FF0000"/>
                </a:solidFill>
              </a:rPr>
              <a:t>Red</a:t>
            </a:r>
            <a:r>
              <a:rPr lang="en-US" dirty="0" smtClean="0"/>
              <a:t> – electron </a:t>
            </a:r>
          </a:p>
          <a:p>
            <a:r>
              <a:rPr lang="en-US" dirty="0"/>
              <a:t>	 </a:t>
            </a:r>
            <a:r>
              <a:rPr lang="en-US" dirty="0" smtClean="0"/>
              <a:t> density increase</a:t>
            </a:r>
          </a:p>
          <a:p>
            <a:endParaRPr lang="en-US" dirty="0"/>
          </a:p>
          <a:p>
            <a:r>
              <a:rPr lang="en-US" dirty="0" smtClean="0">
                <a:solidFill>
                  <a:schemeClr val="tx2"/>
                </a:solidFill>
              </a:rPr>
              <a:t>Blue</a:t>
            </a:r>
            <a:r>
              <a:rPr lang="en-US" dirty="0" smtClean="0"/>
              <a:t> – electron </a:t>
            </a:r>
          </a:p>
          <a:p>
            <a:r>
              <a:rPr lang="en-US" dirty="0"/>
              <a:t>	</a:t>
            </a:r>
            <a:r>
              <a:rPr lang="en-US" dirty="0" smtClean="0"/>
              <a:t>   density decrease</a:t>
            </a:r>
            <a:endParaRPr lang="en-US" dirty="0"/>
          </a:p>
        </p:txBody>
      </p:sp>
      <p:sp>
        <p:nvSpPr>
          <p:cNvPr id="7" name="TextBox 6"/>
          <p:cNvSpPr txBox="1"/>
          <p:nvPr/>
        </p:nvSpPr>
        <p:spPr>
          <a:xfrm>
            <a:off x="6554557" y="4018818"/>
            <a:ext cx="2404303" cy="2340858"/>
          </a:xfrm>
          <a:prstGeom prst="rect">
            <a:avLst/>
          </a:prstGeom>
          <a:noFill/>
        </p:spPr>
        <p:txBody>
          <a:bodyPr wrap="square" lIns="91436" tIns="45718" rIns="91436" bIns="45718" rtlCol="0">
            <a:spAutoFit/>
          </a:bodyPr>
          <a:lstStyle/>
          <a:p>
            <a:r>
              <a:rPr lang="en-US" dirty="0" err="1"/>
              <a:t>lp</a:t>
            </a:r>
            <a:r>
              <a:rPr lang="en-US" dirty="0"/>
              <a:t> (A) </a:t>
            </a:r>
            <a:r>
              <a:rPr lang="en-US" dirty="0">
                <a:sym typeface="Wingdings"/>
              </a:rPr>
              <a:t> </a:t>
            </a:r>
            <a:r>
              <a:rPr lang="el-GR" dirty="0">
                <a:sym typeface="Wingdings"/>
              </a:rPr>
              <a:t>σ*(</a:t>
            </a:r>
            <a:r>
              <a:rPr lang="en-US" dirty="0">
                <a:sym typeface="Wingdings"/>
              </a:rPr>
              <a:t>RX)</a:t>
            </a:r>
            <a:endParaRPr lang="en-US" dirty="0"/>
          </a:p>
          <a:p>
            <a:endParaRPr lang="en-US" dirty="0" smtClean="0"/>
          </a:p>
          <a:p>
            <a:r>
              <a:rPr lang="en-US" dirty="0" smtClean="0"/>
              <a:t>Partial atomic </a:t>
            </a:r>
            <a:r>
              <a:rPr lang="en-US" dirty="0"/>
              <a:t>charges</a:t>
            </a:r>
          </a:p>
          <a:p>
            <a:endParaRPr lang="en-US" dirty="0" smtClean="0"/>
          </a:p>
          <a:p>
            <a:r>
              <a:rPr lang="en-US" dirty="0"/>
              <a:t>Charge transfer </a:t>
            </a:r>
          </a:p>
          <a:p>
            <a:endParaRPr lang="en-US" dirty="0"/>
          </a:p>
          <a:p>
            <a:endParaRPr lang="en-US" dirty="0"/>
          </a:p>
          <a:p>
            <a:endParaRPr lang="en-US" dirty="0"/>
          </a:p>
        </p:txBody>
      </p:sp>
      <p:cxnSp>
        <p:nvCxnSpPr>
          <p:cNvPr id="12" name="Straight Arrow Connector 11"/>
          <p:cNvCxnSpPr/>
          <p:nvPr/>
        </p:nvCxnSpPr>
        <p:spPr>
          <a:xfrm>
            <a:off x="4998225" y="2115050"/>
            <a:ext cx="583185" cy="687603"/>
          </a:xfrm>
          <a:prstGeom prst="straightConnector1">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5523663" y="2783866"/>
            <a:ext cx="847729" cy="654081"/>
          </a:xfrm>
          <a:prstGeom prst="rect">
            <a:avLst/>
          </a:prstGeom>
          <a:noFill/>
        </p:spPr>
        <p:txBody>
          <a:bodyPr wrap="none" lIns="91436" tIns="45718" rIns="91436" bIns="45718" rtlCol="0">
            <a:spAutoFit/>
          </a:bodyPr>
          <a:lstStyle/>
          <a:p>
            <a:r>
              <a:rPr lang="en-US" dirty="0" smtClean="0"/>
              <a:t>Critical</a:t>
            </a:r>
          </a:p>
          <a:p>
            <a:r>
              <a:rPr lang="en-US" dirty="0" smtClean="0"/>
              <a:t> point</a:t>
            </a:r>
            <a:endParaRPr lang="en-US" dirty="0"/>
          </a:p>
        </p:txBody>
      </p:sp>
      <p:sp>
        <p:nvSpPr>
          <p:cNvPr id="15" name="Donut 14"/>
          <p:cNvSpPr/>
          <p:nvPr/>
        </p:nvSpPr>
        <p:spPr>
          <a:xfrm>
            <a:off x="4844660" y="1906054"/>
            <a:ext cx="307131" cy="298013"/>
          </a:xfrm>
          <a:prstGeom prst="donut">
            <a:avLst>
              <a:gd name="adj" fmla="val 7797"/>
            </a:avLst>
          </a:prstGeom>
          <a:ln>
            <a:solidFill>
              <a:srgbClr val="7030A0"/>
            </a:solidFill>
          </a:ln>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solidFill>
                <a:schemeClr val="tx1"/>
              </a:solidFill>
            </a:endParaRPr>
          </a:p>
        </p:txBody>
      </p:sp>
      <p:sp>
        <p:nvSpPr>
          <p:cNvPr id="20" name="TextBox 19"/>
          <p:cNvSpPr txBox="1"/>
          <p:nvPr/>
        </p:nvSpPr>
        <p:spPr>
          <a:xfrm>
            <a:off x="1003701" y="3162126"/>
            <a:ext cx="1033689" cy="372952"/>
          </a:xfrm>
          <a:prstGeom prst="rect">
            <a:avLst/>
          </a:prstGeom>
          <a:noFill/>
        </p:spPr>
        <p:txBody>
          <a:bodyPr wrap="none" lIns="91436" tIns="45718" rIns="91436" bIns="45718" rtlCol="0">
            <a:spAutoFit/>
          </a:bodyPr>
          <a:lstStyle/>
          <a:p>
            <a:r>
              <a:rPr lang="en-US" dirty="0" err="1" smtClean="0"/>
              <a:t>FCl</a:t>
            </a:r>
            <a:r>
              <a:rPr lang="en-US" dirty="0" smtClean="0"/>
              <a:t>···NH</a:t>
            </a:r>
            <a:r>
              <a:rPr lang="en-US" baseline="-25000" dirty="0" smtClean="0"/>
              <a:t>3</a:t>
            </a:r>
            <a:endParaRPr lang="en-US" dirty="0"/>
          </a:p>
        </p:txBody>
      </p:sp>
      <p:sp>
        <p:nvSpPr>
          <p:cNvPr id="9" name="Rectangle 8"/>
          <p:cNvSpPr/>
          <p:nvPr/>
        </p:nvSpPr>
        <p:spPr>
          <a:xfrm>
            <a:off x="82563" y="5883608"/>
            <a:ext cx="4279321" cy="298970"/>
          </a:xfrm>
          <a:prstGeom prst="rect">
            <a:avLst/>
          </a:prstGeom>
        </p:spPr>
        <p:txBody>
          <a:bodyPr wrap="none" lIns="91436" tIns="45718" rIns="91436" bIns="45718">
            <a:spAutoFit/>
          </a:bodyPr>
          <a:lstStyle/>
          <a:p>
            <a:r>
              <a:rPr lang="el-GR" sz="2000" baseline="30000" dirty="0"/>
              <a:t>∆ρ(r) = ρ(Complex, r) − ρ(Monomer1, r) − ρ(Monomer2, r)</a:t>
            </a:r>
            <a:endParaRPr lang="en-US" sz="2000" dirty="0"/>
          </a:p>
        </p:txBody>
      </p:sp>
      <p:cxnSp>
        <p:nvCxnSpPr>
          <p:cNvPr id="14" name="Straight Connector 13"/>
          <p:cNvCxnSpPr/>
          <p:nvPr/>
        </p:nvCxnSpPr>
        <p:spPr>
          <a:xfrm>
            <a:off x="3018284" y="1045366"/>
            <a:ext cx="5338" cy="4646834"/>
          </a:xfrm>
          <a:prstGeom prst="line">
            <a:avLst/>
          </a:prstGeom>
          <a:ln>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6280061" y="1045366"/>
            <a:ext cx="29052" cy="4741642"/>
          </a:xfrm>
          <a:prstGeom prst="line">
            <a:avLst/>
          </a:prstGeom>
          <a:ln>
            <a:solidFill>
              <a:srgbClr val="7030A0"/>
            </a:solidFill>
          </a:ln>
        </p:spPr>
        <p:style>
          <a:lnRef idx="2">
            <a:schemeClr val="accent1"/>
          </a:lnRef>
          <a:fillRef idx="0">
            <a:schemeClr val="accent1"/>
          </a:fillRef>
          <a:effectRef idx="1">
            <a:schemeClr val="accent1"/>
          </a:effectRef>
          <a:fontRef idx="minor">
            <a:schemeClr val="tx1"/>
          </a:fontRef>
        </p:style>
      </p:cxnSp>
      <p:sp>
        <p:nvSpPr>
          <p:cNvPr id="10" name="Cross 9"/>
          <p:cNvSpPr/>
          <p:nvPr/>
        </p:nvSpPr>
        <p:spPr>
          <a:xfrm>
            <a:off x="4447189" y="3640864"/>
            <a:ext cx="266907" cy="254085"/>
          </a:xfrm>
          <a:prstGeom prst="plus">
            <a:avLst>
              <a:gd name="adj" fmla="val 44390"/>
            </a:avLst>
          </a:prstGeom>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sp>
        <p:nvSpPr>
          <p:cNvPr id="16" name="Rectangle 15"/>
          <p:cNvSpPr/>
          <p:nvPr/>
        </p:nvSpPr>
        <p:spPr>
          <a:xfrm>
            <a:off x="5151790" y="3760480"/>
            <a:ext cx="345450" cy="45719"/>
          </a:xfrm>
          <a:prstGeom prst="rect">
            <a:avLst/>
          </a:prstGeom>
        </p:spPr>
        <p:style>
          <a:lnRef idx="1">
            <a:schemeClr val="accent2"/>
          </a:lnRef>
          <a:fillRef idx="3">
            <a:schemeClr val="accent2"/>
          </a:fillRef>
          <a:effectRef idx="2">
            <a:schemeClr val="accent2"/>
          </a:effectRef>
          <a:fontRef idx="minor">
            <a:schemeClr val="lt1"/>
          </a:fontRef>
        </p:style>
        <p:txBody>
          <a:bodyPr lIns="91436" tIns="45718" rIns="91436" bIns="45718" rtlCol="0" anchor="ctr"/>
          <a:lstStyle/>
          <a:p>
            <a:pPr algn="ctr"/>
            <a:endParaRPr lang="en-US">
              <a:solidFill>
                <a:srgbClr val="984807"/>
              </a:solidFill>
            </a:endParaRPr>
          </a:p>
        </p:txBody>
      </p:sp>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445" y="1954673"/>
            <a:ext cx="2591214" cy="1066594"/>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6407" y="1801099"/>
            <a:ext cx="2435493" cy="1959381"/>
          </a:xfrm>
          <a:prstGeom prst="rect">
            <a:avLst/>
          </a:prstGeom>
        </p:spPr>
      </p:pic>
      <p:sp>
        <p:nvSpPr>
          <p:cNvPr id="3" name="TextBox 2"/>
          <p:cNvSpPr txBox="1"/>
          <p:nvPr/>
        </p:nvSpPr>
        <p:spPr>
          <a:xfrm>
            <a:off x="4351870" y="2802652"/>
            <a:ext cx="1110037" cy="372952"/>
          </a:xfrm>
          <a:prstGeom prst="rect">
            <a:avLst/>
          </a:prstGeom>
          <a:noFill/>
        </p:spPr>
        <p:txBody>
          <a:bodyPr wrap="none" lIns="91436" tIns="45718" rIns="91436" bIns="45718" rtlCol="0">
            <a:spAutoFit/>
          </a:bodyPr>
          <a:lstStyle/>
          <a:p>
            <a:r>
              <a:rPr lang="en-US" smtClean="0"/>
              <a:t>F-Cl</a:t>
            </a:r>
            <a:r>
              <a:rPr lang="en-US" dirty="0" smtClean="0"/>
              <a:t>···OH</a:t>
            </a:r>
            <a:r>
              <a:rPr lang="en-US" baseline="-25000" dirty="0" smtClean="0"/>
              <a:t>2</a:t>
            </a:r>
            <a:endParaRPr lang="en-US" baseline="-25000" dirty="0"/>
          </a:p>
        </p:txBody>
      </p:sp>
      <p:sp>
        <p:nvSpPr>
          <p:cNvPr id="8" name="TextBox 7"/>
          <p:cNvSpPr txBox="1"/>
          <p:nvPr/>
        </p:nvSpPr>
        <p:spPr>
          <a:xfrm>
            <a:off x="7799340" y="1459878"/>
            <a:ext cx="705312" cy="372952"/>
          </a:xfrm>
          <a:prstGeom prst="rect">
            <a:avLst/>
          </a:prstGeom>
          <a:noFill/>
        </p:spPr>
        <p:txBody>
          <a:bodyPr wrap="none" lIns="91436" tIns="45718" rIns="91436" bIns="45718" rtlCol="0">
            <a:spAutoFit/>
          </a:bodyPr>
          <a:lstStyle/>
          <a:p>
            <a:r>
              <a:rPr lang="en-US" dirty="0" err="1" smtClean="0"/>
              <a:t>Lp</a:t>
            </a:r>
            <a:r>
              <a:rPr lang="en-US" dirty="0" smtClean="0"/>
              <a:t>(N)</a:t>
            </a:r>
            <a:endParaRPr lang="en-US" dirty="0"/>
          </a:p>
        </p:txBody>
      </p:sp>
      <p:sp>
        <p:nvSpPr>
          <p:cNvPr id="22" name="TextBox 21"/>
          <p:cNvSpPr txBox="1"/>
          <p:nvPr/>
        </p:nvSpPr>
        <p:spPr>
          <a:xfrm>
            <a:off x="6911862" y="3513246"/>
            <a:ext cx="861588" cy="372952"/>
          </a:xfrm>
          <a:prstGeom prst="rect">
            <a:avLst/>
          </a:prstGeom>
          <a:noFill/>
        </p:spPr>
        <p:txBody>
          <a:bodyPr wrap="none" lIns="91436" tIns="45718" rIns="91436" bIns="45718" rtlCol="0">
            <a:spAutoFit/>
          </a:bodyPr>
          <a:lstStyle/>
          <a:p>
            <a:r>
              <a:rPr lang="el-GR" dirty="0" smtClean="0"/>
              <a:t>σ*(</a:t>
            </a:r>
            <a:r>
              <a:rPr lang="en-US" dirty="0" err="1" smtClean="0"/>
              <a:t>FCl</a:t>
            </a:r>
            <a:r>
              <a:rPr lang="en-US" dirty="0" smtClean="0"/>
              <a:t>)</a:t>
            </a:r>
            <a:endParaRPr lang="en-US" dirty="0"/>
          </a:p>
        </p:txBody>
      </p:sp>
    </p:spTree>
    <p:extLst>
      <p:ext uri="{BB962C8B-B14F-4D97-AF65-F5344CB8AC3E}">
        <p14:creationId xmlns:p14="http://schemas.microsoft.com/office/powerpoint/2010/main" val="198758124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XB Strength From Vibrational Spectroscopy</a:t>
            </a:r>
            <a:endParaRPr lang="en-US" dirty="0"/>
          </a:p>
        </p:txBody>
      </p:sp>
      <p:sp>
        <p:nvSpPr>
          <p:cNvPr id="3" name="Content Placeholder 2"/>
          <p:cNvSpPr>
            <a:spLocks noGrp="1"/>
          </p:cNvSpPr>
          <p:nvPr>
            <p:ph idx="1"/>
          </p:nvPr>
        </p:nvSpPr>
        <p:spPr>
          <a:xfrm>
            <a:off x="184225" y="843280"/>
            <a:ext cx="8358991" cy="5374640"/>
          </a:xfrm>
        </p:spPr>
        <p:txBody>
          <a:bodyPr>
            <a:normAutofit lnSpcReduction="10000"/>
          </a:bodyPr>
          <a:lstStyle/>
          <a:p>
            <a:pPr marL="0" indent="0" algn="just">
              <a:buNone/>
            </a:pPr>
            <a:r>
              <a:rPr lang="en-US" sz="2000" dirty="0">
                <a:solidFill>
                  <a:schemeClr val="tx2"/>
                </a:solidFill>
              </a:rPr>
              <a:t>Vibrational spectroscopy provides a way to probe the intrinsic strength of a bond without breaking or even changing  it!</a:t>
            </a:r>
          </a:p>
          <a:p>
            <a:pPr lvl="1" algn="just"/>
            <a:r>
              <a:rPr lang="en-US" sz="2000" dirty="0">
                <a:solidFill>
                  <a:schemeClr val="tx2"/>
                </a:solidFill>
              </a:rPr>
              <a:t>Via the force constant of a stretching vibration:</a:t>
            </a:r>
          </a:p>
          <a:p>
            <a:pPr lvl="2" algn="just"/>
            <a:r>
              <a:rPr lang="en-US" sz="2000" dirty="0">
                <a:solidFill>
                  <a:schemeClr val="tx2"/>
                </a:solidFill>
              </a:rPr>
              <a:t>The force constant gives the curvature of the PES</a:t>
            </a:r>
          </a:p>
          <a:p>
            <a:pPr lvl="2" algn="just"/>
            <a:endParaRPr lang="en-US" sz="2000" dirty="0">
              <a:solidFill>
                <a:schemeClr val="tx2"/>
              </a:solidFill>
            </a:endParaRPr>
          </a:p>
          <a:p>
            <a:pPr lvl="2" algn="just"/>
            <a:endParaRPr lang="en-US" sz="2000" dirty="0">
              <a:solidFill>
                <a:schemeClr val="tx2"/>
              </a:solidFill>
            </a:endParaRPr>
          </a:p>
          <a:p>
            <a:pPr lvl="2" algn="just"/>
            <a:endParaRPr lang="en-US" sz="2000" dirty="0">
              <a:solidFill>
                <a:schemeClr val="tx2"/>
              </a:solidFill>
            </a:endParaRPr>
          </a:p>
          <a:p>
            <a:pPr lvl="1" algn="just"/>
            <a:endParaRPr lang="en-US" sz="2200" dirty="0">
              <a:solidFill>
                <a:schemeClr val="tx2"/>
              </a:solidFill>
            </a:endParaRPr>
          </a:p>
          <a:p>
            <a:pPr lvl="1" algn="just"/>
            <a:endParaRPr lang="en-US" sz="2200" dirty="0">
              <a:solidFill>
                <a:schemeClr val="tx2"/>
              </a:solidFill>
            </a:endParaRPr>
          </a:p>
          <a:p>
            <a:pPr marL="457182" lvl="1" indent="0" algn="just">
              <a:buNone/>
            </a:pPr>
            <a:endParaRPr lang="en-US" sz="2200" dirty="0">
              <a:solidFill>
                <a:schemeClr val="tx2"/>
              </a:solidFill>
            </a:endParaRPr>
          </a:p>
          <a:p>
            <a:pPr lvl="1" algn="just"/>
            <a:endParaRPr lang="en-US" sz="2200" dirty="0">
              <a:solidFill>
                <a:schemeClr val="tx2"/>
              </a:solidFill>
            </a:endParaRPr>
          </a:p>
          <a:p>
            <a:pPr lvl="1" algn="just"/>
            <a:endParaRPr lang="en-US" sz="2200" dirty="0">
              <a:solidFill>
                <a:schemeClr val="tx2"/>
              </a:solidFill>
            </a:endParaRPr>
          </a:p>
          <a:p>
            <a:pPr algn="just"/>
            <a:r>
              <a:rPr lang="en-US" sz="2000" dirty="0">
                <a:solidFill>
                  <a:srgbClr val="800000"/>
                </a:solidFill>
              </a:rPr>
              <a:t>In polyatomic molecules the normal vibrational modes are delocalized, due to vibrational coupling including both the kinetic (T) and potential (V) energy contributions.</a:t>
            </a:r>
          </a:p>
          <a:p>
            <a:pPr lvl="1" algn="just"/>
            <a:endParaRPr lang="en-US" dirty="0">
              <a:solidFill>
                <a:srgbClr val="C00000"/>
              </a:solidFill>
            </a:endParaRPr>
          </a:p>
          <a:p>
            <a:pPr marL="0" indent="0" algn="just">
              <a:buNone/>
            </a:pPr>
            <a:endParaRPr lang="en-US" dirty="0"/>
          </a:p>
        </p:txBody>
      </p:sp>
      <p:sp>
        <p:nvSpPr>
          <p:cNvPr id="5" name="Slide Number Placeholder 4"/>
          <p:cNvSpPr>
            <a:spLocks noGrp="1"/>
          </p:cNvSpPr>
          <p:nvPr>
            <p:ph type="sldNum" sz="quarter" idx="12"/>
          </p:nvPr>
        </p:nvSpPr>
        <p:spPr/>
        <p:txBody>
          <a:bodyPr/>
          <a:lstStyle/>
          <a:p>
            <a:fld id="{51DB6D41-6FBA-8A4A-8707-0D6796DAB0C7}" type="slidenum">
              <a:rPr lang="en-US" smtClean="0"/>
              <a:t>14</a:t>
            </a:fld>
            <a:endParaRPr lang="en-US"/>
          </a:p>
        </p:txBody>
      </p:sp>
      <p:sp>
        <p:nvSpPr>
          <p:cNvPr id="10" name="TextBox 9"/>
          <p:cNvSpPr txBox="1"/>
          <p:nvPr/>
        </p:nvSpPr>
        <p:spPr>
          <a:xfrm>
            <a:off x="640081" y="2154814"/>
            <a:ext cx="2976347" cy="372952"/>
          </a:xfrm>
          <a:prstGeom prst="rect">
            <a:avLst/>
          </a:prstGeom>
          <a:noFill/>
        </p:spPr>
        <p:txBody>
          <a:bodyPr wrap="none" lIns="91436" tIns="45718" rIns="91436" bIns="45718" rtlCol="0">
            <a:spAutoFit/>
          </a:bodyPr>
          <a:lstStyle/>
          <a:p>
            <a:r>
              <a:rPr lang="en-US" dirty="0" smtClean="0"/>
              <a:t>PES  for a diatomic molecule:</a:t>
            </a:r>
            <a:endParaRPr lang="en-US" dirty="0"/>
          </a:p>
        </p:txBody>
      </p:sp>
      <p:sp>
        <p:nvSpPr>
          <p:cNvPr id="24" name="TextBox 23"/>
          <p:cNvSpPr txBox="1"/>
          <p:nvPr/>
        </p:nvSpPr>
        <p:spPr>
          <a:xfrm>
            <a:off x="5717541" y="2518451"/>
            <a:ext cx="2471420" cy="372952"/>
          </a:xfrm>
          <a:prstGeom prst="rect">
            <a:avLst/>
          </a:prstGeom>
          <a:noFill/>
        </p:spPr>
        <p:txBody>
          <a:bodyPr wrap="square" lIns="91436" tIns="45718" rIns="91436" bIns="45718" rtlCol="0">
            <a:spAutoFit/>
          </a:bodyPr>
          <a:lstStyle/>
          <a:p>
            <a:r>
              <a:rPr lang="en-US" dirty="0" smtClean="0"/>
              <a:t>Stronger bond</a:t>
            </a:r>
            <a:endParaRPr lang="en-US" dirty="0"/>
          </a:p>
        </p:txBody>
      </p:sp>
      <p:sp>
        <p:nvSpPr>
          <p:cNvPr id="25" name="TextBox 24"/>
          <p:cNvSpPr txBox="1"/>
          <p:nvPr/>
        </p:nvSpPr>
        <p:spPr>
          <a:xfrm>
            <a:off x="5788661" y="3778290"/>
            <a:ext cx="2471420" cy="372952"/>
          </a:xfrm>
          <a:prstGeom prst="rect">
            <a:avLst/>
          </a:prstGeom>
          <a:noFill/>
        </p:spPr>
        <p:txBody>
          <a:bodyPr wrap="square" lIns="91436" tIns="45718" rIns="91436" bIns="45718" rtlCol="0">
            <a:spAutoFit/>
          </a:bodyPr>
          <a:lstStyle/>
          <a:p>
            <a:r>
              <a:rPr lang="en-US" dirty="0" smtClean="0"/>
              <a:t>weaker bond</a:t>
            </a:r>
            <a:endParaRPr lang="en-US" dirty="0"/>
          </a:p>
        </p:txBody>
      </p:sp>
      <p:pic>
        <p:nvPicPr>
          <p:cNvPr id="27" name="Picture 26"/>
          <p:cNvPicPr>
            <a:picLocks noChangeAspect="1"/>
          </p:cNvPicPr>
          <p:nvPr/>
        </p:nvPicPr>
        <p:blipFill>
          <a:blip r:embed="rId3"/>
          <a:stretch>
            <a:fillRect/>
          </a:stretch>
        </p:blipFill>
        <p:spPr>
          <a:xfrm>
            <a:off x="640080" y="2571135"/>
            <a:ext cx="3327400" cy="2425700"/>
          </a:xfrm>
          <a:prstGeom prst="rect">
            <a:avLst/>
          </a:prstGeom>
        </p:spPr>
      </p:pic>
      <p:pic>
        <p:nvPicPr>
          <p:cNvPr id="28" name="Picture 27"/>
          <p:cNvPicPr>
            <a:picLocks noChangeAspect="1"/>
          </p:cNvPicPr>
          <p:nvPr/>
        </p:nvPicPr>
        <p:blipFill>
          <a:blip r:embed="rId4"/>
          <a:stretch>
            <a:fillRect/>
          </a:stretch>
        </p:blipFill>
        <p:spPr>
          <a:xfrm>
            <a:off x="4122420" y="2585105"/>
            <a:ext cx="1778000" cy="2235200"/>
          </a:xfrm>
          <a:prstGeom prst="rect">
            <a:avLst/>
          </a:prstGeom>
        </p:spPr>
      </p:pic>
      <p:sp>
        <p:nvSpPr>
          <p:cNvPr id="6" name="TextBox 5"/>
          <p:cNvSpPr txBox="1"/>
          <p:nvPr/>
        </p:nvSpPr>
        <p:spPr>
          <a:xfrm>
            <a:off x="955041" y="2703116"/>
            <a:ext cx="450973" cy="372952"/>
          </a:xfrm>
          <a:prstGeom prst="rect">
            <a:avLst/>
          </a:prstGeom>
          <a:noFill/>
        </p:spPr>
        <p:txBody>
          <a:bodyPr wrap="none" lIns="91436" tIns="45718" rIns="91436" bIns="45718" rtlCol="0">
            <a:spAutoFit/>
          </a:bodyPr>
          <a:lstStyle/>
          <a:p>
            <a:r>
              <a:rPr lang="en-US" dirty="0" smtClean="0"/>
              <a:t>AB</a:t>
            </a:r>
            <a:endParaRPr lang="en-US" dirty="0"/>
          </a:p>
        </p:txBody>
      </p:sp>
      <p:sp>
        <p:nvSpPr>
          <p:cNvPr id="12" name="TextBox 11"/>
          <p:cNvSpPr txBox="1"/>
          <p:nvPr/>
        </p:nvSpPr>
        <p:spPr>
          <a:xfrm>
            <a:off x="1070458" y="4034076"/>
            <a:ext cx="523394" cy="372952"/>
          </a:xfrm>
          <a:prstGeom prst="rect">
            <a:avLst/>
          </a:prstGeom>
          <a:noFill/>
        </p:spPr>
        <p:txBody>
          <a:bodyPr wrap="none" lIns="91436" tIns="45718" rIns="91436" bIns="45718" rtlCol="0">
            <a:spAutoFit/>
          </a:bodyPr>
          <a:lstStyle/>
          <a:p>
            <a:r>
              <a:rPr lang="en-US" dirty="0" smtClean="0"/>
              <a:t>A-B</a:t>
            </a:r>
            <a:endParaRPr lang="en-US" dirty="0"/>
          </a:p>
        </p:txBody>
      </p:sp>
      <p:sp>
        <p:nvSpPr>
          <p:cNvPr id="13" name="TextBox 12"/>
          <p:cNvSpPr txBox="1"/>
          <p:nvPr/>
        </p:nvSpPr>
        <p:spPr>
          <a:xfrm>
            <a:off x="3013363" y="2967277"/>
            <a:ext cx="740657" cy="372952"/>
          </a:xfrm>
          <a:prstGeom prst="rect">
            <a:avLst/>
          </a:prstGeom>
          <a:noFill/>
        </p:spPr>
        <p:txBody>
          <a:bodyPr wrap="none" lIns="91436" tIns="45718" rIns="91436" bIns="45718" rtlCol="0">
            <a:spAutoFit/>
          </a:bodyPr>
          <a:lstStyle/>
          <a:p>
            <a:r>
              <a:rPr lang="en-US" dirty="0" smtClean="0"/>
              <a:t>A----B</a:t>
            </a:r>
            <a:endParaRPr lang="en-US" dirty="0"/>
          </a:p>
        </p:txBody>
      </p:sp>
    </p:spTree>
    <p:extLst>
      <p:ext uri="{BB962C8B-B14F-4D97-AF65-F5344CB8AC3E}">
        <p14:creationId xmlns:p14="http://schemas.microsoft.com/office/powerpoint/2010/main" val="46072082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680" y="76519"/>
            <a:ext cx="8722360" cy="609282"/>
          </a:xfrm>
        </p:spPr>
        <p:txBody>
          <a:bodyPr/>
          <a:lstStyle/>
          <a:p>
            <a:r>
              <a:rPr lang="en-US" dirty="0" smtClean="0"/>
              <a:t>Vibrational Modes Theory</a:t>
            </a:r>
            <a:endParaRPr lang="en-US" dirty="0"/>
          </a:p>
        </p:txBody>
      </p:sp>
      <p:sp>
        <p:nvSpPr>
          <p:cNvPr id="3" name="Content Placeholder 2"/>
          <p:cNvSpPr>
            <a:spLocks noGrp="1"/>
          </p:cNvSpPr>
          <p:nvPr>
            <p:ph idx="1"/>
          </p:nvPr>
        </p:nvSpPr>
        <p:spPr>
          <a:xfrm>
            <a:off x="233680" y="916309"/>
            <a:ext cx="8722360" cy="5069523"/>
          </a:xfrm>
        </p:spPr>
        <p:txBody>
          <a:bodyPr>
            <a:normAutofit fontScale="92500" lnSpcReduction="20000"/>
          </a:bodyPr>
          <a:lstStyle/>
          <a:p>
            <a:r>
              <a:rPr lang="en-US" dirty="0" smtClean="0"/>
              <a:t>General Vibrational Equation:</a:t>
            </a:r>
          </a:p>
          <a:p>
            <a:endParaRPr lang="en-US" dirty="0"/>
          </a:p>
          <a:p>
            <a:endParaRPr lang="en-US" dirty="0" smtClean="0"/>
          </a:p>
          <a:p>
            <a:endParaRPr lang="en-US" dirty="0"/>
          </a:p>
          <a:p>
            <a:endParaRPr lang="en-US" dirty="0" smtClean="0"/>
          </a:p>
          <a:p>
            <a:endParaRPr lang="en-US" dirty="0" smtClean="0"/>
          </a:p>
          <a:p>
            <a:r>
              <a:rPr lang="en-US" sz="2200" dirty="0"/>
              <a:t>Normal vibrational frequencies (cm</a:t>
            </a:r>
            <a:r>
              <a:rPr lang="en-US" sz="2200" baseline="30000" dirty="0"/>
              <a:t>-1</a:t>
            </a:r>
            <a:r>
              <a:rPr lang="en-US" sz="2200" dirty="0"/>
              <a:t>) </a:t>
            </a:r>
          </a:p>
          <a:p>
            <a:endParaRPr lang="en-US" sz="2200" dirty="0"/>
          </a:p>
          <a:p>
            <a:r>
              <a:rPr lang="en-US" sz="2200" dirty="0"/>
              <a:t>Solve the vibrational equation by </a:t>
            </a:r>
            <a:r>
              <a:rPr lang="en-US" sz="2200" dirty="0" err="1"/>
              <a:t>diagonalization</a:t>
            </a:r>
            <a:r>
              <a:rPr lang="en-US" sz="2200" dirty="0"/>
              <a:t> of </a:t>
            </a:r>
            <a:r>
              <a:rPr lang="en-US" sz="2200" dirty="0" err="1"/>
              <a:t>F</a:t>
            </a:r>
            <a:r>
              <a:rPr lang="en-US" sz="2200" baseline="30000" dirty="0" err="1"/>
              <a:t>q</a:t>
            </a:r>
            <a:r>
              <a:rPr lang="en-US" sz="2200" baseline="30000" dirty="0"/>
              <a:t>  </a:t>
            </a:r>
            <a:r>
              <a:rPr lang="en-US" sz="2200" dirty="0"/>
              <a:t>matrix</a:t>
            </a:r>
          </a:p>
          <a:p>
            <a:endParaRPr lang="en-US" sz="2200" dirty="0"/>
          </a:p>
          <a:p>
            <a:pPr lvl="1"/>
            <a:r>
              <a:rPr lang="en-US" sz="2500" dirty="0">
                <a:solidFill>
                  <a:schemeClr val="tx2"/>
                </a:solidFill>
              </a:rPr>
              <a:t>Potential energy coupling among normal vibrations is eliminated</a:t>
            </a:r>
          </a:p>
          <a:p>
            <a:pPr lvl="1"/>
            <a:r>
              <a:rPr lang="en-US" sz="2500" dirty="0">
                <a:solidFill>
                  <a:srgbClr val="C00000"/>
                </a:solidFill>
              </a:rPr>
              <a:t>Kinetic coupling on G matrix remain, therefore these modes are not local!</a:t>
            </a:r>
          </a:p>
          <a:p>
            <a:pPr marL="457182" lvl="1" indent="0">
              <a:buNone/>
            </a:pPr>
            <a:r>
              <a:rPr lang="en-US" dirty="0" smtClean="0">
                <a:solidFill>
                  <a:srgbClr val="C00000"/>
                </a:solidFill>
              </a:rPr>
              <a:t>How can we eliminate kinetic energy coupling among vibrations?</a:t>
            </a:r>
          </a:p>
        </p:txBody>
      </p:sp>
      <p:sp>
        <p:nvSpPr>
          <p:cNvPr id="5" name="Slide Number Placeholder 4"/>
          <p:cNvSpPr>
            <a:spLocks noGrp="1"/>
          </p:cNvSpPr>
          <p:nvPr>
            <p:ph type="sldNum" sz="quarter" idx="12"/>
          </p:nvPr>
        </p:nvSpPr>
        <p:spPr/>
        <p:txBody>
          <a:bodyPr/>
          <a:lstStyle/>
          <a:p>
            <a:fld id="{51DB6D41-6FBA-8A4A-8707-0D6796DAB0C7}" type="slidenum">
              <a:rPr lang="en-US" smtClean="0"/>
              <a:t>15</a:t>
            </a:fld>
            <a:endParaRPr lang="en-US"/>
          </a:p>
        </p:txBody>
      </p:sp>
      <mc:AlternateContent xmlns:mc="http://schemas.openxmlformats.org/markup-compatibility/2006" xmlns:a14="http://schemas.microsoft.com/office/drawing/2010/main">
        <mc:Choice Requires="a14">
          <p:sp>
            <p:nvSpPr>
              <p:cNvPr id="11" name="TextBox 10"/>
              <p:cNvSpPr txBox="1"/>
              <p:nvPr/>
            </p:nvSpPr>
            <p:spPr>
              <a:xfrm>
                <a:off x="10380764" y="1449328"/>
                <a:ext cx="1268587" cy="654081"/>
              </a:xfrm>
              <a:prstGeom prst="rect">
                <a:avLst/>
              </a:prstGeom>
              <a:noFill/>
            </p:spPr>
            <p:txBody>
              <a:bodyPr wrap="none" lIns="91436" tIns="45718" rIns="91436" bIns="45718" rtlCol="0">
                <a:spAutoFit/>
              </a:bodyPr>
              <a:lstStyle/>
              <a:p>
                <a:endParaRPr lang="en-US" sz="3600" dirty="0"/>
              </a:p>
              <a:p>
                <a:endParaRPr lang="en-US" dirty="0"/>
              </a:p>
            </p:txBody>
          </p:sp>
        </mc:Choice>
        <mc:Fallback xmlns="">
          <p:sp>
            <p:nvSpPr>
              <p:cNvPr id="11" name="TextBox 10"/>
              <p:cNvSpPr txBox="1">
                <a:spLocks noRot="1" noChangeAspect="1" noMove="1" noResize="1" noEditPoints="1" noAdjustHandles="1" noChangeArrowheads="1" noChangeShapeType="1" noTextEdit="1"/>
              </p:cNvSpPr>
              <p:nvPr/>
            </p:nvSpPr>
            <p:spPr>
              <a:xfrm>
                <a:off x="10380763" y="1449328"/>
                <a:ext cx="2323072" cy="923330"/>
              </a:xfrm>
              <a:prstGeom prst="rect">
                <a:avLst/>
              </a:prstGeom>
              <a:blipFill rotWithShape="0">
                <a:blip r:embed="rId3"/>
                <a:stretch>
                  <a:fillRect/>
                </a:stretch>
              </a:blipFill>
            </p:spPr>
            <p:txBody>
              <a:bodyPr/>
              <a:lstStyle/>
              <a:p>
                <a:r>
                  <a:rPr lang="en-US">
                    <a:noFill/>
                  </a:rPr>
                  <a:t> </a:t>
                </a:r>
              </a:p>
            </p:txBody>
          </p:sp>
        </mc:Fallback>
      </mc:AlternateContent>
      <p:sp>
        <p:nvSpPr>
          <p:cNvPr id="12" name="TextBox 11"/>
          <p:cNvSpPr txBox="1"/>
          <p:nvPr/>
        </p:nvSpPr>
        <p:spPr>
          <a:xfrm>
            <a:off x="3202184" y="2128214"/>
            <a:ext cx="1378175" cy="935211"/>
          </a:xfrm>
          <a:prstGeom prst="rect">
            <a:avLst/>
          </a:prstGeom>
          <a:noFill/>
        </p:spPr>
        <p:txBody>
          <a:bodyPr wrap="square" lIns="91436" tIns="45718" rIns="91436" bIns="45718" rtlCol="0">
            <a:spAutoFit/>
          </a:bodyPr>
          <a:lstStyle/>
          <a:p>
            <a:r>
              <a:rPr lang="en-US" dirty="0" smtClean="0"/>
              <a:t>Collection of eigenvectors (d</a:t>
            </a:r>
            <a:r>
              <a:rPr lang="el-GR" baseline="-25000" dirty="0" smtClean="0"/>
              <a:t>μ</a:t>
            </a:r>
            <a:r>
              <a:rPr lang="el-GR" dirty="0" smtClean="0"/>
              <a:t>)</a:t>
            </a:r>
            <a:endParaRPr lang="en-US" dirty="0"/>
          </a:p>
        </p:txBody>
      </p:sp>
      <p:sp>
        <p:nvSpPr>
          <p:cNvPr id="13" name="TextBox 12"/>
          <p:cNvSpPr txBox="1"/>
          <p:nvPr/>
        </p:nvSpPr>
        <p:spPr>
          <a:xfrm>
            <a:off x="1275890" y="1935144"/>
            <a:ext cx="1658013" cy="935211"/>
          </a:xfrm>
          <a:prstGeom prst="rect">
            <a:avLst/>
          </a:prstGeom>
          <a:noFill/>
        </p:spPr>
        <p:txBody>
          <a:bodyPr wrap="square" lIns="91436" tIns="45718" rIns="91436" bIns="45718" rtlCol="0">
            <a:spAutoFit/>
          </a:bodyPr>
          <a:lstStyle/>
          <a:p>
            <a:r>
              <a:rPr lang="en-US" dirty="0" smtClean="0"/>
              <a:t>Force constant</a:t>
            </a:r>
          </a:p>
          <a:p>
            <a:r>
              <a:rPr lang="en-US" dirty="0"/>
              <a:t>i</a:t>
            </a:r>
            <a:r>
              <a:rPr lang="en-US" dirty="0" smtClean="0"/>
              <a:t>n Internal coordinates q</a:t>
            </a:r>
            <a:endParaRPr lang="en-US" dirty="0"/>
          </a:p>
        </p:txBody>
      </p:sp>
      <p:sp>
        <p:nvSpPr>
          <p:cNvPr id="14" name="TextBox 13"/>
          <p:cNvSpPr txBox="1"/>
          <p:nvPr/>
        </p:nvSpPr>
        <p:spPr>
          <a:xfrm>
            <a:off x="4802168" y="2139438"/>
            <a:ext cx="841641" cy="935211"/>
          </a:xfrm>
          <a:prstGeom prst="rect">
            <a:avLst/>
          </a:prstGeom>
          <a:noFill/>
        </p:spPr>
        <p:txBody>
          <a:bodyPr wrap="square" lIns="91436" tIns="45718" rIns="91436" bIns="45718" rtlCol="0">
            <a:spAutoFit/>
          </a:bodyPr>
          <a:lstStyle/>
          <a:p>
            <a:r>
              <a:rPr lang="en-US" dirty="0" smtClean="0"/>
              <a:t>Wilson kinetic matrix</a:t>
            </a:r>
            <a:endParaRPr lang="en-US" dirty="0"/>
          </a:p>
        </p:txBody>
      </p:sp>
      <p:sp>
        <p:nvSpPr>
          <p:cNvPr id="15" name="TextBox 14"/>
          <p:cNvSpPr txBox="1"/>
          <p:nvPr/>
        </p:nvSpPr>
        <p:spPr>
          <a:xfrm>
            <a:off x="6004784" y="1747231"/>
            <a:ext cx="1378175" cy="1216341"/>
          </a:xfrm>
          <a:prstGeom prst="rect">
            <a:avLst/>
          </a:prstGeom>
          <a:noFill/>
        </p:spPr>
        <p:txBody>
          <a:bodyPr wrap="square" lIns="91436" tIns="45718" rIns="91436" bIns="45718" rtlCol="0">
            <a:spAutoFit/>
          </a:bodyPr>
          <a:lstStyle/>
          <a:p>
            <a:r>
              <a:rPr lang="en-US" dirty="0" smtClean="0"/>
              <a:t>Diagonal matrix of</a:t>
            </a:r>
          </a:p>
          <a:p>
            <a:r>
              <a:rPr lang="en-US" dirty="0" smtClean="0"/>
              <a:t>Eigenvalues (</a:t>
            </a:r>
            <a:r>
              <a:rPr lang="el-GR" dirty="0" err="1" smtClean="0"/>
              <a:t>λ</a:t>
            </a:r>
            <a:r>
              <a:rPr lang="el-GR" baseline="-25000" dirty="0" err="1" smtClean="0"/>
              <a:t>μ</a:t>
            </a:r>
            <a:r>
              <a:rPr lang="en-US" dirty="0" smtClean="0"/>
              <a:t>)</a:t>
            </a:r>
            <a:endParaRPr lang="en-US" dirty="0"/>
          </a:p>
        </p:txBody>
      </p:sp>
      <mc:AlternateContent xmlns:mc="http://schemas.openxmlformats.org/markup-compatibility/2006" xmlns:a14="http://schemas.microsoft.com/office/drawing/2010/main">
        <mc:Choice Requires="a14">
          <p:sp>
            <p:nvSpPr>
              <p:cNvPr id="18" name="TextBox 17"/>
              <p:cNvSpPr txBox="1"/>
              <p:nvPr/>
            </p:nvSpPr>
            <p:spPr>
              <a:xfrm>
                <a:off x="11046864" y="3051544"/>
                <a:ext cx="2158631" cy="28113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i="1" smtClean="0">
                              <a:latin typeface="Cambria Math" charset="0"/>
                            </a:rPr>
                          </m:ctrlPr>
                        </m:sSupPr>
                        <m:e>
                          <m:r>
                            <a:rPr lang="el-GR" b="0" i="1" smtClean="0">
                              <a:latin typeface="Cambria Math" charset="0"/>
                            </a:rPr>
                            <m:t>𝜔</m:t>
                          </m:r>
                        </m:e>
                        <m:sup>
                          <m:r>
                            <a:rPr lang="el-GR" b="0" i="1" smtClean="0">
                              <a:latin typeface="Cambria Math" charset="0"/>
                            </a:rPr>
                            <m:t>2</m:t>
                          </m:r>
                        </m:sup>
                      </m:sSup>
                      <m:r>
                        <a:rPr lang="el-GR" b="0" i="1" smtClean="0">
                          <a:latin typeface="Cambria Math" charset="0"/>
                        </a:rPr>
                        <m:t>=</m:t>
                      </m:r>
                      <m:f>
                        <m:fPr>
                          <m:ctrlPr>
                            <a:rPr lang="bg-BG" b="0" i="1" smtClean="0">
                              <a:latin typeface="Cambria Math" charset="0"/>
                            </a:rPr>
                          </m:ctrlPr>
                        </m:fPr>
                        <m:num>
                          <m:sSub>
                            <m:sSubPr>
                              <m:ctrlPr>
                                <a:rPr lang="en-US" i="1">
                                  <a:latin typeface="Cambria Math" charset="0"/>
                                </a:rPr>
                              </m:ctrlPr>
                            </m:sSubPr>
                            <m:e>
                              <m:r>
                                <a:rPr lang="el-GR" i="1">
                                  <a:latin typeface="Cambria Math" charset="0"/>
                                </a:rPr>
                                <m:t>𝜆</m:t>
                              </m:r>
                            </m:e>
                            <m:sub>
                              <m:r>
                                <a:rPr lang="el-GR" i="1">
                                  <a:latin typeface="Cambria Math" charset="0"/>
                                </a:rPr>
                                <m:t>𝜇</m:t>
                              </m:r>
                            </m:sub>
                          </m:sSub>
                        </m:num>
                        <m:den>
                          <m:r>
                            <a:rPr lang="el-GR" b="0" i="1" smtClean="0">
                              <a:latin typeface="Cambria Math" charset="0"/>
                            </a:rPr>
                            <m:t>4</m:t>
                          </m:r>
                          <m:sSup>
                            <m:sSupPr>
                              <m:ctrlPr>
                                <a:rPr lang="el-GR" b="0" i="1" smtClean="0">
                                  <a:latin typeface="Cambria Math" charset="0"/>
                                </a:rPr>
                              </m:ctrlPr>
                            </m:sSupPr>
                            <m:e>
                              <m:r>
                                <a:rPr lang="el-GR" b="0" i="1" smtClean="0">
                                  <a:latin typeface="Cambria Math" charset="0"/>
                                </a:rPr>
                                <m:t>𝜋</m:t>
                              </m:r>
                            </m:e>
                            <m:sup>
                              <m:r>
                                <a:rPr lang="el-GR" b="0" i="1" smtClean="0">
                                  <a:latin typeface="Cambria Math" charset="0"/>
                                </a:rPr>
                                <m:t>2</m:t>
                              </m:r>
                            </m:sup>
                          </m:sSup>
                          <m:sSup>
                            <m:sSupPr>
                              <m:ctrlPr>
                                <a:rPr lang="el-GR" b="0" i="1" smtClean="0">
                                  <a:latin typeface="Cambria Math" charset="0"/>
                                </a:rPr>
                              </m:ctrlPr>
                            </m:sSupPr>
                            <m:e>
                              <m:r>
                                <a:rPr lang="en-US" b="0" i="1" smtClean="0">
                                  <a:latin typeface="Cambria Math" charset="0"/>
                                </a:rPr>
                                <m:t>𝑐</m:t>
                              </m:r>
                            </m:e>
                            <m:sup>
                              <m:r>
                                <a:rPr lang="en-US" b="0" i="1" smtClean="0">
                                  <a:latin typeface="Cambria Math" charset="0"/>
                                </a:rPr>
                                <m:t>2</m:t>
                              </m:r>
                            </m:sup>
                          </m:sSup>
                        </m:den>
                      </m:f>
                    </m:oMath>
                  </m:oMathPara>
                </a14:m>
                <a:endParaRPr lang="en-US" dirty="0"/>
              </a:p>
            </p:txBody>
          </p:sp>
        </mc:Choice>
        <mc:Fallback xmlns="">
          <p:sp>
            <p:nvSpPr>
              <p:cNvPr id="18" name="TextBox 17"/>
              <p:cNvSpPr txBox="1">
                <a:spLocks noRot="1" noChangeAspect="1" noMove="1" noResize="1" noEditPoints="1" noAdjustHandles="1" noChangeArrowheads="1" noChangeShapeType="1" noTextEdit="1"/>
              </p:cNvSpPr>
              <p:nvPr/>
            </p:nvSpPr>
            <p:spPr>
              <a:xfrm>
                <a:off x="11046863" y="3051544"/>
                <a:ext cx="1242455" cy="533992"/>
              </a:xfrm>
              <a:prstGeom prst="rect">
                <a:avLst/>
              </a:prstGeom>
              <a:blipFill rotWithShape="0">
                <a:blip r:embed="rId4"/>
                <a:stretch>
                  <a:fillRect/>
                </a:stretch>
              </a:blipFill>
            </p:spPr>
            <p:txBody>
              <a:bodyPr/>
              <a:lstStyle/>
              <a:p>
                <a:r>
                  <a:rPr lang="en-US">
                    <a:noFill/>
                  </a:rPr>
                  <a:t> </a:t>
                </a:r>
              </a:p>
            </p:txBody>
          </p:sp>
        </mc:Fallback>
      </mc:AlternateContent>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91550" y="1384237"/>
            <a:ext cx="2322576" cy="920496"/>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31115" y="3139584"/>
            <a:ext cx="1243584" cy="536448"/>
          </a:xfrm>
          <a:prstGeom prst="rect">
            <a:avLst/>
          </a:prstGeom>
        </p:spPr>
      </p:pic>
      <p:cxnSp>
        <p:nvCxnSpPr>
          <p:cNvPr id="9" name="Straight Arrow Connector 8"/>
          <p:cNvCxnSpPr/>
          <p:nvPr/>
        </p:nvCxnSpPr>
        <p:spPr>
          <a:xfrm>
            <a:off x="5486401" y="1885731"/>
            <a:ext cx="495856" cy="253707"/>
          </a:xfrm>
          <a:prstGeom prst="straightConnector1">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5002307" y="1909447"/>
            <a:ext cx="7949" cy="347269"/>
          </a:xfrm>
          <a:prstGeom prst="straightConnector1">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4092977" y="1885730"/>
            <a:ext cx="0" cy="372616"/>
          </a:xfrm>
          <a:prstGeom prst="straightConnector1">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a:off x="3014225" y="1909447"/>
            <a:ext cx="441670" cy="229991"/>
          </a:xfrm>
          <a:prstGeom prst="straightConnector1">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280656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32620">
            <a:off x="388621" y="2649668"/>
            <a:ext cx="3533422" cy="2080878"/>
          </a:xfrm>
          <a:prstGeom prst="rect">
            <a:avLst/>
          </a:prstGeom>
        </p:spPr>
      </p:pic>
      <p:sp>
        <p:nvSpPr>
          <p:cNvPr id="2" name="Title 1"/>
          <p:cNvSpPr>
            <a:spLocks noGrp="1"/>
          </p:cNvSpPr>
          <p:nvPr>
            <p:ph type="title"/>
          </p:nvPr>
        </p:nvSpPr>
        <p:spPr/>
        <p:txBody>
          <a:bodyPr/>
          <a:lstStyle/>
          <a:p>
            <a:r>
              <a:rPr lang="en-US" dirty="0" smtClean="0"/>
              <a:t>Experimental Localized Vibrations</a:t>
            </a:r>
            <a:endParaRPr lang="en-US" dirty="0"/>
          </a:p>
        </p:txBody>
      </p:sp>
      <p:sp>
        <p:nvSpPr>
          <p:cNvPr id="3" name="Content Placeholder 2"/>
          <p:cNvSpPr>
            <a:spLocks noGrp="1"/>
          </p:cNvSpPr>
          <p:nvPr>
            <p:ph idx="1"/>
          </p:nvPr>
        </p:nvSpPr>
        <p:spPr>
          <a:xfrm>
            <a:off x="233680" y="1005999"/>
            <a:ext cx="8722360" cy="5069523"/>
          </a:xfrm>
        </p:spPr>
        <p:txBody>
          <a:bodyPr>
            <a:normAutofit fontScale="92500" lnSpcReduction="10000"/>
          </a:bodyPr>
          <a:lstStyle/>
          <a:p>
            <a:pPr marL="0" indent="0">
              <a:buNone/>
            </a:pPr>
            <a:r>
              <a:rPr lang="en-US" sz="2600" dirty="0">
                <a:solidFill>
                  <a:schemeClr val="tx2"/>
                </a:solidFill>
              </a:rPr>
              <a:t>McKean could obtain close to local C-H stretching vibrations by exploiting the large mass difference between H and D.</a:t>
            </a:r>
          </a:p>
          <a:p>
            <a:pPr marL="0" indent="0">
              <a:buNone/>
            </a:pPr>
            <a:endParaRPr lang="en-US" sz="2600" dirty="0">
              <a:solidFill>
                <a:schemeClr val="tx2"/>
              </a:solidFill>
            </a:endParaRPr>
          </a:p>
          <a:p>
            <a:pPr lvl="1"/>
            <a:r>
              <a:rPr lang="en-US" sz="2400" dirty="0"/>
              <a:t>Substituting all Hs for Ds but one H</a:t>
            </a:r>
          </a:p>
          <a:p>
            <a:endParaRPr lang="en-US" dirty="0"/>
          </a:p>
          <a:p>
            <a:endParaRPr lang="en-US" dirty="0" smtClean="0"/>
          </a:p>
          <a:p>
            <a:endParaRPr lang="en-US" dirty="0"/>
          </a:p>
          <a:p>
            <a:endParaRPr lang="en-US" dirty="0" smtClean="0"/>
          </a:p>
          <a:p>
            <a:endParaRPr lang="en-US" dirty="0"/>
          </a:p>
          <a:p>
            <a:pPr marL="0" indent="0">
              <a:buNone/>
            </a:pPr>
            <a:endParaRPr lang="en-US" dirty="0"/>
          </a:p>
          <a:p>
            <a:pPr marL="0" indent="0">
              <a:buNone/>
            </a:pPr>
            <a:endParaRPr lang="en-US" dirty="0" smtClean="0"/>
          </a:p>
          <a:p>
            <a:r>
              <a:rPr lang="en-US" dirty="0" smtClean="0">
                <a:solidFill>
                  <a:srgbClr val="C00000"/>
                </a:solidFill>
              </a:rPr>
              <a:t>Of limited applicability</a:t>
            </a:r>
            <a:endParaRPr lang="en-US" dirty="0">
              <a:solidFill>
                <a:srgbClr val="C00000"/>
              </a:solidFill>
            </a:endParaRPr>
          </a:p>
        </p:txBody>
      </p:sp>
      <p:sp>
        <p:nvSpPr>
          <p:cNvPr id="5" name="Slide Number Placeholder 4"/>
          <p:cNvSpPr>
            <a:spLocks noGrp="1"/>
          </p:cNvSpPr>
          <p:nvPr>
            <p:ph type="sldNum" sz="quarter" idx="12"/>
          </p:nvPr>
        </p:nvSpPr>
        <p:spPr/>
        <p:txBody>
          <a:bodyPr/>
          <a:lstStyle/>
          <a:p>
            <a:fld id="{51DB6D41-6FBA-8A4A-8707-0D6796DAB0C7}" type="slidenum">
              <a:rPr lang="en-US" smtClean="0"/>
              <a:t>16</a:t>
            </a:fld>
            <a:endParaRPr lang="en-US"/>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6377" y="2499467"/>
            <a:ext cx="4018844" cy="2366749"/>
          </a:xfrm>
          <a:prstGeom prst="rect">
            <a:avLst/>
          </a:prstGeom>
        </p:spPr>
      </p:pic>
      <p:sp>
        <p:nvSpPr>
          <p:cNvPr id="7" name="Right Arrow 6"/>
          <p:cNvSpPr/>
          <p:nvPr/>
        </p:nvSpPr>
        <p:spPr>
          <a:xfrm>
            <a:off x="3827499" y="3351614"/>
            <a:ext cx="1072444" cy="506466"/>
          </a:xfrm>
          <a:prstGeom prst="rightArrow">
            <a:avLst/>
          </a:prstGeom>
          <a:solidFill>
            <a:srgbClr val="7030A0"/>
          </a:solidFill>
          <a:ln>
            <a:solidFill>
              <a:srgbClr val="7030A0"/>
            </a:solidFill>
          </a:ln>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sp>
        <p:nvSpPr>
          <p:cNvPr id="8" name="TextBox 7"/>
          <p:cNvSpPr txBox="1"/>
          <p:nvPr/>
        </p:nvSpPr>
        <p:spPr>
          <a:xfrm>
            <a:off x="5405120" y="4958080"/>
            <a:ext cx="2773291" cy="372952"/>
          </a:xfrm>
          <a:prstGeom prst="rect">
            <a:avLst/>
          </a:prstGeom>
          <a:noFill/>
        </p:spPr>
        <p:txBody>
          <a:bodyPr wrap="none" lIns="91436" tIns="45718" rIns="91436" bIns="45718" rtlCol="0">
            <a:spAutoFit/>
          </a:bodyPr>
          <a:lstStyle/>
          <a:p>
            <a:r>
              <a:rPr lang="en-US" dirty="0" smtClean="0"/>
              <a:t>Close to local C-H vibration</a:t>
            </a:r>
            <a:endParaRPr lang="en-US" dirty="0"/>
          </a:p>
        </p:txBody>
      </p:sp>
    </p:spTree>
    <p:extLst>
      <p:ext uri="{BB962C8B-B14F-4D97-AF65-F5344CB8AC3E}">
        <p14:creationId xmlns:p14="http://schemas.microsoft.com/office/powerpoint/2010/main" val="192590754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Local Vibrational Modes</a:t>
            </a:r>
            <a:endParaRPr lang="en-US" dirty="0"/>
          </a:p>
        </p:txBody>
      </p:sp>
      <p:sp>
        <p:nvSpPr>
          <p:cNvPr id="5" name="Slide Number Placeholder 4"/>
          <p:cNvSpPr>
            <a:spLocks noGrp="1"/>
          </p:cNvSpPr>
          <p:nvPr>
            <p:ph type="sldNum" sz="quarter" idx="12"/>
          </p:nvPr>
        </p:nvSpPr>
        <p:spPr/>
        <p:txBody>
          <a:bodyPr/>
          <a:lstStyle/>
          <a:p>
            <a:fld id="{51DB6D41-6FBA-8A4A-8707-0D6796DAB0C7}" type="slidenum">
              <a:rPr lang="en-US" smtClean="0"/>
              <a:t>17</a:t>
            </a:fld>
            <a:endParaRPr lang="en-US"/>
          </a:p>
        </p:txBody>
      </p:sp>
      <p:sp>
        <p:nvSpPr>
          <p:cNvPr id="6" name="Content Placeholder 2"/>
          <p:cNvSpPr txBox="1">
            <a:spLocks/>
          </p:cNvSpPr>
          <p:nvPr/>
        </p:nvSpPr>
        <p:spPr>
          <a:xfrm>
            <a:off x="386080" y="5243625"/>
            <a:ext cx="8722360" cy="1034939"/>
          </a:xfrm>
          <a:prstGeom prst="rect">
            <a:avLst/>
          </a:prstGeom>
        </p:spPr>
        <p:txBody>
          <a:bodyPr vert="horz" lIns="91436" tIns="45718" rIns="91436" bIns="45718"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6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err="1" smtClean="0"/>
              <a:t>Zou</a:t>
            </a:r>
            <a:r>
              <a:rPr lang="en-US" dirty="0" smtClean="0"/>
              <a:t> and Cremer showed that these local modes are the only local equivalent of the normal modes</a:t>
            </a:r>
          </a:p>
          <a:p>
            <a:endParaRPr lang="en-US" dirty="0" smtClean="0"/>
          </a:p>
          <a:p>
            <a:endParaRPr lang="en-US" dirty="0" smtClean="0"/>
          </a:p>
          <a:p>
            <a:endParaRPr lang="en-US" dirty="0" smtClean="0"/>
          </a:p>
          <a:p>
            <a:endParaRPr lang="en-US" dirty="0" smtClean="0"/>
          </a:p>
          <a:p>
            <a:endParaRPr lang="en-US" dirty="0" smtClean="0"/>
          </a:p>
          <a:p>
            <a:endParaRPr lang="en-US" dirty="0" smtClean="0"/>
          </a:p>
        </p:txBody>
      </p:sp>
      <p:sp>
        <p:nvSpPr>
          <p:cNvPr id="7" name="TextBox 6"/>
          <p:cNvSpPr txBox="1"/>
          <p:nvPr/>
        </p:nvSpPr>
        <p:spPr>
          <a:xfrm>
            <a:off x="386080" y="896560"/>
            <a:ext cx="3177512" cy="520915"/>
          </a:xfrm>
          <a:prstGeom prst="rect">
            <a:avLst/>
          </a:prstGeom>
          <a:noFill/>
        </p:spPr>
        <p:txBody>
          <a:bodyPr wrap="none" lIns="91436" tIns="45718" rIns="91436" bIns="45718" rtlCol="0">
            <a:spAutoFit/>
          </a:bodyPr>
          <a:lstStyle/>
          <a:p>
            <a:r>
              <a:rPr lang="en-US" sz="2800" dirty="0" err="1"/>
              <a:t>Konkoli</a:t>
            </a:r>
            <a:r>
              <a:rPr lang="en-US" sz="2800" dirty="0"/>
              <a:t> and Cremer:</a:t>
            </a:r>
            <a:endParaRPr lang="en-US" dirty="0"/>
          </a:p>
        </p:txBody>
      </p:sp>
      <p:sp>
        <p:nvSpPr>
          <p:cNvPr id="9" name="TextBox 8"/>
          <p:cNvSpPr txBox="1"/>
          <p:nvPr/>
        </p:nvSpPr>
        <p:spPr>
          <a:xfrm>
            <a:off x="1110741" y="3907215"/>
            <a:ext cx="3450712" cy="1216341"/>
          </a:xfrm>
          <a:prstGeom prst="rect">
            <a:avLst/>
          </a:prstGeom>
          <a:noFill/>
        </p:spPr>
        <p:txBody>
          <a:bodyPr wrap="square" lIns="91436" tIns="45718" rIns="91436" bIns="45718" rtlCol="0">
            <a:spAutoFit/>
          </a:bodyPr>
          <a:lstStyle/>
          <a:p>
            <a:r>
              <a:rPr lang="en-US" dirty="0" smtClean="0"/>
              <a:t>Local modes and their associated </a:t>
            </a:r>
            <a:r>
              <a:rPr lang="en-US" dirty="0"/>
              <a:t>l</a:t>
            </a:r>
            <a:r>
              <a:rPr lang="en-US" dirty="0" smtClean="0"/>
              <a:t>ocal </a:t>
            </a:r>
            <a:r>
              <a:rPr lang="en-US" dirty="0"/>
              <a:t>frequencies </a:t>
            </a:r>
            <a:r>
              <a:rPr lang="en-US" dirty="0" smtClean="0"/>
              <a:t>(</a:t>
            </a:r>
            <a:r>
              <a:rPr lang="el-GR" dirty="0" smtClean="0"/>
              <a:t>ω</a:t>
            </a:r>
            <a:r>
              <a:rPr lang="en-US" baseline="30000" dirty="0" smtClean="0"/>
              <a:t>a</a:t>
            </a:r>
            <a:r>
              <a:rPr lang="en-US" dirty="0" smtClean="0"/>
              <a:t>)</a:t>
            </a:r>
          </a:p>
          <a:p>
            <a:r>
              <a:rPr lang="en-US" dirty="0" smtClean="0"/>
              <a:t>local force constant </a:t>
            </a:r>
            <a:r>
              <a:rPr lang="en-US" dirty="0"/>
              <a:t>(</a:t>
            </a:r>
            <a:r>
              <a:rPr lang="en-US" dirty="0" err="1"/>
              <a:t>k</a:t>
            </a:r>
            <a:r>
              <a:rPr lang="en-US" baseline="30000" dirty="0" err="1"/>
              <a:t>a</a:t>
            </a:r>
            <a:r>
              <a:rPr lang="en-US" dirty="0"/>
              <a:t>)</a:t>
            </a:r>
          </a:p>
          <a:p>
            <a:endParaRPr lang="en-US" dirty="0"/>
          </a:p>
        </p:txBody>
      </p:sp>
      <p:sp>
        <p:nvSpPr>
          <p:cNvPr id="10" name="Right Arrow 9"/>
          <p:cNvSpPr/>
          <p:nvPr/>
        </p:nvSpPr>
        <p:spPr>
          <a:xfrm rot="5400000">
            <a:off x="2204959" y="2086406"/>
            <a:ext cx="702977" cy="395466"/>
          </a:xfrm>
          <a:prstGeom prst="rightArrow">
            <a:avLst/>
          </a:prstGeom>
          <a:solidFill>
            <a:srgbClr val="7030A0"/>
          </a:solidFill>
          <a:ln>
            <a:solidFill>
              <a:srgbClr val="7030A0"/>
            </a:solidFill>
          </a:ln>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sp>
        <p:nvSpPr>
          <p:cNvPr id="13" name="TextBox 12"/>
          <p:cNvSpPr txBox="1"/>
          <p:nvPr/>
        </p:nvSpPr>
        <p:spPr>
          <a:xfrm>
            <a:off x="551444" y="1522001"/>
            <a:ext cx="4256609" cy="372952"/>
          </a:xfrm>
          <a:prstGeom prst="rect">
            <a:avLst/>
          </a:prstGeom>
          <a:noFill/>
        </p:spPr>
        <p:txBody>
          <a:bodyPr wrap="none" lIns="91436" tIns="45718" rIns="91436" bIns="45718" rtlCol="0">
            <a:spAutoFit/>
          </a:bodyPr>
          <a:lstStyle/>
          <a:p>
            <a:r>
              <a:rPr lang="en-US" dirty="0" smtClean="0"/>
              <a:t>Mass decoupled Euler-</a:t>
            </a:r>
            <a:r>
              <a:rPr lang="en-US" dirty="0"/>
              <a:t>L</a:t>
            </a:r>
            <a:r>
              <a:rPr lang="en-US" dirty="0" smtClean="0"/>
              <a:t>agrange equations</a:t>
            </a:r>
            <a:endParaRPr lang="en-US" dirty="0"/>
          </a:p>
        </p:txBody>
      </p:sp>
      <p:sp>
        <p:nvSpPr>
          <p:cNvPr id="14" name="TextBox 13"/>
          <p:cNvSpPr txBox="1"/>
          <p:nvPr/>
        </p:nvSpPr>
        <p:spPr>
          <a:xfrm>
            <a:off x="666988" y="2661670"/>
            <a:ext cx="3785782" cy="369328"/>
          </a:xfrm>
          <a:prstGeom prst="rect">
            <a:avLst/>
          </a:prstGeom>
          <a:noFill/>
        </p:spPr>
        <p:txBody>
          <a:bodyPr wrap="square" lIns="91436" tIns="45718" rIns="91436" bIns="45718" rtlCol="0">
            <a:spAutoFit/>
          </a:bodyPr>
          <a:lstStyle/>
          <a:p>
            <a:r>
              <a:rPr lang="en-US" dirty="0" smtClean="0"/>
              <a:t>Mass decoupled </a:t>
            </a:r>
            <a:r>
              <a:rPr lang="en-US" smtClean="0"/>
              <a:t>vibrational equations</a:t>
            </a:r>
            <a:endParaRPr lang="en-US"/>
          </a:p>
        </p:txBody>
      </p:sp>
      <p:sp>
        <p:nvSpPr>
          <p:cNvPr id="15" name="Right Arrow 14"/>
          <p:cNvSpPr/>
          <p:nvPr/>
        </p:nvSpPr>
        <p:spPr>
          <a:xfrm rot="5400000">
            <a:off x="2204958" y="3295026"/>
            <a:ext cx="702977" cy="395466"/>
          </a:xfrm>
          <a:prstGeom prst="rightArrow">
            <a:avLst/>
          </a:prstGeom>
          <a:solidFill>
            <a:srgbClr val="7030A0"/>
          </a:solidFill>
          <a:ln>
            <a:solidFill>
              <a:srgbClr val="7030A0"/>
            </a:solidFill>
          </a:ln>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1727" y="1229908"/>
            <a:ext cx="3484474" cy="2310852"/>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4934" y="3393546"/>
            <a:ext cx="2850776" cy="1997295"/>
          </a:xfrm>
          <a:prstGeom prst="rect">
            <a:avLst/>
          </a:prstGeom>
        </p:spPr>
      </p:pic>
      <p:sp>
        <p:nvSpPr>
          <p:cNvPr id="18" name="TextBox 17"/>
          <p:cNvSpPr txBox="1"/>
          <p:nvPr/>
        </p:nvSpPr>
        <p:spPr>
          <a:xfrm>
            <a:off x="6124335" y="959042"/>
            <a:ext cx="2210576" cy="369328"/>
          </a:xfrm>
          <a:prstGeom prst="rect">
            <a:avLst/>
          </a:prstGeom>
          <a:noFill/>
        </p:spPr>
        <p:txBody>
          <a:bodyPr wrap="square" lIns="91436" tIns="45718" rIns="91436" bIns="45718" rtlCol="0">
            <a:spAutoFit/>
          </a:bodyPr>
          <a:lstStyle/>
          <a:p>
            <a:r>
              <a:rPr lang="en-US" b="1" smtClean="0"/>
              <a:t>NORMAL stretching </a:t>
            </a:r>
            <a:r>
              <a:rPr lang="en-US" b="1" dirty="0" smtClean="0"/>
              <a:t>:</a:t>
            </a:r>
            <a:endParaRPr lang="en-US" b="1" dirty="0"/>
          </a:p>
        </p:txBody>
      </p:sp>
      <p:sp>
        <p:nvSpPr>
          <p:cNvPr id="19" name="TextBox 18"/>
          <p:cNvSpPr txBox="1"/>
          <p:nvPr/>
        </p:nvSpPr>
        <p:spPr>
          <a:xfrm>
            <a:off x="6191761" y="3053148"/>
            <a:ext cx="2143150" cy="372952"/>
          </a:xfrm>
          <a:prstGeom prst="rect">
            <a:avLst/>
          </a:prstGeom>
          <a:noFill/>
        </p:spPr>
        <p:txBody>
          <a:bodyPr wrap="square" lIns="91436" tIns="45718" rIns="91436" bIns="45718" rtlCol="0">
            <a:spAutoFit/>
          </a:bodyPr>
          <a:lstStyle/>
          <a:p>
            <a:r>
              <a:rPr lang="en-US" b="1" smtClean="0"/>
              <a:t>LOCAL stretching </a:t>
            </a:r>
            <a:r>
              <a:rPr lang="en-US" b="1" dirty="0" smtClean="0"/>
              <a:t>:</a:t>
            </a:r>
            <a:endParaRPr lang="en-US" b="1" dirty="0"/>
          </a:p>
        </p:txBody>
      </p:sp>
      <p:sp>
        <p:nvSpPr>
          <p:cNvPr id="21" name="Frame 20"/>
          <p:cNvSpPr/>
          <p:nvPr/>
        </p:nvSpPr>
        <p:spPr>
          <a:xfrm>
            <a:off x="5894444" y="850782"/>
            <a:ext cx="2850776" cy="4347064"/>
          </a:xfrm>
          <a:prstGeom prst="frame">
            <a:avLst>
              <a:gd name="adj1" fmla="val 3538"/>
            </a:avLst>
          </a:prstGeom>
          <a:solidFill>
            <a:srgbClr val="7030A0"/>
          </a:solidFill>
          <a:ln w="3175">
            <a:solidFill>
              <a:srgbClr val="7030A0"/>
            </a:solidFill>
            <a:prstDash val="solid"/>
          </a:ln>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solidFill>
                <a:schemeClr val="tx1"/>
              </a:solidFill>
            </a:endParaRPr>
          </a:p>
        </p:txBody>
      </p:sp>
    </p:spTree>
    <p:extLst>
      <p:ext uri="{BB962C8B-B14F-4D97-AF65-F5344CB8AC3E}">
        <p14:creationId xmlns:p14="http://schemas.microsoft.com/office/powerpoint/2010/main" val="18483491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Relative Bond Strength Order</a:t>
            </a:r>
            <a:endParaRPr lang="en-US" dirty="0"/>
          </a:p>
        </p:txBody>
      </p:sp>
      <p:sp>
        <p:nvSpPr>
          <p:cNvPr id="3" name="Content Placeholder 2"/>
          <p:cNvSpPr>
            <a:spLocks noGrp="1"/>
          </p:cNvSpPr>
          <p:nvPr>
            <p:ph idx="1"/>
          </p:nvPr>
        </p:nvSpPr>
        <p:spPr/>
        <p:txBody>
          <a:bodyPr>
            <a:normAutofit/>
          </a:bodyPr>
          <a:lstStyle/>
          <a:p>
            <a:r>
              <a:rPr lang="en-US" dirty="0" smtClean="0"/>
              <a:t>To facilitate the analysis and interpretation of the local mode stretching force constants a power equation can be used to derive a bond strength order (BSO):</a:t>
            </a:r>
          </a:p>
          <a:p>
            <a:endParaRPr lang="en-US" dirty="0"/>
          </a:p>
          <a:p>
            <a:endParaRPr lang="en-US" dirty="0" smtClean="0"/>
          </a:p>
          <a:p>
            <a:endParaRPr lang="en-US" dirty="0" smtClean="0"/>
          </a:p>
          <a:p>
            <a:endParaRPr lang="en-US" dirty="0"/>
          </a:p>
          <a:p>
            <a:pPr marL="0" indent="0">
              <a:buNone/>
            </a:pPr>
            <a:endParaRPr lang="en-US" dirty="0" smtClean="0"/>
          </a:p>
          <a:p>
            <a:pPr marL="0" indent="0">
              <a:buNone/>
            </a:pPr>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pPr marL="0" indent="0">
              <a:buNone/>
            </a:pPr>
            <a:endParaRPr lang="en-US" dirty="0" smtClean="0"/>
          </a:p>
          <a:p>
            <a:pPr marL="0" indent="0">
              <a:buNone/>
            </a:pPr>
            <a:endParaRPr lang="en-US" dirty="0" smtClean="0"/>
          </a:p>
        </p:txBody>
      </p:sp>
      <p:sp>
        <p:nvSpPr>
          <p:cNvPr id="5" name="Slide Number Placeholder 4"/>
          <p:cNvSpPr>
            <a:spLocks noGrp="1"/>
          </p:cNvSpPr>
          <p:nvPr>
            <p:ph type="sldNum" sz="quarter" idx="12"/>
          </p:nvPr>
        </p:nvSpPr>
        <p:spPr/>
        <p:txBody>
          <a:bodyPr/>
          <a:lstStyle/>
          <a:p>
            <a:fld id="{51DB6D41-6FBA-8A4A-8707-0D6796DAB0C7}" type="slidenum">
              <a:rPr lang="en-US" smtClean="0"/>
              <a:t>18</a:t>
            </a:fld>
            <a:endParaRPr lang="en-US"/>
          </a:p>
        </p:txBody>
      </p:sp>
      <p:graphicFrame>
        <p:nvGraphicFramePr>
          <p:cNvPr id="8" name="Table 7"/>
          <p:cNvGraphicFramePr>
            <a:graphicFrameLocks noGrp="1"/>
          </p:cNvGraphicFramePr>
          <p:nvPr>
            <p:extLst>
              <p:ext uri="{D42A27DB-BD31-4B8C-83A1-F6EECF244321}">
                <p14:modId xmlns:p14="http://schemas.microsoft.com/office/powerpoint/2010/main" val="1297904589"/>
              </p:ext>
            </p:extLst>
          </p:nvPr>
        </p:nvGraphicFramePr>
        <p:xfrm>
          <a:off x="4794030" y="2544250"/>
          <a:ext cx="3689569" cy="1710641"/>
        </p:xfrm>
        <a:graphic>
          <a:graphicData uri="http://schemas.openxmlformats.org/drawingml/2006/table">
            <a:tbl>
              <a:tblPr/>
              <a:tblGrid>
                <a:gridCol w="877744"/>
                <a:gridCol w="742746"/>
                <a:gridCol w="2069079"/>
              </a:tblGrid>
              <a:tr h="630251">
                <a:tc>
                  <a:txBody>
                    <a:bodyPr/>
                    <a:lstStyle/>
                    <a:p>
                      <a:pPr algn="l" fontAlgn="b"/>
                      <a:r>
                        <a:rPr lang="en-US" sz="2000" b="0" i="0" u="none" strike="noStrike" dirty="0" smtClean="0">
                          <a:solidFill>
                            <a:srgbClr val="000000"/>
                          </a:solidFill>
                          <a:effectLst/>
                          <a:latin typeface="Calibri"/>
                        </a:rPr>
                        <a:t>Ref. F-F Bond in</a:t>
                      </a:r>
                      <a:endParaRPr lang="en-US" sz="2000" b="0" i="0" u="none" strike="noStrike" dirty="0">
                        <a:solidFill>
                          <a:srgbClr val="000000"/>
                        </a:solidFill>
                        <a:effectLst/>
                        <a:latin typeface="Calibri"/>
                      </a:endParaRPr>
                    </a:p>
                  </a:txBody>
                  <a:tcPr marL="14817" marR="14817" marT="14817" marB="0" anchor="b">
                    <a:lnL>
                      <a:noFill/>
                    </a:lnL>
                    <a:lnR>
                      <a:noFill/>
                    </a:lnR>
                    <a:lnT>
                      <a:noFill/>
                    </a:lnT>
                    <a:lnB>
                      <a:noFill/>
                    </a:lnB>
                    <a:solidFill>
                      <a:schemeClr val="bg1">
                        <a:lumMod val="95000"/>
                      </a:schemeClr>
                    </a:solidFill>
                  </a:tcPr>
                </a:tc>
                <a:tc>
                  <a:txBody>
                    <a:bodyPr/>
                    <a:lstStyle/>
                    <a:p>
                      <a:pPr algn="ctr" fontAlgn="b"/>
                      <a:r>
                        <a:rPr lang="en-US" sz="2000" b="0" i="0" u="none" strike="noStrike" dirty="0">
                          <a:solidFill>
                            <a:srgbClr val="000000"/>
                          </a:solidFill>
                          <a:effectLst/>
                          <a:latin typeface="Calibri"/>
                        </a:rPr>
                        <a:t>n</a:t>
                      </a:r>
                    </a:p>
                  </a:txBody>
                  <a:tcPr marL="14817" marR="14817" marT="14817" marB="0" anchor="b">
                    <a:lnL>
                      <a:noFill/>
                    </a:lnL>
                    <a:lnR>
                      <a:noFill/>
                    </a:lnR>
                    <a:lnT>
                      <a:noFill/>
                    </a:lnT>
                    <a:lnB>
                      <a:noFill/>
                    </a:lnB>
                    <a:solidFill>
                      <a:schemeClr val="bg1">
                        <a:lumMod val="95000"/>
                      </a:schemeClr>
                    </a:solidFill>
                  </a:tcPr>
                </a:tc>
                <a:tc>
                  <a:txBody>
                    <a:bodyPr/>
                    <a:lstStyle/>
                    <a:p>
                      <a:pPr algn="ctr" fontAlgn="b"/>
                      <a:r>
                        <a:rPr lang="en-US" sz="2000" b="0" i="0" u="none" strike="noStrike" dirty="0" err="1">
                          <a:solidFill>
                            <a:srgbClr val="000000"/>
                          </a:solidFill>
                          <a:effectLst/>
                          <a:latin typeface="Calibri"/>
                        </a:rPr>
                        <a:t>k</a:t>
                      </a:r>
                      <a:r>
                        <a:rPr lang="en-US" sz="2000" b="0" i="0" u="none" strike="noStrike" baseline="30000" dirty="0" err="1">
                          <a:solidFill>
                            <a:srgbClr val="000000"/>
                          </a:solidFill>
                          <a:effectLst/>
                          <a:latin typeface="Calibri"/>
                        </a:rPr>
                        <a:t>a</a:t>
                      </a:r>
                      <a:r>
                        <a:rPr lang="en-US" sz="2000" b="0" i="0" u="none" strike="noStrike" dirty="0">
                          <a:solidFill>
                            <a:srgbClr val="000000"/>
                          </a:solidFill>
                          <a:effectLst/>
                          <a:latin typeface="Calibri"/>
                        </a:rPr>
                        <a:t> (</a:t>
                      </a:r>
                      <a:r>
                        <a:rPr lang="en-US" sz="2000" b="0" i="0" u="none" strike="noStrike" dirty="0" err="1">
                          <a:solidFill>
                            <a:srgbClr val="000000"/>
                          </a:solidFill>
                          <a:effectLst/>
                          <a:latin typeface="Calibri"/>
                        </a:rPr>
                        <a:t>mdyn</a:t>
                      </a:r>
                      <a:r>
                        <a:rPr lang="en-US" sz="2000" b="0" i="0" u="none" strike="noStrike" dirty="0">
                          <a:solidFill>
                            <a:srgbClr val="000000"/>
                          </a:solidFill>
                          <a:effectLst/>
                          <a:latin typeface="Calibri"/>
                        </a:rPr>
                        <a:t>/</a:t>
                      </a:r>
                      <a:r>
                        <a:rPr lang="en-US" sz="2000" b="0" i="0" u="none" strike="noStrike" dirty="0" err="1">
                          <a:solidFill>
                            <a:srgbClr val="000000"/>
                          </a:solidFill>
                          <a:effectLst/>
                          <a:latin typeface="Calibri"/>
                        </a:rPr>
                        <a:t>Å</a:t>
                      </a:r>
                      <a:r>
                        <a:rPr lang="en-US" sz="2000" b="0" i="0" u="none" strike="noStrike" dirty="0">
                          <a:solidFill>
                            <a:srgbClr val="000000"/>
                          </a:solidFill>
                          <a:effectLst/>
                          <a:latin typeface="Calibri"/>
                        </a:rPr>
                        <a:t>)</a:t>
                      </a:r>
                    </a:p>
                  </a:txBody>
                  <a:tcPr marL="14817" marR="14817" marT="14817" marB="0" anchor="b">
                    <a:lnL>
                      <a:noFill/>
                    </a:lnL>
                    <a:lnR>
                      <a:noFill/>
                    </a:lnR>
                    <a:lnT>
                      <a:noFill/>
                    </a:lnT>
                    <a:lnB>
                      <a:noFill/>
                    </a:lnB>
                    <a:solidFill>
                      <a:schemeClr val="bg1">
                        <a:lumMod val="95000"/>
                      </a:schemeClr>
                    </a:solidFill>
                  </a:tcPr>
                </a:tc>
              </a:tr>
              <a:tr h="360130">
                <a:tc>
                  <a:txBody>
                    <a:bodyPr/>
                    <a:lstStyle/>
                    <a:p>
                      <a:pPr algn="l" fontAlgn="b"/>
                      <a:r>
                        <a:rPr lang="en-US" sz="2000" b="0" i="0" u="none" strike="noStrike" dirty="0">
                          <a:solidFill>
                            <a:srgbClr val="000000"/>
                          </a:solidFill>
                          <a:effectLst/>
                          <a:latin typeface="Calibri"/>
                        </a:rPr>
                        <a:t>F</a:t>
                      </a:r>
                      <a:r>
                        <a:rPr lang="en-US" sz="2000" b="0" i="0" u="none" strike="noStrike" baseline="-25000" dirty="0">
                          <a:solidFill>
                            <a:srgbClr val="000000"/>
                          </a:solidFill>
                          <a:effectLst/>
                          <a:latin typeface="Calibri"/>
                        </a:rPr>
                        <a:t>2</a:t>
                      </a:r>
                    </a:p>
                  </a:txBody>
                  <a:tcPr marL="14817" marR="14817" marT="14817" marB="0" anchor="b">
                    <a:lnL>
                      <a:noFill/>
                    </a:lnL>
                    <a:lnR>
                      <a:noFill/>
                    </a:lnR>
                    <a:lnT>
                      <a:noFill/>
                    </a:lnT>
                    <a:lnB>
                      <a:noFill/>
                    </a:lnB>
                  </a:tcPr>
                </a:tc>
                <a:tc>
                  <a:txBody>
                    <a:bodyPr/>
                    <a:lstStyle/>
                    <a:p>
                      <a:pPr algn="ctr" fontAlgn="b"/>
                      <a:r>
                        <a:rPr lang="en-US" sz="2000" b="0" i="0" u="none" strike="noStrike" dirty="0">
                          <a:solidFill>
                            <a:srgbClr val="000000"/>
                          </a:solidFill>
                          <a:effectLst/>
                          <a:latin typeface="Calibri"/>
                        </a:rPr>
                        <a:t>1.0</a:t>
                      </a:r>
                    </a:p>
                  </a:txBody>
                  <a:tcPr marL="14817" marR="14817" marT="14817" marB="0" anchor="b">
                    <a:lnL>
                      <a:noFill/>
                    </a:lnL>
                    <a:lnR>
                      <a:noFill/>
                    </a:lnR>
                    <a:lnT>
                      <a:noFill/>
                    </a:lnT>
                    <a:lnB>
                      <a:noFill/>
                    </a:lnB>
                  </a:tcPr>
                </a:tc>
                <a:tc>
                  <a:txBody>
                    <a:bodyPr/>
                    <a:lstStyle/>
                    <a:p>
                      <a:pPr algn="ctr" fontAlgn="b"/>
                      <a:r>
                        <a:rPr lang="en-US" sz="2000" b="0" i="0" u="none" strike="noStrike" dirty="0">
                          <a:solidFill>
                            <a:srgbClr val="000000"/>
                          </a:solidFill>
                          <a:effectLst/>
                          <a:latin typeface="Calibri"/>
                        </a:rPr>
                        <a:t>4.700</a:t>
                      </a:r>
                    </a:p>
                  </a:txBody>
                  <a:tcPr marL="14817" marR="14817" marT="14817" marB="0" anchor="b">
                    <a:lnL>
                      <a:noFill/>
                    </a:lnL>
                    <a:lnR>
                      <a:noFill/>
                    </a:lnR>
                    <a:lnT>
                      <a:noFill/>
                    </a:lnT>
                    <a:lnB>
                      <a:noFill/>
                    </a:lnB>
                  </a:tcPr>
                </a:tc>
              </a:tr>
              <a:tr h="360130">
                <a:tc>
                  <a:txBody>
                    <a:bodyPr/>
                    <a:lstStyle/>
                    <a:p>
                      <a:pPr algn="l" fontAlgn="b"/>
                      <a:r>
                        <a:rPr lang="en-US" sz="2000" b="0" i="0" u="none" strike="noStrike" dirty="0">
                          <a:solidFill>
                            <a:srgbClr val="000000"/>
                          </a:solidFill>
                          <a:effectLst/>
                          <a:latin typeface="Calibri"/>
                        </a:rPr>
                        <a:t>F</a:t>
                      </a:r>
                      <a:r>
                        <a:rPr lang="en-US" sz="2000" b="0" i="0" u="none" strike="noStrike" baseline="-25000" dirty="0">
                          <a:solidFill>
                            <a:srgbClr val="000000"/>
                          </a:solidFill>
                          <a:effectLst/>
                          <a:latin typeface="Calibri"/>
                        </a:rPr>
                        <a:t>3</a:t>
                      </a:r>
                      <a:r>
                        <a:rPr lang="en-US" sz="2000" b="0" i="0" u="none" strike="noStrike" baseline="30000" dirty="0">
                          <a:solidFill>
                            <a:srgbClr val="000000"/>
                          </a:solidFill>
                          <a:effectLst/>
                          <a:latin typeface="Calibri"/>
                        </a:rPr>
                        <a:t>-</a:t>
                      </a:r>
                    </a:p>
                  </a:txBody>
                  <a:tcPr marL="14817" marR="14817" marT="14817" marB="0" anchor="b">
                    <a:lnL>
                      <a:noFill/>
                    </a:lnL>
                    <a:lnR>
                      <a:noFill/>
                    </a:lnR>
                    <a:lnT>
                      <a:noFill/>
                    </a:lnT>
                    <a:lnB>
                      <a:noFill/>
                    </a:lnB>
                  </a:tcPr>
                </a:tc>
                <a:tc>
                  <a:txBody>
                    <a:bodyPr/>
                    <a:lstStyle/>
                    <a:p>
                      <a:pPr algn="ctr" fontAlgn="b"/>
                      <a:r>
                        <a:rPr lang="en-US" sz="2000" b="0" i="0" u="none" strike="noStrike" dirty="0">
                          <a:solidFill>
                            <a:srgbClr val="000000"/>
                          </a:solidFill>
                          <a:effectLst/>
                          <a:latin typeface="Calibri"/>
                        </a:rPr>
                        <a:t>0.5</a:t>
                      </a:r>
                    </a:p>
                  </a:txBody>
                  <a:tcPr marL="14817" marR="14817" marT="14817" marB="0" anchor="b">
                    <a:lnL>
                      <a:noFill/>
                    </a:lnL>
                    <a:lnR>
                      <a:noFill/>
                    </a:lnR>
                    <a:lnT>
                      <a:noFill/>
                    </a:lnT>
                    <a:lnB>
                      <a:noFill/>
                    </a:lnB>
                  </a:tcPr>
                </a:tc>
                <a:tc>
                  <a:txBody>
                    <a:bodyPr/>
                    <a:lstStyle/>
                    <a:p>
                      <a:pPr algn="ctr" fontAlgn="b"/>
                      <a:r>
                        <a:rPr lang="en-US" sz="2000" b="0" i="0" u="none" strike="noStrike" dirty="0">
                          <a:solidFill>
                            <a:srgbClr val="000000"/>
                          </a:solidFill>
                          <a:effectLst/>
                          <a:latin typeface="Calibri"/>
                        </a:rPr>
                        <a:t>1.376</a:t>
                      </a:r>
                    </a:p>
                  </a:txBody>
                  <a:tcPr marL="14817" marR="14817" marT="14817" marB="0" anchor="b">
                    <a:lnL>
                      <a:noFill/>
                    </a:lnL>
                    <a:lnR>
                      <a:noFill/>
                    </a:lnR>
                    <a:lnT>
                      <a:noFill/>
                    </a:lnT>
                    <a:lnB>
                      <a:noFill/>
                    </a:lnB>
                  </a:tcPr>
                </a:tc>
              </a:tr>
              <a:tr h="360130">
                <a:tc>
                  <a:txBody>
                    <a:bodyPr/>
                    <a:lstStyle/>
                    <a:p>
                      <a:pPr algn="l" fontAlgn="b"/>
                      <a:endParaRPr lang="en-US" sz="2000" b="0" i="0" u="none" strike="noStrike" dirty="0">
                        <a:solidFill>
                          <a:srgbClr val="000000"/>
                        </a:solidFill>
                        <a:effectLst/>
                        <a:latin typeface="Calibri"/>
                      </a:endParaRPr>
                    </a:p>
                  </a:txBody>
                  <a:tcPr marL="14817" marR="14817" marT="14817" marB="0" anchor="b">
                    <a:lnL>
                      <a:noFill/>
                    </a:lnL>
                    <a:lnR>
                      <a:noFill/>
                    </a:lnR>
                    <a:lnT>
                      <a:noFill/>
                    </a:lnT>
                    <a:lnB>
                      <a:noFill/>
                    </a:lnB>
                  </a:tcPr>
                </a:tc>
                <a:tc>
                  <a:txBody>
                    <a:bodyPr/>
                    <a:lstStyle/>
                    <a:p>
                      <a:pPr algn="ctr" fontAlgn="b"/>
                      <a:r>
                        <a:rPr lang="en-US" sz="2000" b="0" i="0" u="none" strike="noStrike" dirty="0">
                          <a:solidFill>
                            <a:srgbClr val="000000"/>
                          </a:solidFill>
                          <a:effectLst/>
                          <a:latin typeface="Calibri"/>
                        </a:rPr>
                        <a:t>0.0</a:t>
                      </a:r>
                    </a:p>
                  </a:txBody>
                  <a:tcPr marL="14817" marR="14817" marT="14817" marB="0" anchor="b">
                    <a:lnL>
                      <a:noFill/>
                    </a:lnL>
                    <a:lnR>
                      <a:noFill/>
                    </a:lnR>
                    <a:lnT>
                      <a:noFill/>
                    </a:lnT>
                    <a:lnB>
                      <a:noFill/>
                    </a:lnB>
                  </a:tcPr>
                </a:tc>
                <a:tc>
                  <a:txBody>
                    <a:bodyPr/>
                    <a:lstStyle/>
                    <a:p>
                      <a:pPr algn="ctr" fontAlgn="b"/>
                      <a:r>
                        <a:rPr lang="en-US" sz="2000" b="0" i="0" u="none" strike="noStrike" dirty="0" smtClean="0">
                          <a:solidFill>
                            <a:srgbClr val="000000"/>
                          </a:solidFill>
                          <a:effectLst/>
                          <a:latin typeface="Calibri"/>
                        </a:rPr>
                        <a:t>0.000</a:t>
                      </a:r>
                      <a:endParaRPr lang="en-US" sz="2000" b="0" i="0" u="none" strike="noStrike" dirty="0">
                        <a:solidFill>
                          <a:srgbClr val="000000"/>
                        </a:solidFill>
                        <a:effectLst/>
                        <a:latin typeface="Calibri"/>
                      </a:endParaRPr>
                    </a:p>
                  </a:txBody>
                  <a:tcPr marL="14817" marR="14817" marT="14817" marB="0" anchor="b">
                    <a:lnL>
                      <a:noFill/>
                    </a:lnL>
                    <a:lnR>
                      <a:noFill/>
                    </a:lnR>
                    <a:lnT>
                      <a:noFill/>
                    </a:lnT>
                    <a:lnB>
                      <a:noFill/>
                    </a:lnB>
                  </a:tcPr>
                </a:tc>
              </a:tr>
            </a:tbl>
          </a:graphicData>
        </a:graphic>
      </p:graphicFrame>
      <p:sp>
        <p:nvSpPr>
          <p:cNvPr id="9" name="TextBox 8"/>
          <p:cNvSpPr txBox="1"/>
          <p:nvPr/>
        </p:nvSpPr>
        <p:spPr>
          <a:xfrm>
            <a:off x="4629204" y="4607614"/>
            <a:ext cx="4069051" cy="553998"/>
          </a:xfrm>
          <a:prstGeom prst="rect">
            <a:avLst/>
          </a:prstGeom>
          <a:noFill/>
        </p:spPr>
        <p:txBody>
          <a:bodyPr wrap="square" lIns="91436" tIns="45718" rIns="91436" bIns="45718" rtlCol="0">
            <a:spAutoFit/>
          </a:bodyPr>
          <a:lstStyle/>
          <a:p>
            <a:r>
              <a:rPr lang="en-US" sz="3000"/>
              <a:t>BSO n </a:t>
            </a:r>
            <a:r>
              <a:rPr lang="en-US" sz="3000" dirty="0"/>
              <a:t>= 0.418(</a:t>
            </a:r>
            <a:r>
              <a:rPr lang="en-US" sz="3000" dirty="0" err="1">
                <a:solidFill>
                  <a:schemeClr val="accent6">
                    <a:lumMod val="50000"/>
                  </a:schemeClr>
                </a:solidFill>
              </a:rPr>
              <a:t>k</a:t>
            </a:r>
            <a:r>
              <a:rPr lang="en-US" sz="3000" baseline="30000" dirty="0" err="1">
                <a:solidFill>
                  <a:schemeClr val="accent6">
                    <a:lumMod val="50000"/>
                  </a:schemeClr>
                </a:solidFill>
              </a:rPr>
              <a:t>a</a:t>
            </a:r>
            <a:r>
              <a:rPr lang="en-US" sz="3000" dirty="0"/>
              <a:t>)</a:t>
            </a:r>
            <a:r>
              <a:rPr lang="en-US" sz="3000" baseline="30000" dirty="0"/>
              <a:t>0.564</a:t>
            </a:r>
            <a:endParaRPr lang="en-US" sz="3000"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16" y="2439596"/>
            <a:ext cx="4582758" cy="3818965"/>
          </a:xfrm>
          <a:prstGeom prst="rect">
            <a:avLst/>
          </a:prstGeom>
        </p:spPr>
      </p:pic>
      <p:cxnSp>
        <p:nvCxnSpPr>
          <p:cNvPr id="7" name="Straight Connector 6"/>
          <p:cNvCxnSpPr/>
          <p:nvPr/>
        </p:nvCxnSpPr>
        <p:spPr>
          <a:xfrm>
            <a:off x="708807" y="4600775"/>
            <a:ext cx="3694508" cy="0"/>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3673802" y="4886495"/>
            <a:ext cx="953972" cy="3729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lIns="91436" tIns="45718" rIns="91436" bIns="45718" rtlCol="0">
            <a:spAutoFit/>
          </a:bodyPr>
          <a:lstStyle/>
          <a:p>
            <a:r>
              <a:rPr lang="en-US" dirty="0" smtClean="0"/>
              <a:t>Weak</a:t>
            </a:r>
            <a:endParaRPr lang="en-US" dirty="0"/>
          </a:p>
        </p:txBody>
      </p:sp>
      <p:sp>
        <p:nvSpPr>
          <p:cNvPr id="18" name="TextBox 17"/>
          <p:cNvSpPr txBox="1"/>
          <p:nvPr/>
        </p:nvSpPr>
        <p:spPr>
          <a:xfrm>
            <a:off x="3673802" y="3521544"/>
            <a:ext cx="953972" cy="37295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lIns="91436" tIns="45718" rIns="91436" bIns="45718" rtlCol="0">
            <a:spAutoFit/>
          </a:bodyPr>
          <a:lstStyle/>
          <a:p>
            <a:r>
              <a:rPr lang="en-US" dirty="0" smtClean="0"/>
              <a:t>Strong</a:t>
            </a:r>
            <a:endParaRPr lang="en-US" dirty="0"/>
          </a:p>
        </p:txBody>
      </p:sp>
      <p:sp>
        <p:nvSpPr>
          <p:cNvPr id="6" name="Down Arrow 5"/>
          <p:cNvSpPr/>
          <p:nvPr/>
        </p:nvSpPr>
        <p:spPr>
          <a:xfrm>
            <a:off x="6276037" y="4290864"/>
            <a:ext cx="387684" cy="380671"/>
          </a:xfrm>
          <a:prstGeom prst="downArrow">
            <a:avLst/>
          </a:prstGeom>
          <a:solidFill>
            <a:srgbClr val="7030A0"/>
          </a:solidFill>
          <a:ln>
            <a:solidFill>
              <a:srgbClr val="7030A0"/>
            </a:solidFill>
          </a:ln>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cxnSp>
        <p:nvCxnSpPr>
          <p:cNvPr id="13" name="Straight Connector 12"/>
          <p:cNvCxnSpPr/>
          <p:nvPr/>
        </p:nvCxnSpPr>
        <p:spPr>
          <a:xfrm>
            <a:off x="708807" y="4086881"/>
            <a:ext cx="3694508" cy="0"/>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sp>
        <p:nvSpPr>
          <p:cNvPr id="11" name="Right Brace 10"/>
          <p:cNvSpPr/>
          <p:nvPr/>
        </p:nvSpPr>
        <p:spPr>
          <a:xfrm rot="5400000" flipV="1">
            <a:off x="6359767" y="4774577"/>
            <a:ext cx="254929" cy="843139"/>
          </a:xfrm>
          <a:prstGeom prst="rightBrace">
            <a:avLst/>
          </a:prstGeom>
        </p:spPr>
        <p:style>
          <a:lnRef idx="2">
            <a:schemeClr val="accent1"/>
          </a:lnRef>
          <a:fillRef idx="0">
            <a:schemeClr val="accent1"/>
          </a:fillRef>
          <a:effectRef idx="1">
            <a:schemeClr val="accent1"/>
          </a:effectRef>
          <a:fontRef idx="minor">
            <a:schemeClr val="tx1"/>
          </a:fontRef>
        </p:style>
        <p:txBody>
          <a:bodyPr lIns="91436" tIns="45718" rIns="91436" bIns="45718" rtlCol="0" anchor="ctr"/>
          <a:lstStyle/>
          <a:p>
            <a:pPr algn="ctr"/>
            <a:endParaRPr lang="en-US"/>
          </a:p>
        </p:txBody>
      </p:sp>
      <p:sp>
        <p:nvSpPr>
          <p:cNvPr id="15" name="Right Brace 14"/>
          <p:cNvSpPr/>
          <p:nvPr/>
        </p:nvSpPr>
        <p:spPr>
          <a:xfrm rot="5400000" flipV="1">
            <a:off x="7637510" y="4782313"/>
            <a:ext cx="254929" cy="604132"/>
          </a:xfrm>
          <a:prstGeom prst="rightBrace">
            <a:avLst/>
          </a:prstGeom>
        </p:spPr>
        <p:style>
          <a:lnRef idx="2">
            <a:schemeClr val="accent1"/>
          </a:lnRef>
          <a:fillRef idx="0">
            <a:schemeClr val="accent1"/>
          </a:fillRef>
          <a:effectRef idx="1">
            <a:schemeClr val="accent1"/>
          </a:effectRef>
          <a:fontRef idx="minor">
            <a:schemeClr val="tx1"/>
          </a:fontRef>
        </p:style>
        <p:txBody>
          <a:bodyPr lIns="91436" tIns="45718" rIns="91436" bIns="45718" rtlCol="0" anchor="ctr"/>
          <a:lstStyle/>
          <a:p>
            <a:pPr algn="ctr"/>
            <a:endParaRPr lang="en-US"/>
          </a:p>
        </p:txBody>
      </p:sp>
      <p:sp>
        <p:nvSpPr>
          <p:cNvPr id="12" name="TextBox 11"/>
          <p:cNvSpPr txBox="1"/>
          <p:nvPr/>
        </p:nvSpPr>
        <p:spPr>
          <a:xfrm>
            <a:off x="6339593" y="5252560"/>
            <a:ext cx="324128" cy="430887"/>
          </a:xfrm>
          <a:prstGeom prst="rect">
            <a:avLst/>
          </a:prstGeom>
          <a:noFill/>
        </p:spPr>
        <p:txBody>
          <a:bodyPr wrap="none" lIns="91436" tIns="45718" rIns="91436" bIns="45718" rtlCol="0">
            <a:spAutoFit/>
          </a:bodyPr>
          <a:lstStyle/>
          <a:p>
            <a:r>
              <a:rPr lang="en-US" sz="2200" b="1" dirty="0">
                <a:solidFill>
                  <a:schemeClr val="accent2"/>
                </a:solidFill>
              </a:rPr>
              <a:t>a</a:t>
            </a:r>
          </a:p>
        </p:txBody>
      </p:sp>
      <p:sp>
        <p:nvSpPr>
          <p:cNvPr id="14" name="TextBox 13"/>
          <p:cNvSpPr txBox="1"/>
          <p:nvPr/>
        </p:nvSpPr>
        <p:spPr>
          <a:xfrm>
            <a:off x="7647410" y="5190348"/>
            <a:ext cx="335876" cy="432137"/>
          </a:xfrm>
          <a:prstGeom prst="rect">
            <a:avLst/>
          </a:prstGeom>
          <a:noFill/>
        </p:spPr>
        <p:txBody>
          <a:bodyPr wrap="none" lIns="91436" tIns="45718" rIns="91436" bIns="45718" rtlCol="0">
            <a:spAutoFit/>
          </a:bodyPr>
          <a:lstStyle/>
          <a:p>
            <a:r>
              <a:rPr lang="en-US" sz="2200">
                <a:solidFill>
                  <a:schemeClr val="accent2"/>
                </a:solidFill>
              </a:rPr>
              <a:t>b</a:t>
            </a:r>
          </a:p>
        </p:txBody>
      </p:sp>
    </p:spTree>
    <p:extLst>
      <p:ext uri="{BB962C8B-B14F-4D97-AF65-F5344CB8AC3E}">
        <p14:creationId xmlns:p14="http://schemas.microsoft.com/office/powerpoint/2010/main" val="14098267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 CCSD(T) Necessary ?</a:t>
            </a:r>
            <a:endParaRPr lang="en-US" dirty="0"/>
          </a:p>
        </p:txBody>
      </p:sp>
      <p:sp>
        <p:nvSpPr>
          <p:cNvPr id="3" name="Content Placeholder 2"/>
          <p:cNvSpPr>
            <a:spLocks noGrp="1"/>
          </p:cNvSpPr>
          <p:nvPr>
            <p:ph idx="1"/>
          </p:nvPr>
        </p:nvSpPr>
        <p:spPr>
          <a:xfrm>
            <a:off x="140589" y="1056641"/>
            <a:ext cx="8722360" cy="5069523"/>
          </a:xfrm>
        </p:spPr>
        <p:txBody>
          <a:bodyPr>
            <a:normAutofit/>
          </a:bodyPr>
          <a:lstStyle/>
          <a:p>
            <a:pPr marL="0" indent="0" defTabSz="914365">
              <a:spcBef>
                <a:spcPts val="0"/>
              </a:spcBef>
              <a:buNone/>
              <a:defRPr/>
            </a:pPr>
            <a:r>
              <a:rPr lang="en-US" sz="2600" dirty="0"/>
              <a:t>Computational cost:</a:t>
            </a:r>
          </a:p>
          <a:p>
            <a:pPr marL="0" indent="0" defTabSz="914365">
              <a:spcBef>
                <a:spcPts val="0"/>
              </a:spcBef>
              <a:buNone/>
              <a:defRPr/>
            </a:pPr>
            <a:r>
              <a:rPr lang="en-US" sz="2600" dirty="0">
                <a:solidFill>
                  <a:schemeClr val="tx2"/>
                </a:solidFill>
              </a:rPr>
              <a:t>DFT  		M</a:t>
            </a:r>
            <a:r>
              <a:rPr lang="en-US" sz="2600" baseline="30000" dirty="0">
                <a:solidFill>
                  <a:schemeClr val="tx2"/>
                </a:solidFill>
              </a:rPr>
              <a:t>3</a:t>
            </a:r>
            <a:endParaRPr lang="en-US" sz="2600" dirty="0">
              <a:solidFill>
                <a:schemeClr val="tx2"/>
              </a:solidFill>
            </a:endParaRPr>
          </a:p>
          <a:p>
            <a:pPr marL="0" indent="0" defTabSz="914365">
              <a:spcBef>
                <a:spcPts val="0"/>
              </a:spcBef>
              <a:buNone/>
              <a:defRPr/>
            </a:pPr>
            <a:r>
              <a:rPr lang="en-US" sz="2600" dirty="0">
                <a:solidFill>
                  <a:schemeClr val="accent3">
                    <a:lumMod val="50000"/>
                  </a:schemeClr>
                </a:solidFill>
              </a:rPr>
              <a:t>MP2, DH    	M</a:t>
            </a:r>
            <a:r>
              <a:rPr lang="en-US" sz="2600" baseline="30000" dirty="0">
                <a:solidFill>
                  <a:schemeClr val="accent3">
                    <a:lumMod val="50000"/>
                  </a:schemeClr>
                </a:solidFill>
              </a:rPr>
              <a:t>5     </a:t>
            </a:r>
            <a:endParaRPr lang="en-US" sz="2600" dirty="0">
              <a:solidFill>
                <a:schemeClr val="accent3">
                  <a:lumMod val="50000"/>
                </a:schemeClr>
              </a:solidFill>
            </a:endParaRPr>
          </a:p>
          <a:p>
            <a:pPr marL="0" indent="0" defTabSz="914365">
              <a:spcBef>
                <a:spcPts val="0"/>
              </a:spcBef>
              <a:buNone/>
              <a:defRPr/>
            </a:pPr>
            <a:r>
              <a:rPr lang="en-US" sz="2600" dirty="0">
                <a:solidFill>
                  <a:srgbClr val="C00000"/>
                </a:solidFill>
              </a:rPr>
              <a:t>CCSD(T) 	M</a:t>
            </a:r>
            <a:r>
              <a:rPr lang="en-US" sz="2600" baseline="30000" dirty="0">
                <a:solidFill>
                  <a:srgbClr val="C00000"/>
                </a:solidFill>
              </a:rPr>
              <a:t>7</a:t>
            </a:r>
            <a:r>
              <a:rPr lang="en-US" sz="2600" dirty="0">
                <a:solidFill>
                  <a:srgbClr val="C00000"/>
                </a:solidFill>
              </a:rPr>
              <a:t> </a:t>
            </a:r>
          </a:p>
          <a:p>
            <a:pPr marL="0" indent="0" defTabSz="914365">
              <a:spcBef>
                <a:spcPts val="0"/>
              </a:spcBef>
              <a:buNone/>
              <a:defRPr/>
            </a:pPr>
            <a:endParaRPr lang="en-US" sz="2600" dirty="0"/>
          </a:p>
          <a:p>
            <a:pPr marL="0" indent="0" defTabSz="914365">
              <a:spcBef>
                <a:spcPts val="0"/>
              </a:spcBef>
              <a:buNone/>
              <a:defRPr/>
            </a:pPr>
            <a:endParaRPr lang="en-US" sz="2000" dirty="0"/>
          </a:p>
          <a:p>
            <a:pPr marL="0" indent="0" defTabSz="914365">
              <a:spcBef>
                <a:spcPts val="0"/>
              </a:spcBef>
              <a:buNone/>
              <a:defRPr/>
            </a:pPr>
            <a:r>
              <a:rPr lang="en-US" sz="2000" dirty="0" err="1">
                <a:solidFill>
                  <a:schemeClr val="accent5">
                    <a:lumMod val="50000"/>
                  </a:schemeClr>
                </a:solidFill>
              </a:rPr>
              <a:t>aug</a:t>
            </a:r>
            <a:r>
              <a:rPr lang="en-US" sz="2000" dirty="0">
                <a:solidFill>
                  <a:schemeClr val="accent5">
                    <a:lumMod val="50000"/>
                  </a:schemeClr>
                </a:solidFill>
              </a:rPr>
              <a:t>-cc-</a:t>
            </a:r>
            <a:r>
              <a:rPr lang="en-US" sz="2000" dirty="0" err="1">
                <a:solidFill>
                  <a:schemeClr val="accent5">
                    <a:lumMod val="50000"/>
                  </a:schemeClr>
                </a:solidFill>
              </a:rPr>
              <a:t>pVTZ</a:t>
            </a:r>
            <a:r>
              <a:rPr lang="en-US" sz="2000" dirty="0">
                <a:solidFill>
                  <a:schemeClr val="accent5">
                    <a:lumMod val="50000"/>
                  </a:schemeClr>
                </a:solidFill>
              </a:rPr>
              <a:t>:</a:t>
            </a:r>
          </a:p>
          <a:p>
            <a:pPr defTabSz="914365">
              <a:spcBef>
                <a:spcPts val="0"/>
              </a:spcBef>
              <a:defRPr/>
            </a:pPr>
            <a:r>
              <a:rPr lang="en-US" sz="2000" dirty="0"/>
              <a:t>Each H has  23 </a:t>
            </a:r>
            <a:r>
              <a:rPr lang="en-US" sz="2000" dirty="0" err="1"/>
              <a:t>b.f</a:t>
            </a:r>
            <a:endParaRPr lang="en-US" sz="2000" dirty="0"/>
          </a:p>
          <a:p>
            <a:pPr defTabSz="914365">
              <a:spcBef>
                <a:spcPts val="0"/>
              </a:spcBef>
              <a:defRPr/>
            </a:pPr>
            <a:r>
              <a:rPr lang="en-US" sz="2000" dirty="0"/>
              <a:t>Each C, N, O, F has 46 </a:t>
            </a:r>
            <a:r>
              <a:rPr lang="en-US" sz="2000" dirty="0" err="1"/>
              <a:t>b.f</a:t>
            </a:r>
            <a:endParaRPr lang="en-US" sz="2000" dirty="0"/>
          </a:p>
          <a:p>
            <a:pPr marL="0" indent="0" defTabSz="914365">
              <a:lnSpc>
                <a:spcPct val="60000"/>
              </a:lnSpc>
              <a:spcBef>
                <a:spcPts val="0"/>
              </a:spcBef>
              <a:buNone/>
              <a:defRPr/>
            </a:pPr>
            <a:endParaRPr lang="en-US" sz="2000" dirty="0">
              <a:solidFill>
                <a:schemeClr val="accent2">
                  <a:lumMod val="50000"/>
                </a:schemeClr>
              </a:solidFill>
            </a:endParaRPr>
          </a:p>
          <a:p>
            <a:pPr marL="0" indent="0" defTabSz="914365">
              <a:spcBef>
                <a:spcPts val="0"/>
              </a:spcBef>
              <a:buNone/>
              <a:defRPr/>
            </a:pPr>
            <a:r>
              <a:rPr lang="en-US" sz="2000" dirty="0" err="1">
                <a:solidFill>
                  <a:schemeClr val="accent2">
                    <a:lumMod val="50000"/>
                  </a:schemeClr>
                </a:solidFill>
              </a:rPr>
              <a:t>FCl</a:t>
            </a:r>
            <a:r>
              <a:rPr lang="en-US" sz="2000" dirty="0">
                <a:solidFill>
                  <a:schemeClr val="accent2">
                    <a:lumMod val="50000"/>
                  </a:schemeClr>
                </a:solidFill>
              </a:rPr>
              <a:t>···PF</a:t>
            </a:r>
            <a:r>
              <a:rPr lang="en-US" sz="2000" baseline="-25000" dirty="0">
                <a:solidFill>
                  <a:schemeClr val="accent2">
                    <a:lumMod val="50000"/>
                  </a:schemeClr>
                </a:solidFill>
              </a:rPr>
              <a:t>3</a:t>
            </a:r>
            <a:r>
              <a:rPr lang="en-US" sz="2000" dirty="0">
                <a:solidFill>
                  <a:schemeClr val="accent2">
                    <a:lumMod val="50000"/>
                  </a:schemeClr>
                </a:solidFill>
              </a:rPr>
              <a:t> has 284 </a:t>
            </a:r>
            <a:r>
              <a:rPr lang="en-US" sz="2000" dirty="0" err="1">
                <a:solidFill>
                  <a:schemeClr val="accent2">
                    <a:lumMod val="50000"/>
                  </a:schemeClr>
                </a:solidFill>
              </a:rPr>
              <a:t>b.f</a:t>
            </a:r>
            <a:endParaRPr lang="en-US" sz="2000" dirty="0">
              <a:solidFill>
                <a:schemeClr val="accent2">
                  <a:lumMod val="50000"/>
                </a:schemeClr>
              </a:solidFill>
            </a:endParaRPr>
          </a:p>
          <a:p>
            <a:pPr marL="0" indent="0" defTabSz="914365">
              <a:spcBef>
                <a:spcPts val="0"/>
              </a:spcBef>
              <a:buNone/>
              <a:defRPr/>
            </a:pPr>
            <a:endParaRPr lang="en-US" sz="2000" baseline="-25000" dirty="0"/>
          </a:p>
          <a:p>
            <a:pPr marL="0" indent="0" defTabSz="914365">
              <a:spcBef>
                <a:spcPts val="0"/>
              </a:spcBef>
              <a:buNone/>
              <a:defRPr/>
            </a:pPr>
            <a:endParaRPr lang="en-US" sz="2000" baseline="-25000" dirty="0"/>
          </a:p>
        </p:txBody>
      </p:sp>
      <p:sp>
        <p:nvSpPr>
          <p:cNvPr id="5" name="Slide Number Placeholder 4"/>
          <p:cNvSpPr>
            <a:spLocks noGrp="1"/>
          </p:cNvSpPr>
          <p:nvPr>
            <p:ph type="sldNum" sz="quarter" idx="12"/>
          </p:nvPr>
        </p:nvSpPr>
        <p:spPr/>
        <p:txBody>
          <a:bodyPr/>
          <a:lstStyle/>
          <a:p>
            <a:fld id="{51DB6D41-6FBA-8A4A-8707-0D6796DAB0C7}" type="slidenum">
              <a:rPr lang="en-US" smtClean="0"/>
              <a:t>19</a:t>
            </a:fld>
            <a:endParaRPr lang="en-US"/>
          </a:p>
        </p:txBody>
      </p:sp>
      <p:sp>
        <p:nvSpPr>
          <p:cNvPr id="7" name="TextBox 6"/>
          <p:cNvSpPr txBox="1"/>
          <p:nvPr/>
        </p:nvSpPr>
        <p:spPr>
          <a:xfrm>
            <a:off x="3433917" y="3537626"/>
            <a:ext cx="4306409" cy="372952"/>
          </a:xfrm>
          <a:prstGeom prst="rect">
            <a:avLst/>
          </a:prstGeom>
          <a:noFill/>
        </p:spPr>
        <p:txBody>
          <a:bodyPr wrap="none" lIns="91436" tIns="45718" rIns="91436" bIns="45718" rtlCol="0">
            <a:spAutoFit/>
          </a:bodyPr>
          <a:lstStyle/>
          <a:p>
            <a:pPr marL="285739" indent="-285739">
              <a:buFont typeface="Arial"/>
              <a:buChar char="•"/>
            </a:pPr>
            <a:r>
              <a:rPr lang="en-US" b="1" dirty="0" smtClean="0"/>
              <a:t>% Deviation of </a:t>
            </a:r>
            <a:r>
              <a:rPr lang="en-US" b="1" dirty="0"/>
              <a:t>the local force constant</a:t>
            </a:r>
            <a:r>
              <a:rPr lang="en-US" b="1" dirty="0" smtClean="0"/>
              <a:t>:</a:t>
            </a:r>
            <a:endParaRPr lang="en-US" b="1" dirty="0"/>
          </a:p>
        </p:txBody>
      </p:sp>
      <p:sp>
        <p:nvSpPr>
          <p:cNvPr id="8" name="TextBox 7"/>
          <p:cNvSpPr txBox="1"/>
          <p:nvPr/>
        </p:nvSpPr>
        <p:spPr>
          <a:xfrm>
            <a:off x="3449320" y="949090"/>
            <a:ext cx="4605212" cy="372952"/>
          </a:xfrm>
          <a:prstGeom prst="rect">
            <a:avLst/>
          </a:prstGeom>
          <a:noFill/>
        </p:spPr>
        <p:txBody>
          <a:bodyPr wrap="none" lIns="91436" tIns="45718" rIns="91436" bIns="45718" rtlCol="0">
            <a:spAutoFit/>
          </a:bodyPr>
          <a:lstStyle/>
          <a:p>
            <a:pPr marL="285739" indent="-285739">
              <a:buFont typeface="Arial"/>
              <a:buChar char="•"/>
            </a:pPr>
            <a:r>
              <a:rPr lang="en-US" b="1" dirty="0" smtClean="0"/>
              <a:t>% Deviation of the halogen bond distance:</a:t>
            </a:r>
            <a:endParaRPr lang="en-US" b="1" dirty="0"/>
          </a:p>
        </p:txBody>
      </p:sp>
      <p:cxnSp>
        <p:nvCxnSpPr>
          <p:cNvPr id="10" name="Straight Connector 9"/>
          <p:cNvCxnSpPr/>
          <p:nvPr/>
        </p:nvCxnSpPr>
        <p:spPr>
          <a:xfrm>
            <a:off x="3449320" y="1227424"/>
            <a:ext cx="0" cy="4584719"/>
          </a:xfrm>
          <a:prstGeom prst="line">
            <a:avLst/>
          </a:prstGeom>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243841" y="2739691"/>
            <a:ext cx="2911780" cy="372952"/>
          </a:xfrm>
          <a:prstGeom prst="rect">
            <a:avLst/>
          </a:prstGeom>
          <a:noFill/>
        </p:spPr>
        <p:txBody>
          <a:bodyPr wrap="none" lIns="91436" tIns="45718" rIns="91436" bIns="45718" rtlCol="0">
            <a:spAutoFit/>
          </a:bodyPr>
          <a:lstStyle/>
          <a:p>
            <a:r>
              <a:rPr lang="en-US" dirty="0" smtClean="0"/>
              <a:t>M = # of basis functions (</a:t>
            </a:r>
            <a:r>
              <a:rPr lang="en-US" dirty="0" err="1" smtClean="0"/>
              <a:t>b.f</a:t>
            </a:r>
            <a:r>
              <a:rPr lang="en-US" dirty="0" smtClean="0"/>
              <a:t>)</a:t>
            </a:r>
            <a:endParaRPr lang="en-US" dirty="0"/>
          </a:p>
        </p:txBody>
      </p:sp>
      <p:graphicFrame>
        <p:nvGraphicFramePr>
          <p:cNvPr id="13" name="Table 12"/>
          <p:cNvGraphicFramePr>
            <a:graphicFrameLocks noGrp="1"/>
          </p:cNvGraphicFramePr>
          <p:nvPr>
            <p:extLst>
              <p:ext uri="{D42A27DB-BD31-4B8C-83A1-F6EECF244321}">
                <p14:modId xmlns:p14="http://schemas.microsoft.com/office/powerpoint/2010/main" val="1785378236"/>
              </p:ext>
            </p:extLst>
          </p:nvPr>
        </p:nvGraphicFramePr>
        <p:xfrm>
          <a:off x="3893806" y="1326203"/>
          <a:ext cx="4772996" cy="2092482"/>
        </p:xfrm>
        <a:graphic>
          <a:graphicData uri="http://schemas.openxmlformats.org/drawingml/2006/table">
            <a:tbl>
              <a:tblPr/>
              <a:tblGrid>
                <a:gridCol w="1267485"/>
                <a:gridCol w="833120"/>
                <a:gridCol w="817870"/>
                <a:gridCol w="838210"/>
                <a:gridCol w="1016311"/>
              </a:tblGrid>
              <a:tr h="232498">
                <a:tc>
                  <a:txBody>
                    <a:bodyPr/>
                    <a:lstStyle/>
                    <a:p>
                      <a:pPr algn="l" fontAlgn="b"/>
                      <a:endParaRPr lang="en-US" sz="1400" b="0" i="0" u="none" strike="noStrike" dirty="0">
                        <a:solidFill>
                          <a:srgbClr val="000000"/>
                        </a:solidFill>
                        <a:effectLst/>
                        <a:latin typeface="Calibri"/>
                      </a:endParaRP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1400" b="1" i="0" u="none" strike="noStrike" dirty="0" smtClean="0">
                          <a:solidFill>
                            <a:srgbClr val="000000"/>
                          </a:solidFill>
                          <a:effectLst/>
                          <a:latin typeface="Calibri"/>
                        </a:rPr>
                        <a:t>F</a:t>
                      </a:r>
                      <a:r>
                        <a:rPr lang="en-US" sz="1400" b="1" i="0" u="none" strike="noStrike" baseline="-25000" dirty="0" smtClean="0">
                          <a:solidFill>
                            <a:srgbClr val="000000"/>
                          </a:solidFill>
                          <a:effectLst/>
                          <a:latin typeface="Calibri"/>
                        </a:rPr>
                        <a:t>3</a:t>
                      </a:r>
                      <a:r>
                        <a:rPr lang="en-US" sz="1400" b="1" i="0" u="none" strike="noStrike" baseline="30000" dirty="0" smtClean="0">
                          <a:solidFill>
                            <a:srgbClr val="000000"/>
                          </a:solidFill>
                          <a:effectLst/>
                          <a:latin typeface="Calibri"/>
                        </a:rPr>
                        <a:t>-</a:t>
                      </a:r>
                      <a:endParaRPr lang="en-US" sz="1400" b="1" i="0" u="none" strike="noStrike" baseline="-25000" dirty="0">
                        <a:solidFill>
                          <a:srgbClr val="000000"/>
                        </a:solidFill>
                        <a:effectLst/>
                        <a:latin typeface="Calibri"/>
                      </a:endParaRP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1400" b="1" i="0" u="none" strike="noStrike" dirty="0" err="1">
                          <a:solidFill>
                            <a:srgbClr val="000000"/>
                          </a:solidFill>
                          <a:effectLst/>
                          <a:latin typeface="Calibri"/>
                        </a:rPr>
                        <a:t>FCl</a:t>
                      </a:r>
                      <a:r>
                        <a:rPr lang="en-US" sz="1400" b="1" i="0" u="none" strike="noStrike" dirty="0">
                          <a:solidFill>
                            <a:srgbClr val="000000"/>
                          </a:solidFill>
                          <a:effectLst/>
                          <a:latin typeface="Calibri"/>
                        </a:rPr>
                        <a:t>···NFH</a:t>
                      </a:r>
                      <a:r>
                        <a:rPr lang="en-US" sz="1400" b="1" i="0" u="none" strike="noStrike" baseline="-25000" dirty="0">
                          <a:solidFill>
                            <a:srgbClr val="000000"/>
                          </a:solidFill>
                          <a:effectLst/>
                          <a:latin typeface="Calibri"/>
                        </a:rPr>
                        <a:t>2</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1400" b="1" i="0" u="none" strike="noStrike" dirty="0" err="1">
                          <a:solidFill>
                            <a:srgbClr val="000000"/>
                          </a:solidFill>
                          <a:effectLst/>
                          <a:latin typeface="Calibri"/>
                        </a:rPr>
                        <a:t>FCl</a:t>
                      </a:r>
                      <a:r>
                        <a:rPr lang="en-US" sz="1400" b="1" i="0" u="none" strike="noStrike" dirty="0">
                          <a:solidFill>
                            <a:srgbClr val="000000"/>
                          </a:solidFill>
                          <a:effectLst/>
                          <a:latin typeface="Calibri"/>
                        </a:rPr>
                        <a:t>···NH</a:t>
                      </a:r>
                      <a:r>
                        <a:rPr lang="en-US" sz="1400" b="1" i="0" u="none" strike="noStrike" baseline="-25000" dirty="0">
                          <a:solidFill>
                            <a:srgbClr val="000000"/>
                          </a:solidFill>
                          <a:effectLst/>
                          <a:latin typeface="Calibri"/>
                        </a:rPr>
                        <a:t>3</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1400" b="1" i="0" u="none" strike="noStrike" dirty="0" err="1">
                          <a:solidFill>
                            <a:srgbClr val="000000"/>
                          </a:solidFill>
                          <a:effectLst/>
                          <a:latin typeface="Calibri"/>
                        </a:rPr>
                        <a:t>FCl</a:t>
                      </a:r>
                      <a:r>
                        <a:rPr lang="en-US" sz="1400" b="1" i="0" u="none" strike="noStrike" dirty="0">
                          <a:solidFill>
                            <a:srgbClr val="000000"/>
                          </a:solidFill>
                          <a:effectLst/>
                          <a:latin typeface="Calibri"/>
                        </a:rPr>
                        <a:t>···NH</a:t>
                      </a:r>
                      <a:r>
                        <a:rPr lang="en-US" sz="1400" b="1" i="0" u="none" strike="noStrike" baseline="-25000" dirty="0">
                          <a:solidFill>
                            <a:srgbClr val="000000"/>
                          </a:solidFill>
                          <a:effectLst/>
                          <a:latin typeface="Calibri"/>
                        </a:rPr>
                        <a:t>2</a:t>
                      </a:r>
                      <a:r>
                        <a:rPr lang="en-US" sz="1400" b="1" i="0" u="none" strike="noStrike" dirty="0">
                          <a:solidFill>
                            <a:srgbClr val="000000"/>
                          </a:solidFill>
                          <a:effectLst/>
                          <a:latin typeface="Calibri"/>
                        </a:rPr>
                        <a:t>CH</a:t>
                      </a:r>
                      <a:r>
                        <a:rPr lang="en-US" sz="1400" b="1" i="0" u="none" strike="noStrike" baseline="-25000" dirty="0">
                          <a:solidFill>
                            <a:srgbClr val="000000"/>
                          </a:solidFill>
                          <a:effectLst/>
                          <a:latin typeface="Calibri"/>
                        </a:rPr>
                        <a:t>3</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232498">
                <a:tc>
                  <a:txBody>
                    <a:bodyPr/>
                    <a:lstStyle/>
                    <a:p>
                      <a:pPr algn="l" fontAlgn="b"/>
                      <a:r>
                        <a:rPr lang="en-US" sz="1400" b="1" i="0" u="none" strike="noStrike" dirty="0">
                          <a:solidFill>
                            <a:schemeClr val="tx2"/>
                          </a:solidFill>
                          <a:effectLst/>
                          <a:latin typeface="Calibri"/>
                        </a:rPr>
                        <a:t>B3LYP</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chemeClr val="bg1">
                        <a:lumMod val="95000"/>
                      </a:schemeClr>
                    </a:solidFill>
                  </a:tcPr>
                </a:tc>
                <a:tc>
                  <a:txBody>
                    <a:bodyPr/>
                    <a:lstStyle/>
                    <a:p>
                      <a:pPr algn="ctr" fontAlgn="b"/>
                      <a:r>
                        <a:rPr lang="en-US" sz="1400" b="0" i="0" u="none" strike="noStrike" dirty="0" smtClean="0">
                          <a:solidFill>
                            <a:srgbClr val="000000"/>
                          </a:solidFill>
                          <a:effectLst/>
                          <a:latin typeface="Calibri"/>
                        </a:rPr>
                        <a:t>-</a:t>
                      </a:r>
                      <a:endParaRPr lang="en-US" sz="1400" b="0" i="0" u="none" strike="noStrike" dirty="0">
                        <a:solidFill>
                          <a:srgbClr val="000000"/>
                        </a:solidFill>
                        <a:effectLst/>
                        <a:latin typeface="Calibri"/>
                      </a:endParaRP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tcPr>
                </a:tc>
                <a:tc>
                  <a:txBody>
                    <a:bodyPr/>
                    <a:lstStyle/>
                    <a:p>
                      <a:pPr algn="ctr" fontAlgn="b"/>
                      <a:r>
                        <a:rPr lang="en-US" sz="1400" b="0" i="0" u="none" strike="noStrike">
                          <a:solidFill>
                            <a:srgbClr val="000000"/>
                          </a:solidFill>
                          <a:effectLst/>
                          <a:latin typeface="Calibri"/>
                        </a:rPr>
                        <a:t>4</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tcPr>
                </a:tc>
                <a:tc>
                  <a:txBody>
                    <a:bodyPr/>
                    <a:lstStyle/>
                    <a:p>
                      <a:pPr algn="ctr" fontAlgn="b"/>
                      <a:r>
                        <a:rPr lang="en-US" sz="1400" b="0" i="0" u="none" strike="noStrike" dirty="0">
                          <a:solidFill>
                            <a:srgbClr val="000000"/>
                          </a:solidFill>
                          <a:effectLst/>
                          <a:latin typeface="Calibri"/>
                        </a:rPr>
                        <a:t>2</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tcPr>
                </a:tc>
                <a:tc>
                  <a:txBody>
                    <a:bodyPr/>
                    <a:lstStyle/>
                    <a:p>
                      <a:pPr algn="ctr" fontAlgn="b"/>
                      <a:r>
                        <a:rPr lang="en-US" sz="1400" b="0" i="0" u="none" strike="noStrike" dirty="0">
                          <a:solidFill>
                            <a:srgbClr val="000000"/>
                          </a:solidFill>
                          <a:effectLst/>
                          <a:latin typeface="Calibri"/>
                        </a:rPr>
                        <a:t>-1</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tcPr>
                </a:tc>
              </a:tr>
              <a:tr h="232498">
                <a:tc>
                  <a:txBody>
                    <a:bodyPr/>
                    <a:lstStyle/>
                    <a:p>
                      <a:pPr algn="l" fontAlgn="b"/>
                      <a:r>
                        <a:rPr lang="el-GR" sz="1400" b="1" i="0" u="none" strike="noStrike" dirty="0" smtClean="0">
                          <a:solidFill>
                            <a:schemeClr val="tx2"/>
                          </a:solidFill>
                          <a:effectLst/>
                          <a:latin typeface="Calibri"/>
                        </a:rPr>
                        <a:t>ω</a:t>
                      </a:r>
                      <a:r>
                        <a:rPr lang="en-US" sz="1400" b="1" i="0" u="none" strike="noStrike" dirty="0" smtClean="0">
                          <a:solidFill>
                            <a:schemeClr val="tx2"/>
                          </a:solidFill>
                          <a:effectLst/>
                          <a:latin typeface="Calibri"/>
                        </a:rPr>
                        <a:t>B97XB</a:t>
                      </a:r>
                      <a:endParaRPr lang="en-US" sz="1400" b="1" i="0" u="none" strike="noStrike" dirty="0">
                        <a:solidFill>
                          <a:schemeClr val="tx2"/>
                        </a:solidFill>
                        <a:effectLst/>
                        <a:latin typeface="Calibri"/>
                      </a:endParaRP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chemeClr val="bg1">
                        <a:lumMod val="95000"/>
                      </a:schemeClr>
                    </a:solidFill>
                  </a:tcPr>
                </a:tc>
                <a:tc>
                  <a:txBody>
                    <a:bodyPr/>
                    <a:lstStyle/>
                    <a:p>
                      <a:pPr algn="ctr" fontAlgn="b"/>
                      <a:r>
                        <a:rPr lang="en-US" sz="1400" b="0" i="0" u="none" strike="noStrike">
                          <a:solidFill>
                            <a:srgbClr val="000000"/>
                          </a:solidFill>
                          <a:effectLst/>
                          <a:latin typeface="Calibri"/>
                        </a:rPr>
                        <a:t>2</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fontAlgn="b"/>
                      <a:r>
                        <a:rPr lang="en-US" sz="1400" b="0" i="0" u="none" strike="noStrike" dirty="0">
                          <a:solidFill>
                            <a:srgbClr val="000000"/>
                          </a:solidFill>
                          <a:effectLst/>
                          <a:latin typeface="Calibri"/>
                        </a:rPr>
                        <a:t>1</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fontAlgn="b"/>
                      <a:r>
                        <a:rPr lang="en-US" sz="1400" b="0" i="0" u="none" strike="noStrike">
                          <a:solidFill>
                            <a:srgbClr val="000000"/>
                          </a:solidFill>
                          <a:effectLst/>
                          <a:latin typeface="Calibri"/>
                        </a:rPr>
                        <a:t>1</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fontAlgn="b"/>
                      <a:r>
                        <a:rPr lang="en-US" sz="1400" b="0" i="0" u="none" strike="noStrike">
                          <a:solidFill>
                            <a:srgbClr val="000000"/>
                          </a:solidFill>
                          <a:effectLst/>
                          <a:latin typeface="Calibri"/>
                        </a:rPr>
                        <a:t>-1</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r>
              <a:tr h="232498">
                <a:tc>
                  <a:txBody>
                    <a:bodyPr/>
                    <a:lstStyle/>
                    <a:p>
                      <a:pPr algn="l" fontAlgn="b"/>
                      <a:r>
                        <a:rPr lang="en-US" sz="1400" b="1" i="0" u="none" strike="noStrike" dirty="0" smtClean="0">
                          <a:solidFill>
                            <a:schemeClr val="tx2"/>
                          </a:solidFill>
                          <a:effectLst/>
                          <a:latin typeface="Calibri"/>
                        </a:rPr>
                        <a:t>M06-2X</a:t>
                      </a:r>
                      <a:endParaRPr lang="en-US" sz="1400" b="1" i="0" u="none" strike="noStrike" dirty="0">
                        <a:solidFill>
                          <a:schemeClr val="tx2"/>
                        </a:solidFill>
                        <a:effectLst/>
                        <a:latin typeface="Calibri"/>
                      </a:endParaRP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chemeClr val="bg1">
                        <a:lumMod val="95000"/>
                      </a:schemeClr>
                    </a:solidFill>
                  </a:tcPr>
                </a:tc>
                <a:tc>
                  <a:txBody>
                    <a:bodyPr/>
                    <a:lstStyle/>
                    <a:p>
                      <a:pPr algn="ctr" fontAlgn="b"/>
                      <a:r>
                        <a:rPr lang="en-US" sz="1400" b="0" i="0" u="none" strike="noStrike">
                          <a:solidFill>
                            <a:srgbClr val="000000"/>
                          </a:solidFill>
                          <a:effectLst/>
                          <a:latin typeface="Calibri"/>
                        </a:rPr>
                        <a:t>4</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fontAlgn="b"/>
                      <a:r>
                        <a:rPr lang="en-US" sz="1400" b="0" i="0" u="none" strike="noStrike" dirty="0">
                          <a:solidFill>
                            <a:srgbClr val="000000"/>
                          </a:solidFill>
                          <a:effectLst/>
                          <a:latin typeface="Calibri"/>
                        </a:rPr>
                        <a:t>-2</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fontAlgn="b"/>
                      <a:r>
                        <a:rPr lang="en-US" sz="1400" b="0" i="0" u="none" strike="noStrike">
                          <a:solidFill>
                            <a:srgbClr val="000000"/>
                          </a:solidFill>
                          <a:effectLst/>
                          <a:latin typeface="Calibri"/>
                        </a:rPr>
                        <a:t>0</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fontAlgn="b"/>
                      <a:r>
                        <a:rPr lang="en-US" sz="1400" b="0" i="0" u="none" strike="noStrike" dirty="0">
                          <a:solidFill>
                            <a:srgbClr val="000000"/>
                          </a:solidFill>
                          <a:effectLst/>
                          <a:latin typeface="Calibri"/>
                        </a:rPr>
                        <a:t>0</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r>
              <a:tr h="232498">
                <a:tc>
                  <a:txBody>
                    <a:bodyPr/>
                    <a:lstStyle/>
                    <a:p>
                      <a:pPr algn="l" fontAlgn="b"/>
                      <a:r>
                        <a:rPr lang="en-US" sz="1400" b="1" i="0" u="none" strike="noStrike" dirty="0">
                          <a:solidFill>
                            <a:schemeClr val="accent3">
                              <a:lumMod val="50000"/>
                            </a:schemeClr>
                          </a:solidFill>
                          <a:effectLst/>
                          <a:latin typeface="Calibri"/>
                        </a:rPr>
                        <a:t>MP2</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chemeClr val="bg1">
                        <a:lumMod val="95000"/>
                      </a:schemeClr>
                    </a:solidFill>
                  </a:tcPr>
                </a:tc>
                <a:tc>
                  <a:txBody>
                    <a:bodyPr/>
                    <a:lstStyle/>
                    <a:p>
                      <a:pPr algn="ctr" fontAlgn="b"/>
                      <a:r>
                        <a:rPr lang="en-US" sz="1400" b="0" i="0" u="none" strike="noStrike">
                          <a:solidFill>
                            <a:srgbClr val="000000"/>
                          </a:solidFill>
                          <a:effectLst/>
                          <a:latin typeface="Calibri"/>
                        </a:rPr>
                        <a:t>1</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fontAlgn="b"/>
                      <a:r>
                        <a:rPr lang="en-US" sz="1400" b="0" i="0" u="none" strike="noStrike">
                          <a:solidFill>
                            <a:srgbClr val="000000"/>
                          </a:solidFill>
                          <a:effectLst/>
                          <a:latin typeface="Calibri"/>
                        </a:rPr>
                        <a:t>5</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fontAlgn="b"/>
                      <a:r>
                        <a:rPr lang="en-US" sz="1400" b="0" i="0" u="none" strike="noStrike">
                          <a:solidFill>
                            <a:srgbClr val="000000"/>
                          </a:solidFill>
                          <a:effectLst/>
                          <a:latin typeface="Calibri"/>
                        </a:rPr>
                        <a:t>4</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fontAlgn="b"/>
                      <a:r>
                        <a:rPr lang="en-US" sz="1400" b="0" i="0" u="none" strike="noStrike" dirty="0">
                          <a:solidFill>
                            <a:srgbClr val="000000"/>
                          </a:solidFill>
                          <a:effectLst/>
                          <a:latin typeface="Calibri"/>
                        </a:rPr>
                        <a:t>4</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r>
              <a:tr h="232498">
                <a:tc>
                  <a:txBody>
                    <a:bodyPr/>
                    <a:lstStyle/>
                    <a:p>
                      <a:pPr algn="l" fontAlgn="b"/>
                      <a:r>
                        <a:rPr lang="en-US" sz="1400" b="1" i="0" u="none" strike="noStrike" dirty="0">
                          <a:solidFill>
                            <a:schemeClr val="accent3">
                              <a:lumMod val="50000"/>
                            </a:schemeClr>
                          </a:solidFill>
                          <a:effectLst/>
                          <a:latin typeface="Calibri"/>
                        </a:rPr>
                        <a:t>B2PLYPD</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chemeClr val="bg1">
                        <a:lumMod val="95000"/>
                      </a:schemeClr>
                    </a:solidFill>
                  </a:tcPr>
                </a:tc>
                <a:tc>
                  <a:txBody>
                    <a:bodyPr/>
                    <a:lstStyle/>
                    <a:p>
                      <a:pPr algn="ctr" fontAlgn="b"/>
                      <a:r>
                        <a:rPr lang="en-US" sz="1400" b="0" i="0" u="none" strike="noStrike">
                          <a:solidFill>
                            <a:srgbClr val="000000"/>
                          </a:solidFill>
                          <a:effectLst/>
                          <a:latin typeface="Calibri"/>
                        </a:rPr>
                        <a:t>-1</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fontAlgn="b"/>
                      <a:r>
                        <a:rPr lang="en-US" sz="1400" b="0" i="0" u="none" strike="noStrike" dirty="0">
                          <a:solidFill>
                            <a:srgbClr val="000000"/>
                          </a:solidFill>
                          <a:effectLst/>
                          <a:latin typeface="Calibri"/>
                        </a:rPr>
                        <a:t>5</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fontAlgn="b"/>
                      <a:r>
                        <a:rPr lang="en-US" sz="1400" b="0" i="0" u="none" strike="noStrike" dirty="0">
                          <a:solidFill>
                            <a:srgbClr val="000000"/>
                          </a:solidFill>
                          <a:effectLst/>
                          <a:latin typeface="Calibri"/>
                        </a:rPr>
                        <a:t>3</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fontAlgn="b"/>
                      <a:r>
                        <a:rPr lang="en-US" sz="1400" b="0" i="0" u="none" strike="noStrike" dirty="0">
                          <a:solidFill>
                            <a:srgbClr val="000000"/>
                          </a:solidFill>
                          <a:effectLst/>
                          <a:latin typeface="Calibri"/>
                        </a:rPr>
                        <a:t>1</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r>
              <a:tr h="232498">
                <a:tc>
                  <a:txBody>
                    <a:bodyPr/>
                    <a:lstStyle/>
                    <a:p>
                      <a:pPr algn="l" fontAlgn="b"/>
                      <a:r>
                        <a:rPr lang="en-US" sz="1400" b="1" i="0" u="none" strike="noStrike" dirty="0">
                          <a:solidFill>
                            <a:schemeClr val="accent3">
                              <a:lumMod val="50000"/>
                            </a:schemeClr>
                          </a:solidFill>
                          <a:effectLst/>
                          <a:latin typeface="Calibri"/>
                        </a:rPr>
                        <a:t>mPW2PLYPD</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1400" b="0" i="0" u="none" strike="noStrike">
                          <a:solidFill>
                            <a:srgbClr val="000000"/>
                          </a:solidFill>
                          <a:effectLst/>
                          <a:latin typeface="Calibri"/>
                        </a:rPr>
                        <a:t>0</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4</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3</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1</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r>
              <a:tr h="232498">
                <a:tc>
                  <a:txBody>
                    <a:bodyPr/>
                    <a:lstStyle/>
                    <a:p>
                      <a:pPr algn="l" fontAlgn="b"/>
                      <a:r>
                        <a:rPr lang="en-US" sz="1400" b="1" i="0" u="none" strike="noStrike" dirty="0" smtClean="0">
                          <a:solidFill>
                            <a:srgbClr val="000000"/>
                          </a:solidFill>
                          <a:effectLst/>
                          <a:latin typeface="Calibri"/>
                        </a:rPr>
                        <a:t>Reference (</a:t>
                      </a:r>
                      <a:r>
                        <a:rPr lang="en-US" sz="1400" b="1" i="0" u="none" strike="noStrike" dirty="0" err="1" smtClean="0">
                          <a:solidFill>
                            <a:srgbClr val="000000"/>
                          </a:solidFill>
                          <a:effectLst/>
                          <a:latin typeface="Calibri"/>
                        </a:rPr>
                        <a:t>Å</a:t>
                      </a:r>
                      <a:r>
                        <a:rPr lang="en-US" sz="1400" b="1" i="0" u="none" strike="noStrike" dirty="0" smtClean="0">
                          <a:solidFill>
                            <a:srgbClr val="000000"/>
                          </a:solidFill>
                          <a:effectLst/>
                          <a:latin typeface="Calibri"/>
                        </a:rPr>
                        <a:t>):</a:t>
                      </a:r>
                      <a:endParaRPr lang="en-US" sz="1400" b="1" i="0" u="none" strike="noStrike" dirty="0">
                        <a:solidFill>
                          <a:srgbClr val="000000"/>
                        </a:solidFill>
                        <a:effectLst/>
                        <a:latin typeface="Calibri"/>
                      </a:endParaRP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chemeClr val="bg1">
                        <a:lumMod val="95000"/>
                      </a:schemeClr>
                    </a:solidFill>
                  </a:tcPr>
                </a:tc>
                <a:tc>
                  <a:txBody>
                    <a:bodyPr/>
                    <a:lstStyle/>
                    <a:p>
                      <a:pPr algn="l" fontAlgn="b"/>
                      <a:endParaRPr lang="en-US" sz="1400" b="1" i="0" u="none" strike="noStrike" dirty="0">
                        <a:solidFill>
                          <a:srgbClr val="000000"/>
                        </a:solidFill>
                        <a:effectLst/>
                        <a:latin typeface="Calibri"/>
                      </a:endParaRP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chemeClr val="bg1">
                        <a:lumMod val="95000"/>
                      </a:schemeClr>
                    </a:solidFill>
                  </a:tcPr>
                </a:tc>
                <a:tc>
                  <a:txBody>
                    <a:bodyPr/>
                    <a:lstStyle/>
                    <a:p>
                      <a:pPr algn="l" fontAlgn="b"/>
                      <a:endParaRPr lang="en-US" sz="1400" b="1" i="0" u="none" strike="noStrike" dirty="0">
                        <a:solidFill>
                          <a:srgbClr val="000000"/>
                        </a:solidFill>
                        <a:effectLst/>
                        <a:latin typeface="Calibri"/>
                      </a:endParaRP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chemeClr val="bg1">
                        <a:lumMod val="95000"/>
                      </a:schemeClr>
                    </a:solidFill>
                  </a:tcPr>
                </a:tc>
                <a:tc>
                  <a:txBody>
                    <a:bodyPr/>
                    <a:lstStyle/>
                    <a:p>
                      <a:pPr algn="l" fontAlgn="b"/>
                      <a:endParaRPr lang="en-US" sz="1400" b="1" i="0" u="none" strike="noStrike" dirty="0">
                        <a:solidFill>
                          <a:srgbClr val="000000"/>
                        </a:solidFill>
                        <a:effectLst/>
                        <a:latin typeface="Calibri"/>
                      </a:endParaRP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chemeClr val="bg1">
                        <a:lumMod val="95000"/>
                      </a:schemeClr>
                    </a:solidFill>
                  </a:tcPr>
                </a:tc>
                <a:tc>
                  <a:txBody>
                    <a:bodyPr/>
                    <a:lstStyle/>
                    <a:p>
                      <a:pPr algn="l" fontAlgn="b"/>
                      <a:endParaRPr lang="en-US" sz="1400" b="1" i="0" u="none" strike="noStrike" dirty="0">
                        <a:solidFill>
                          <a:srgbClr val="000000"/>
                        </a:solidFill>
                        <a:effectLst/>
                        <a:latin typeface="Calibri"/>
                      </a:endParaRP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chemeClr val="bg1">
                        <a:lumMod val="95000"/>
                      </a:schemeClr>
                    </a:solidFill>
                  </a:tcPr>
                </a:tc>
              </a:tr>
              <a:tr h="232498">
                <a:tc>
                  <a:txBody>
                    <a:bodyPr/>
                    <a:lstStyle/>
                    <a:p>
                      <a:pPr algn="l" fontAlgn="b"/>
                      <a:r>
                        <a:rPr lang="en-US" sz="1400" b="1" i="0" u="none" strike="noStrike" dirty="0">
                          <a:solidFill>
                            <a:schemeClr val="accent2">
                              <a:lumMod val="50000"/>
                            </a:schemeClr>
                          </a:solidFill>
                          <a:effectLst/>
                          <a:latin typeface="Calibri"/>
                        </a:rPr>
                        <a:t>CCSD(T)</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1400" b="0" i="0" u="none" strike="noStrike" dirty="0">
                          <a:solidFill>
                            <a:srgbClr val="000000"/>
                          </a:solidFill>
                          <a:effectLst/>
                          <a:latin typeface="Calibri"/>
                        </a:rPr>
                        <a:t>1.739</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2.400</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2.320</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2.193</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r>
            </a:tbl>
          </a:graphicData>
        </a:graphic>
      </p:graphicFrame>
      <p:graphicFrame>
        <p:nvGraphicFramePr>
          <p:cNvPr id="14" name="Table 13"/>
          <p:cNvGraphicFramePr>
            <a:graphicFrameLocks noGrp="1"/>
          </p:cNvGraphicFramePr>
          <p:nvPr>
            <p:extLst>
              <p:ext uri="{D42A27DB-BD31-4B8C-83A1-F6EECF244321}">
                <p14:modId xmlns:p14="http://schemas.microsoft.com/office/powerpoint/2010/main" val="1722420015"/>
              </p:ext>
            </p:extLst>
          </p:nvPr>
        </p:nvGraphicFramePr>
        <p:xfrm>
          <a:off x="3706009" y="3906959"/>
          <a:ext cx="5148593" cy="2092482"/>
        </p:xfrm>
        <a:graphic>
          <a:graphicData uri="http://schemas.openxmlformats.org/drawingml/2006/table">
            <a:tbl>
              <a:tblPr/>
              <a:tblGrid>
                <a:gridCol w="1518946"/>
                <a:gridCol w="690880"/>
                <a:gridCol w="924560"/>
                <a:gridCol w="944880"/>
                <a:gridCol w="1069327"/>
              </a:tblGrid>
              <a:tr h="232498">
                <a:tc>
                  <a:txBody>
                    <a:bodyPr/>
                    <a:lstStyle/>
                    <a:p>
                      <a:pPr algn="l" fontAlgn="b"/>
                      <a:endParaRPr lang="en-US" sz="1400" b="0" i="0" u="none" strike="noStrike" dirty="0">
                        <a:solidFill>
                          <a:srgbClr val="000000"/>
                        </a:solidFill>
                        <a:effectLst/>
                        <a:latin typeface="Calibri"/>
                      </a:endParaRP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1400" b="1" i="0" u="none" strike="noStrike" dirty="0" smtClean="0">
                          <a:solidFill>
                            <a:srgbClr val="000000"/>
                          </a:solidFill>
                          <a:effectLst/>
                          <a:latin typeface="Calibri"/>
                        </a:rPr>
                        <a:t>F</a:t>
                      </a:r>
                      <a:r>
                        <a:rPr lang="en-US" sz="1400" b="1" i="0" u="none" strike="noStrike" baseline="-25000" dirty="0" smtClean="0">
                          <a:solidFill>
                            <a:srgbClr val="000000"/>
                          </a:solidFill>
                          <a:effectLst/>
                          <a:latin typeface="Calibri"/>
                        </a:rPr>
                        <a:t>3</a:t>
                      </a:r>
                      <a:r>
                        <a:rPr lang="en-US" sz="1400" b="1" i="0" u="none" strike="noStrike" baseline="30000" dirty="0" smtClean="0">
                          <a:solidFill>
                            <a:srgbClr val="000000"/>
                          </a:solidFill>
                          <a:effectLst/>
                          <a:latin typeface="Calibri"/>
                        </a:rPr>
                        <a:t>-</a:t>
                      </a:r>
                      <a:endParaRPr lang="en-US" sz="1400" b="1" i="0" u="none" strike="noStrike" baseline="-25000" dirty="0">
                        <a:solidFill>
                          <a:srgbClr val="000000"/>
                        </a:solidFill>
                        <a:effectLst/>
                        <a:latin typeface="Calibri"/>
                      </a:endParaRP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1400" b="1" i="0" u="none" strike="noStrike" dirty="0" err="1">
                          <a:solidFill>
                            <a:srgbClr val="000000"/>
                          </a:solidFill>
                          <a:effectLst/>
                          <a:latin typeface="Calibri"/>
                        </a:rPr>
                        <a:t>FCl</a:t>
                      </a:r>
                      <a:r>
                        <a:rPr lang="en-US" sz="1400" b="1" i="0" u="none" strike="noStrike" dirty="0">
                          <a:solidFill>
                            <a:srgbClr val="000000"/>
                          </a:solidFill>
                          <a:effectLst/>
                          <a:latin typeface="Calibri"/>
                        </a:rPr>
                        <a:t>···NFH</a:t>
                      </a:r>
                      <a:r>
                        <a:rPr lang="en-US" sz="1400" b="1" i="0" u="none" strike="noStrike" baseline="-25000" dirty="0">
                          <a:solidFill>
                            <a:srgbClr val="000000"/>
                          </a:solidFill>
                          <a:effectLst/>
                          <a:latin typeface="Calibri"/>
                        </a:rPr>
                        <a:t>2</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1400" b="1" i="0" u="none" strike="noStrike" dirty="0" err="1">
                          <a:solidFill>
                            <a:srgbClr val="000000"/>
                          </a:solidFill>
                          <a:effectLst/>
                          <a:latin typeface="Calibri"/>
                        </a:rPr>
                        <a:t>FCl</a:t>
                      </a:r>
                      <a:r>
                        <a:rPr lang="en-US" sz="1400" b="1" i="0" u="none" strike="noStrike" dirty="0">
                          <a:solidFill>
                            <a:srgbClr val="000000"/>
                          </a:solidFill>
                          <a:effectLst/>
                          <a:latin typeface="Calibri"/>
                        </a:rPr>
                        <a:t>···NH</a:t>
                      </a:r>
                      <a:r>
                        <a:rPr lang="en-US" sz="1400" b="1" i="0" u="none" strike="noStrike" baseline="-25000" dirty="0">
                          <a:solidFill>
                            <a:srgbClr val="000000"/>
                          </a:solidFill>
                          <a:effectLst/>
                          <a:latin typeface="Calibri"/>
                        </a:rPr>
                        <a:t>3</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1400" b="1" i="0" u="none" strike="noStrike" dirty="0" err="1">
                          <a:solidFill>
                            <a:srgbClr val="000000"/>
                          </a:solidFill>
                          <a:effectLst/>
                          <a:latin typeface="Calibri"/>
                        </a:rPr>
                        <a:t>FCl</a:t>
                      </a:r>
                      <a:r>
                        <a:rPr lang="en-US" sz="1400" b="1" i="0" u="none" strike="noStrike" dirty="0">
                          <a:solidFill>
                            <a:srgbClr val="000000"/>
                          </a:solidFill>
                          <a:effectLst/>
                          <a:latin typeface="Calibri"/>
                        </a:rPr>
                        <a:t>···NH</a:t>
                      </a:r>
                      <a:r>
                        <a:rPr lang="en-US" sz="1400" b="1" i="0" u="none" strike="noStrike" baseline="-25000" dirty="0">
                          <a:solidFill>
                            <a:srgbClr val="000000"/>
                          </a:solidFill>
                          <a:effectLst/>
                          <a:latin typeface="Calibri"/>
                        </a:rPr>
                        <a:t>2</a:t>
                      </a:r>
                      <a:r>
                        <a:rPr lang="en-US" sz="1400" b="1" i="0" u="none" strike="noStrike" dirty="0">
                          <a:solidFill>
                            <a:srgbClr val="000000"/>
                          </a:solidFill>
                          <a:effectLst/>
                          <a:latin typeface="Calibri"/>
                        </a:rPr>
                        <a:t>CH</a:t>
                      </a:r>
                      <a:r>
                        <a:rPr lang="en-US" sz="1400" b="1" i="0" u="none" strike="noStrike" baseline="-25000" dirty="0">
                          <a:solidFill>
                            <a:srgbClr val="000000"/>
                          </a:solidFill>
                          <a:effectLst/>
                          <a:latin typeface="Calibri"/>
                        </a:rPr>
                        <a:t>3</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232498">
                <a:tc>
                  <a:txBody>
                    <a:bodyPr/>
                    <a:lstStyle/>
                    <a:p>
                      <a:pPr algn="l" fontAlgn="b"/>
                      <a:r>
                        <a:rPr lang="en-US" sz="1400" b="1" i="0" u="none" strike="noStrike" dirty="0">
                          <a:solidFill>
                            <a:schemeClr val="tx2"/>
                          </a:solidFill>
                          <a:effectLst/>
                          <a:latin typeface="Calibri"/>
                        </a:rPr>
                        <a:t>B3LYP</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chemeClr val="bg1">
                        <a:lumMod val="95000"/>
                      </a:schemeClr>
                    </a:solidFill>
                  </a:tcPr>
                </a:tc>
                <a:tc>
                  <a:txBody>
                    <a:bodyPr/>
                    <a:lstStyle/>
                    <a:p>
                      <a:pPr algn="ctr" fontAlgn="b"/>
                      <a:r>
                        <a:rPr lang="en-US" sz="1400" b="0" i="0" u="none" strike="noStrike" dirty="0" smtClean="0">
                          <a:solidFill>
                            <a:schemeClr val="tx1"/>
                          </a:solidFill>
                          <a:effectLst/>
                          <a:latin typeface="Calibri"/>
                        </a:rPr>
                        <a:t>-</a:t>
                      </a:r>
                      <a:endParaRPr lang="en-US" sz="1400" b="0" i="0" u="none" strike="noStrike" dirty="0">
                        <a:solidFill>
                          <a:schemeClr val="tx1"/>
                        </a:solidFill>
                        <a:effectLst/>
                        <a:latin typeface="Calibri"/>
                      </a:endParaRP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tcPr>
                </a:tc>
                <a:tc>
                  <a:txBody>
                    <a:bodyPr/>
                    <a:lstStyle/>
                    <a:p>
                      <a:pPr algn="ctr" fontAlgn="b"/>
                      <a:r>
                        <a:rPr lang="en-US" sz="1400" b="0" i="0" u="none" strike="noStrike" dirty="0">
                          <a:solidFill>
                            <a:schemeClr val="tx1"/>
                          </a:solidFill>
                          <a:effectLst/>
                          <a:latin typeface="Calibri"/>
                        </a:rPr>
                        <a:t>-65</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tcPr>
                </a:tc>
                <a:tc>
                  <a:txBody>
                    <a:bodyPr/>
                    <a:lstStyle/>
                    <a:p>
                      <a:pPr algn="ctr" fontAlgn="b"/>
                      <a:r>
                        <a:rPr lang="en-US" sz="1400" b="0" i="0" u="none" strike="noStrike" dirty="0">
                          <a:solidFill>
                            <a:schemeClr val="tx1"/>
                          </a:solidFill>
                          <a:effectLst/>
                          <a:latin typeface="Calibri"/>
                        </a:rPr>
                        <a:t>-44</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tcPr>
                </a:tc>
                <a:tc>
                  <a:txBody>
                    <a:bodyPr/>
                    <a:lstStyle/>
                    <a:p>
                      <a:pPr algn="ctr" fontAlgn="b"/>
                      <a:r>
                        <a:rPr lang="en-US" sz="1400" b="0" i="0" u="none" strike="noStrike" dirty="0">
                          <a:solidFill>
                            <a:schemeClr val="tx1"/>
                          </a:solidFill>
                          <a:effectLst/>
                          <a:latin typeface="Calibri"/>
                        </a:rPr>
                        <a:t>-13</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tcPr>
                </a:tc>
              </a:tr>
              <a:tr h="232498">
                <a:tc>
                  <a:txBody>
                    <a:bodyPr/>
                    <a:lstStyle/>
                    <a:p>
                      <a:pPr algn="l" fontAlgn="b"/>
                      <a:r>
                        <a:rPr lang="el-GR" sz="1400" b="1" i="0" u="none" strike="noStrike" dirty="0" smtClean="0">
                          <a:solidFill>
                            <a:schemeClr val="tx2"/>
                          </a:solidFill>
                          <a:effectLst/>
                          <a:latin typeface="Calibri"/>
                        </a:rPr>
                        <a:t>ω</a:t>
                      </a:r>
                      <a:r>
                        <a:rPr lang="en-US" sz="1400" b="1" i="0" u="none" strike="noStrike" dirty="0" smtClean="0">
                          <a:solidFill>
                            <a:schemeClr val="tx2"/>
                          </a:solidFill>
                          <a:effectLst/>
                          <a:latin typeface="Calibri"/>
                        </a:rPr>
                        <a:t>B97XB</a:t>
                      </a:r>
                      <a:endParaRPr lang="en-US" sz="1400" b="1" i="0" u="none" strike="noStrike" dirty="0">
                        <a:solidFill>
                          <a:schemeClr val="tx2"/>
                        </a:solidFill>
                        <a:effectLst/>
                        <a:latin typeface="Calibri"/>
                      </a:endParaRP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chemeClr val="bg1">
                        <a:lumMod val="95000"/>
                      </a:schemeClr>
                    </a:solidFill>
                  </a:tcPr>
                </a:tc>
                <a:tc>
                  <a:txBody>
                    <a:bodyPr/>
                    <a:lstStyle/>
                    <a:p>
                      <a:pPr algn="ctr" fontAlgn="b"/>
                      <a:r>
                        <a:rPr lang="en-US" sz="1400" b="0" i="0" u="none" strike="noStrike" dirty="0">
                          <a:solidFill>
                            <a:srgbClr val="800000"/>
                          </a:solidFill>
                          <a:effectLst/>
                          <a:latin typeface="Calibri"/>
                        </a:rPr>
                        <a:t>28</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fontAlgn="b"/>
                      <a:r>
                        <a:rPr lang="en-US" sz="1400" b="0" i="0" u="none" strike="noStrike" dirty="0">
                          <a:solidFill>
                            <a:schemeClr val="tx1"/>
                          </a:solidFill>
                          <a:effectLst/>
                          <a:latin typeface="Calibri"/>
                        </a:rPr>
                        <a:t>-20</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fontAlgn="b"/>
                      <a:r>
                        <a:rPr lang="en-US" sz="1400" b="0" i="0" u="none" strike="noStrike" dirty="0">
                          <a:solidFill>
                            <a:schemeClr val="tx1"/>
                          </a:solidFill>
                          <a:effectLst/>
                          <a:latin typeface="Calibri"/>
                        </a:rPr>
                        <a:t>-4</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fontAlgn="b"/>
                      <a:r>
                        <a:rPr lang="en-US" sz="1400" b="0" i="0" u="none" strike="noStrike" dirty="0">
                          <a:solidFill>
                            <a:schemeClr val="accent3">
                              <a:lumMod val="50000"/>
                            </a:schemeClr>
                          </a:solidFill>
                          <a:effectLst/>
                          <a:latin typeface="Calibri"/>
                        </a:rPr>
                        <a:t>0</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r>
              <a:tr h="232498">
                <a:tc>
                  <a:txBody>
                    <a:bodyPr/>
                    <a:lstStyle/>
                    <a:p>
                      <a:pPr algn="l" fontAlgn="b"/>
                      <a:r>
                        <a:rPr lang="en-US" sz="1400" b="1" i="0" u="none" strike="noStrike" dirty="0" smtClean="0">
                          <a:solidFill>
                            <a:schemeClr val="tx2"/>
                          </a:solidFill>
                          <a:effectLst/>
                          <a:latin typeface="Calibri"/>
                        </a:rPr>
                        <a:t>M06-2X</a:t>
                      </a:r>
                      <a:endParaRPr lang="en-US" sz="1400" b="1" i="0" u="none" strike="noStrike" dirty="0">
                        <a:solidFill>
                          <a:schemeClr val="tx2"/>
                        </a:solidFill>
                        <a:effectLst/>
                        <a:latin typeface="Calibri"/>
                      </a:endParaRP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chemeClr val="bg1">
                        <a:lumMod val="95000"/>
                      </a:schemeClr>
                    </a:solidFill>
                  </a:tcPr>
                </a:tc>
                <a:tc>
                  <a:txBody>
                    <a:bodyPr/>
                    <a:lstStyle/>
                    <a:p>
                      <a:pPr algn="ctr" fontAlgn="b"/>
                      <a:r>
                        <a:rPr lang="en-US" sz="1400" b="0" i="0" u="none" strike="noStrike" dirty="0">
                          <a:solidFill>
                            <a:srgbClr val="800000"/>
                          </a:solidFill>
                          <a:effectLst/>
                          <a:latin typeface="Calibri"/>
                        </a:rPr>
                        <a:t>70</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fontAlgn="b"/>
                      <a:r>
                        <a:rPr lang="en-US" sz="1400" b="0" i="0" u="none" strike="noStrike" dirty="0">
                          <a:solidFill>
                            <a:schemeClr val="tx1"/>
                          </a:solidFill>
                          <a:effectLst/>
                          <a:latin typeface="Calibri"/>
                        </a:rPr>
                        <a:t>31</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fontAlgn="b"/>
                      <a:r>
                        <a:rPr lang="en-US" sz="1400" b="0" i="0" u="none" strike="noStrike" dirty="0">
                          <a:solidFill>
                            <a:schemeClr val="tx1"/>
                          </a:solidFill>
                          <a:effectLst/>
                          <a:latin typeface="Calibri"/>
                        </a:rPr>
                        <a:t>23</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fontAlgn="b"/>
                      <a:r>
                        <a:rPr lang="en-US" sz="1400" b="0" i="0" u="none" strike="noStrike" dirty="0">
                          <a:solidFill>
                            <a:schemeClr val="accent3">
                              <a:lumMod val="50000"/>
                            </a:schemeClr>
                          </a:solidFill>
                          <a:effectLst/>
                          <a:latin typeface="Calibri"/>
                        </a:rPr>
                        <a:t>0</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r>
              <a:tr h="232498">
                <a:tc>
                  <a:txBody>
                    <a:bodyPr/>
                    <a:lstStyle/>
                    <a:p>
                      <a:pPr algn="l" fontAlgn="b"/>
                      <a:r>
                        <a:rPr lang="en-US" sz="1400" b="1" i="0" u="none" strike="noStrike" dirty="0">
                          <a:solidFill>
                            <a:schemeClr val="accent3">
                              <a:lumMod val="50000"/>
                            </a:schemeClr>
                          </a:solidFill>
                          <a:effectLst/>
                          <a:latin typeface="Calibri"/>
                        </a:rPr>
                        <a:t>MP2</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chemeClr val="bg1">
                        <a:lumMod val="95000"/>
                      </a:schemeClr>
                    </a:solidFill>
                  </a:tcPr>
                </a:tc>
                <a:tc>
                  <a:txBody>
                    <a:bodyPr/>
                    <a:lstStyle/>
                    <a:p>
                      <a:pPr algn="ctr" fontAlgn="b"/>
                      <a:r>
                        <a:rPr lang="en-US" sz="1400" b="0" i="0" u="none" strike="noStrike" dirty="0">
                          <a:solidFill>
                            <a:srgbClr val="800000"/>
                          </a:solidFill>
                          <a:effectLst/>
                          <a:latin typeface="Calibri"/>
                        </a:rPr>
                        <a:t>-45</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fontAlgn="b"/>
                      <a:r>
                        <a:rPr lang="en-US" sz="1400" b="0" i="0" u="none" strike="noStrike" dirty="0">
                          <a:solidFill>
                            <a:schemeClr val="tx1"/>
                          </a:solidFill>
                          <a:effectLst/>
                          <a:latin typeface="Calibri"/>
                        </a:rPr>
                        <a:t>-23</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fontAlgn="b"/>
                      <a:r>
                        <a:rPr lang="en-US" sz="1400" b="0" i="0" u="none" strike="noStrike" dirty="0">
                          <a:solidFill>
                            <a:schemeClr val="tx1"/>
                          </a:solidFill>
                          <a:effectLst/>
                          <a:latin typeface="Calibri"/>
                        </a:rPr>
                        <a:t>-30</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fontAlgn="b"/>
                      <a:r>
                        <a:rPr lang="en-US" sz="1400" b="0" i="0" u="none" strike="noStrike" dirty="0">
                          <a:solidFill>
                            <a:schemeClr val="tx1"/>
                          </a:solidFill>
                          <a:effectLst/>
                          <a:latin typeface="Calibri"/>
                        </a:rPr>
                        <a:t>-41</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r>
              <a:tr h="232498">
                <a:tc>
                  <a:txBody>
                    <a:bodyPr/>
                    <a:lstStyle/>
                    <a:p>
                      <a:pPr algn="l" fontAlgn="b"/>
                      <a:r>
                        <a:rPr lang="en-US" sz="1400" b="1" i="0" u="none" strike="noStrike" dirty="0">
                          <a:solidFill>
                            <a:schemeClr val="accent3">
                              <a:lumMod val="50000"/>
                            </a:schemeClr>
                          </a:solidFill>
                          <a:effectLst/>
                          <a:latin typeface="Calibri"/>
                        </a:rPr>
                        <a:t>B2PLYPD</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chemeClr val="bg1">
                        <a:lumMod val="95000"/>
                      </a:schemeClr>
                    </a:solidFill>
                  </a:tcPr>
                </a:tc>
                <a:tc>
                  <a:txBody>
                    <a:bodyPr/>
                    <a:lstStyle/>
                    <a:p>
                      <a:pPr algn="ctr" fontAlgn="b"/>
                      <a:r>
                        <a:rPr lang="en-US" sz="1400" b="0" i="0" u="none" strike="noStrike">
                          <a:solidFill>
                            <a:schemeClr val="accent3">
                              <a:lumMod val="50000"/>
                            </a:schemeClr>
                          </a:solidFill>
                          <a:effectLst/>
                          <a:latin typeface="Calibri"/>
                        </a:rPr>
                        <a:t>3</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fontAlgn="b"/>
                      <a:r>
                        <a:rPr lang="en-US" sz="1400" b="0" i="0" u="none" strike="noStrike" dirty="0">
                          <a:solidFill>
                            <a:schemeClr val="tx1"/>
                          </a:solidFill>
                          <a:effectLst/>
                          <a:latin typeface="Calibri"/>
                        </a:rPr>
                        <a:t>-71</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fontAlgn="b"/>
                      <a:r>
                        <a:rPr lang="en-US" sz="1400" b="0" i="0" u="none" strike="noStrike" dirty="0">
                          <a:solidFill>
                            <a:schemeClr val="tx1"/>
                          </a:solidFill>
                          <a:effectLst/>
                          <a:latin typeface="Calibri"/>
                        </a:rPr>
                        <a:t>-54</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fontAlgn="b"/>
                      <a:r>
                        <a:rPr lang="en-US" sz="1400" b="0" i="0" u="none" strike="noStrike" dirty="0">
                          <a:solidFill>
                            <a:schemeClr val="tx1"/>
                          </a:solidFill>
                          <a:effectLst/>
                          <a:latin typeface="Calibri"/>
                        </a:rPr>
                        <a:t>-27</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r>
              <a:tr h="232498">
                <a:tc>
                  <a:txBody>
                    <a:bodyPr/>
                    <a:lstStyle/>
                    <a:p>
                      <a:pPr algn="l" fontAlgn="b"/>
                      <a:r>
                        <a:rPr lang="en-US" sz="1400" b="1" i="0" u="none" strike="noStrike" dirty="0">
                          <a:solidFill>
                            <a:schemeClr val="accent3">
                              <a:lumMod val="50000"/>
                            </a:schemeClr>
                          </a:solidFill>
                          <a:effectLst/>
                          <a:latin typeface="Calibri"/>
                        </a:rPr>
                        <a:t>mPW2PLYPD</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1400" b="0" i="0" u="none" strike="noStrike" dirty="0">
                          <a:solidFill>
                            <a:schemeClr val="accent3">
                              <a:lumMod val="50000"/>
                            </a:schemeClr>
                          </a:solidFill>
                          <a:effectLst/>
                          <a:latin typeface="Calibri"/>
                        </a:rPr>
                        <a:t>2</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a:solidFill>
                            <a:schemeClr val="tx1"/>
                          </a:solidFill>
                          <a:effectLst/>
                          <a:latin typeface="Calibri"/>
                        </a:rPr>
                        <a:t>-60</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chemeClr val="tx1"/>
                          </a:solidFill>
                          <a:effectLst/>
                          <a:latin typeface="Calibri"/>
                        </a:rPr>
                        <a:t>-45</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chemeClr val="tx1"/>
                          </a:solidFill>
                          <a:effectLst/>
                          <a:latin typeface="Calibri"/>
                        </a:rPr>
                        <a:t>-21</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r>
              <a:tr h="232498">
                <a:tc>
                  <a:txBody>
                    <a:bodyPr/>
                    <a:lstStyle/>
                    <a:p>
                      <a:pPr algn="l" fontAlgn="b"/>
                      <a:r>
                        <a:rPr lang="en-US" sz="1400" b="1" i="0" u="none" strike="noStrike" dirty="0" smtClean="0">
                          <a:solidFill>
                            <a:srgbClr val="000000"/>
                          </a:solidFill>
                          <a:effectLst/>
                          <a:latin typeface="Calibri"/>
                        </a:rPr>
                        <a:t>Reference</a:t>
                      </a:r>
                      <a:r>
                        <a:rPr lang="en-US" sz="1400" b="1" i="0" u="none" strike="noStrike" baseline="0" dirty="0" smtClean="0">
                          <a:solidFill>
                            <a:srgbClr val="000000"/>
                          </a:solidFill>
                          <a:effectLst/>
                          <a:latin typeface="Calibri"/>
                        </a:rPr>
                        <a:t> </a:t>
                      </a:r>
                      <a:r>
                        <a:rPr lang="en-US" sz="1200" b="1" i="0" u="none" strike="noStrike" dirty="0" smtClean="0">
                          <a:solidFill>
                            <a:srgbClr val="000000"/>
                          </a:solidFill>
                          <a:effectLst/>
                          <a:latin typeface="Calibri"/>
                        </a:rPr>
                        <a:t>[</a:t>
                      </a:r>
                      <a:r>
                        <a:rPr lang="en-US" sz="1200" b="1" i="0" u="none" strike="noStrike" dirty="0" err="1" smtClean="0">
                          <a:solidFill>
                            <a:srgbClr val="000000"/>
                          </a:solidFill>
                          <a:effectLst/>
                          <a:latin typeface="Calibri"/>
                        </a:rPr>
                        <a:t>mdyn</a:t>
                      </a:r>
                      <a:r>
                        <a:rPr lang="en-US" sz="1200" b="1" i="0" u="none" strike="noStrike" dirty="0" smtClean="0">
                          <a:solidFill>
                            <a:srgbClr val="000000"/>
                          </a:solidFill>
                          <a:effectLst/>
                          <a:latin typeface="Calibri"/>
                        </a:rPr>
                        <a:t>/</a:t>
                      </a:r>
                      <a:r>
                        <a:rPr lang="en-US" sz="1200" b="1" i="0" u="none" strike="noStrike" dirty="0" err="1" smtClean="0">
                          <a:solidFill>
                            <a:srgbClr val="000000"/>
                          </a:solidFill>
                          <a:effectLst/>
                          <a:latin typeface="Calibri"/>
                        </a:rPr>
                        <a:t>Å</a:t>
                      </a:r>
                      <a:r>
                        <a:rPr lang="en-US" sz="1200" b="1" i="0" u="none" strike="noStrike" dirty="0" smtClean="0">
                          <a:solidFill>
                            <a:srgbClr val="000000"/>
                          </a:solidFill>
                          <a:effectLst/>
                          <a:latin typeface="Calibri"/>
                        </a:rPr>
                        <a:t>]:</a:t>
                      </a:r>
                      <a:endParaRPr lang="en-US" sz="1200" b="1" i="0" u="none" strike="noStrike" dirty="0">
                        <a:solidFill>
                          <a:srgbClr val="000000"/>
                        </a:solidFill>
                        <a:effectLst/>
                        <a:latin typeface="Calibri"/>
                      </a:endParaRP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chemeClr val="bg1">
                        <a:lumMod val="95000"/>
                      </a:schemeClr>
                    </a:solidFill>
                  </a:tcPr>
                </a:tc>
                <a:tc>
                  <a:txBody>
                    <a:bodyPr/>
                    <a:lstStyle/>
                    <a:p>
                      <a:pPr algn="l" fontAlgn="b"/>
                      <a:endParaRPr lang="en-US" sz="1400" b="1" i="0" u="none" strike="noStrike" dirty="0">
                        <a:solidFill>
                          <a:srgbClr val="000000"/>
                        </a:solidFill>
                        <a:effectLst/>
                        <a:latin typeface="Calibri"/>
                      </a:endParaRP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chemeClr val="bg1">
                        <a:lumMod val="95000"/>
                      </a:schemeClr>
                    </a:solidFill>
                  </a:tcPr>
                </a:tc>
                <a:tc>
                  <a:txBody>
                    <a:bodyPr/>
                    <a:lstStyle/>
                    <a:p>
                      <a:pPr algn="l" fontAlgn="b"/>
                      <a:endParaRPr lang="en-US" sz="1400" b="1" i="0" u="none" strike="noStrike" dirty="0">
                        <a:solidFill>
                          <a:srgbClr val="000000"/>
                        </a:solidFill>
                        <a:effectLst/>
                        <a:latin typeface="Calibri"/>
                      </a:endParaRP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chemeClr val="bg1">
                        <a:lumMod val="95000"/>
                      </a:schemeClr>
                    </a:solidFill>
                  </a:tcPr>
                </a:tc>
                <a:tc>
                  <a:txBody>
                    <a:bodyPr/>
                    <a:lstStyle/>
                    <a:p>
                      <a:pPr algn="l" fontAlgn="b"/>
                      <a:endParaRPr lang="en-US" sz="1400" b="1" i="0" u="none" strike="noStrike" dirty="0">
                        <a:solidFill>
                          <a:srgbClr val="000000"/>
                        </a:solidFill>
                        <a:effectLst/>
                        <a:latin typeface="Calibri"/>
                      </a:endParaRP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chemeClr val="bg1">
                        <a:lumMod val="95000"/>
                      </a:schemeClr>
                    </a:solidFill>
                  </a:tcPr>
                </a:tc>
                <a:tc>
                  <a:txBody>
                    <a:bodyPr/>
                    <a:lstStyle/>
                    <a:p>
                      <a:pPr algn="l" fontAlgn="b"/>
                      <a:endParaRPr lang="en-US" sz="1400" b="1" i="0" u="none" strike="noStrike" dirty="0">
                        <a:solidFill>
                          <a:srgbClr val="000000"/>
                        </a:solidFill>
                        <a:effectLst/>
                        <a:latin typeface="Calibri"/>
                      </a:endParaRP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chemeClr val="bg1">
                        <a:lumMod val="95000"/>
                      </a:schemeClr>
                    </a:solidFill>
                  </a:tcPr>
                </a:tc>
              </a:tr>
              <a:tr h="232498">
                <a:tc>
                  <a:txBody>
                    <a:bodyPr/>
                    <a:lstStyle/>
                    <a:p>
                      <a:pPr algn="l" fontAlgn="b"/>
                      <a:r>
                        <a:rPr lang="en-US" sz="1400" b="1" i="0" u="none" strike="noStrike" dirty="0">
                          <a:solidFill>
                            <a:schemeClr val="accent2">
                              <a:lumMod val="50000"/>
                            </a:schemeClr>
                          </a:solidFill>
                          <a:effectLst/>
                          <a:latin typeface="Calibri"/>
                        </a:rPr>
                        <a:t>CCSD(T)</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1400" b="0" i="0" u="none" strike="noStrike" dirty="0">
                          <a:solidFill>
                            <a:schemeClr val="tx1"/>
                          </a:solidFill>
                          <a:effectLst/>
                          <a:latin typeface="Calibri"/>
                        </a:rPr>
                        <a:t>1.376</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chemeClr val="tx1"/>
                          </a:solidFill>
                          <a:effectLst/>
                          <a:latin typeface="Calibri"/>
                        </a:rPr>
                        <a:t>0.197</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chemeClr val="tx1"/>
                          </a:solidFill>
                          <a:effectLst/>
                          <a:latin typeface="Calibri"/>
                        </a:rPr>
                        <a:t>0.311</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chemeClr val="tx1"/>
                          </a:solidFill>
                          <a:effectLst/>
                          <a:latin typeface="Calibri"/>
                        </a:rPr>
                        <a:t>0.497</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r>
            </a:tbl>
          </a:graphicData>
        </a:graphic>
      </p:graphicFrame>
      <p:sp>
        <p:nvSpPr>
          <p:cNvPr id="6" name="TextBox 5"/>
          <p:cNvSpPr txBox="1"/>
          <p:nvPr/>
        </p:nvSpPr>
        <p:spPr>
          <a:xfrm>
            <a:off x="140590" y="4952867"/>
            <a:ext cx="3273052" cy="1216341"/>
          </a:xfrm>
          <a:prstGeom prst="rect">
            <a:avLst/>
          </a:prstGeom>
          <a:noFill/>
        </p:spPr>
        <p:txBody>
          <a:bodyPr wrap="none" lIns="91436" tIns="45718" rIns="91436" bIns="45718" rtlCol="0">
            <a:spAutoFit/>
          </a:bodyPr>
          <a:lstStyle/>
          <a:p>
            <a:r>
              <a:rPr lang="en-US" dirty="0" smtClean="0">
                <a:solidFill>
                  <a:srgbClr val="984807"/>
                </a:solidFill>
              </a:rPr>
              <a:t>CCSD(T) allow us to:</a:t>
            </a:r>
            <a:endParaRPr lang="en-US" dirty="0" smtClean="0"/>
          </a:p>
          <a:p>
            <a:pPr marL="285739" indent="-285739">
              <a:buFont typeface="Arial"/>
              <a:buChar char="•"/>
            </a:pPr>
            <a:r>
              <a:rPr lang="en-US" dirty="0" smtClean="0"/>
              <a:t>Do quantitative Comparisons</a:t>
            </a:r>
          </a:p>
          <a:p>
            <a:pPr marL="285739" indent="-285739">
              <a:buFont typeface="Arial"/>
              <a:buChar char="•"/>
            </a:pPr>
            <a:r>
              <a:rPr lang="en-US" dirty="0" smtClean="0"/>
              <a:t>Work with a more diversified </a:t>
            </a:r>
          </a:p>
          <a:p>
            <a:r>
              <a:rPr lang="en-US" dirty="0"/>
              <a:t> </a:t>
            </a:r>
            <a:r>
              <a:rPr lang="en-US" dirty="0" smtClean="0"/>
              <a:t>     set of systems</a:t>
            </a:r>
            <a:endParaRPr lang="en-US" dirty="0"/>
          </a:p>
        </p:txBody>
      </p:sp>
    </p:spTree>
    <p:extLst>
      <p:ext uri="{BB962C8B-B14F-4D97-AF65-F5344CB8AC3E}">
        <p14:creationId xmlns:p14="http://schemas.microsoft.com/office/powerpoint/2010/main" val="30672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normAutofit fontScale="85000" lnSpcReduction="20000"/>
          </a:bodyPr>
          <a:lstStyle/>
          <a:p>
            <a:pPr marL="0" indent="0">
              <a:buNone/>
            </a:pPr>
            <a:r>
              <a:rPr lang="en-US" dirty="0" smtClean="0"/>
              <a:t>Part – 1 Introduction</a:t>
            </a:r>
          </a:p>
          <a:p>
            <a:r>
              <a:rPr lang="en-US" dirty="0" smtClean="0"/>
              <a:t>What is Halogen </a:t>
            </a:r>
            <a:r>
              <a:rPr lang="en-US" dirty="0"/>
              <a:t>B</a:t>
            </a:r>
            <a:r>
              <a:rPr lang="en-US" dirty="0" smtClean="0"/>
              <a:t>onding (XB)</a:t>
            </a:r>
          </a:p>
          <a:p>
            <a:r>
              <a:rPr lang="en-US" dirty="0" smtClean="0">
                <a:solidFill>
                  <a:srgbClr val="000000"/>
                </a:solidFill>
              </a:rPr>
              <a:t>Relevance</a:t>
            </a:r>
          </a:p>
          <a:p>
            <a:r>
              <a:rPr lang="en-US" dirty="0"/>
              <a:t>Objectives</a:t>
            </a:r>
          </a:p>
          <a:p>
            <a:pPr marL="0" indent="0">
              <a:buNone/>
            </a:pPr>
            <a:r>
              <a:rPr lang="en-US" dirty="0" smtClean="0">
                <a:solidFill>
                  <a:srgbClr val="000000"/>
                </a:solidFill>
              </a:rPr>
              <a:t>Part – 2 Methods</a:t>
            </a:r>
          </a:p>
          <a:p>
            <a:r>
              <a:rPr lang="en-US" dirty="0" smtClean="0"/>
              <a:t>Tools to Access the Nature of XB</a:t>
            </a:r>
          </a:p>
          <a:p>
            <a:r>
              <a:rPr lang="en-US" dirty="0" smtClean="0"/>
              <a:t>Local Modes</a:t>
            </a:r>
          </a:p>
          <a:p>
            <a:pPr marL="0" indent="0">
              <a:buNone/>
            </a:pPr>
            <a:r>
              <a:rPr lang="en-US" dirty="0" smtClean="0"/>
              <a:t>Part – 3 Selected Results</a:t>
            </a:r>
          </a:p>
          <a:p>
            <a:r>
              <a:rPr lang="en-US" dirty="0" smtClean="0"/>
              <a:t>XB Mechanism and Nature of the Interaction</a:t>
            </a:r>
          </a:p>
          <a:p>
            <a:r>
              <a:rPr lang="en-US" dirty="0" err="1" smtClean="0"/>
              <a:t>Dihalogens</a:t>
            </a:r>
            <a:r>
              <a:rPr lang="en-US" dirty="0" smtClean="0"/>
              <a:t> and </a:t>
            </a:r>
            <a:r>
              <a:rPr lang="en-US" dirty="0" err="1" smtClean="0"/>
              <a:t>Interhalogens</a:t>
            </a:r>
            <a:endParaRPr lang="en-US" dirty="0" smtClean="0"/>
          </a:p>
          <a:p>
            <a:r>
              <a:rPr lang="en-US" dirty="0" smtClean="0"/>
              <a:t>XB vs Other </a:t>
            </a:r>
            <a:r>
              <a:rPr lang="en-US" dirty="0"/>
              <a:t>N</a:t>
            </a:r>
            <a:r>
              <a:rPr lang="en-US" dirty="0" smtClean="0"/>
              <a:t>on-covalent </a:t>
            </a:r>
            <a:r>
              <a:rPr lang="en-US" dirty="0"/>
              <a:t>I</a:t>
            </a:r>
            <a:r>
              <a:rPr lang="en-US" dirty="0" smtClean="0"/>
              <a:t>nteractions</a:t>
            </a:r>
          </a:p>
          <a:p>
            <a:r>
              <a:rPr lang="en-US" dirty="0" smtClean="0"/>
              <a:t>Local Stretching </a:t>
            </a:r>
            <a:r>
              <a:rPr lang="en-US" dirty="0"/>
              <a:t>F</a:t>
            </a:r>
            <a:r>
              <a:rPr lang="en-US" dirty="0" smtClean="0"/>
              <a:t>orce </a:t>
            </a:r>
            <a:r>
              <a:rPr lang="en-US" dirty="0"/>
              <a:t>C</a:t>
            </a:r>
            <a:r>
              <a:rPr lang="en-US" dirty="0" smtClean="0"/>
              <a:t>onstants</a:t>
            </a:r>
            <a:r>
              <a:rPr lang="en-US" baseline="30000" dirty="0" smtClean="0"/>
              <a:t> </a:t>
            </a:r>
            <a:r>
              <a:rPr lang="en-US" dirty="0" smtClean="0"/>
              <a:t>and  Other Quantities</a:t>
            </a:r>
          </a:p>
          <a:p>
            <a:pPr marL="0" indent="0">
              <a:buNone/>
            </a:pPr>
            <a:r>
              <a:rPr lang="en-US" dirty="0" smtClean="0"/>
              <a:t>Part – 4 Conclusion and Overview</a:t>
            </a:r>
          </a:p>
          <a:p>
            <a:pPr marL="0" indent="0">
              <a:buNone/>
            </a:pPr>
            <a:endParaRPr lang="en-US" dirty="0"/>
          </a:p>
          <a:p>
            <a:endParaRPr lang="en-US" dirty="0" smtClean="0"/>
          </a:p>
        </p:txBody>
      </p:sp>
      <p:sp>
        <p:nvSpPr>
          <p:cNvPr id="5" name="Slide Number Placeholder 4"/>
          <p:cNvSpPr>
            <a:spLocks noGrp="1"/>
          </p:cNvSpPr>
          <p:nvPr>
            <p:ph type="sldNum" sz="quarter" idx="12"/>
          </p:nvPr>
        </p:nvSpPr>
        <p:spPr/>
        <p:txBody>
          <a:bodyPr/>
          <a:lstStyle/>
          <a:p>
            <a:fld id="{51DB6D41-6FBA-8A4A-8707-0D6796DAB0C7}" type="slidenum">
              <a:rPr lang="en-US" smtClean="0"/>
              <a:t>2</a:t>
            </a:fld>
            <a:endParaRPr lang="en-US"/>
          </a:p>
        </p:txBody>
      </p:sp>
    </p:spTree>
    <p:extLst>
      <p:ext uri="{BB962C8B-B14F-4D97-AF65-F5344CB8AC3E}">
        <p14:creationId xmlns:p14="http://schemas.microsoft.com/office/powerpoint/2010/main" val="17191452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403412" y="6258561"/>
            <a:ext cx="9856694" cy="599440"/>
          </a:xfrm>
          <a:prstGeom prst="rect">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sp>
        <p:nvSpPr>
          <p:cNvPr id="15" name="Rectangle 14"/>
          <p:cNvSpPr/>
          <p:nvPr/>
        </p:nvSpPr>
        <p:spPr>
          <a:xfrm>
            <a:off x="-403412" y="0"/>
            <a:ext cx="9856694" cy="769043"/>
          </a:xfrm>
          <a:prstGeom prst="rect">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sp>
        <p:nvSpPr>
          <p:cNvPr id="9" name="Rectangle 8"/>
          <p:cNvSpPr/>
          <p:nvPr/>
        </p:nvSpPr>
        <p:spPr>
          <a:xfrm>
            <a:off x="-50799" y="-111759"/>
            <a:ext cx="3192733" cy="7062301"/>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endParaRPr lang="en-US" dirty="0" smtClean="0">
              <a:solidFill>
                <a:schemeClr val="bg1"/>
              </a:solidFill>
            </a:endParaRPr>
          </a:p>
          <a:p>
            <a:endParaRPr lang="en-US" dirty="0">
              <a:solidFill>
                <a:schemeClr val="bg1"/>
              </a:solidFill>
            </a:endParaRPr>
          </a:p>
          <a:p>
            <a:endParaRPr lang="en-US" dirty="0" smtClean="0">
              <a:solidFill>
                <a:schemeClr val="bg1"/>
              </a:solidFill>
            </a:endParaRPr>
          </a:p>
          <a:p>
            <a:endParaRPr lang="en-US" dirty="0">
              <a:solidFill>
                <a:schemeClr val="bg1"/>
              </a:solidFill>
            </a:endParaRPr>
          </a:p>
          <a:p>
            <a:endParaRPr lang="en-US" dirty="0" smtClean="0">
              <a:solidFill>
                <a:schemeClr val="bg1"/>
              </a:solidFill>
            </a:endParaRPr>
          </a:p>
          <a:p>
            <a:endParaRPr lang="en-US" dirty="0">
              <a:solidFill>
                <a:schemeClr val="bg1"/>
              </a:solidFill>
            </a:endParaRPr>
          </a:p>
        </p:txBody>
      </p:sp>
      <p:sp>
        <p:nvSpPr>
          <p:cNvPr id="2" name="Title 1"/>
          <p:cNvSpPr>
            <a:spLocks noGrp="1"/>
          </p:cNvSpPr>
          <p:nvPr>
            <p:ph type="title"/>
          </p:nvPr>
        </p:nvSpPr>
        <p:spPr>
          <a:xfrm>
            <a:off x="291446" y="79879"/>
            <a:ext cx="2638336" cy="609282"/>
          </a:xfrm>
        </p:spPr>
        <p:txBody>
          <a:bodyPr/>
          <a:lstStyle/>
          <a:p>
            <a:r>
              <a:rPr lang="en-US" dirty="0" smtClean="0"/>
              <a:t>Summary</a:t>
            </a:r>
            <a:endParaRPr lang="en-US" dirty="0"/>
          </a:p>
        </p:txBody>
      </p:sp>
      <p:sp>
        <p:nvSpPr>
          <p:cNvPr id="5" name="Slide Number Placeholder 4"/>
          <p:cNvSpPr>
            <a:spLocks noGrp="1"/>
          </p:cNvSpPr>
          <p:nvPr>
            <p:ph type="sldNum" sz="quarter" idx="12"/>
          </p:nvPr>
        </p:nvSpPr>
        <p:spPr/>
        <p:txBody>
          <a:bodyPr/>
          <a:lstStyle/>
          <a:p>
            <a:fld id="{51DB6D41-6FBA-8A4A-8707-0D6796DAB0C7}" type="slidenum">
              <a:rPr lang="en-US" smtClean="0"/>
              <a:t>20</a:t>
            </a:fld>
            <a:endParaRPr lang="en-US"/>
          </a:p>
        </p:txBody>
      </p:sp>
      <p:sp>
        <p:nvSpPr>
          <p:cNvPr id="3" name="TextBox 2"/>
          <p:cNvSpPr txBox="1"/>
          <p:nvPr/>
        </p:nvSpPr>
        <p:spPr>
          <a:xfrm>
            <a:off x="378052" y="970136"/>
            <a:ext cx="2765014" cy="935211"/>
          </a:xfrm>
          <a:prstGeom prst="rect">
            <a:avLst/>
          </a:prstGeom>
          <a:noFill/>
        </p:spPr>
        <p:txBody>
          <a:bodyPr wrap="square" lIns="91436" tIns="45718" rIns="91436" bIns="45718" rtlCol="0">
            <a:spAutoFit/>
          </a:bodyPr>
          <a:lstStyle/>
          <a:p>
            <a:r>
              <a:rPr lang="en-US" dirty="0" smtClean="0">
                <a:solidFill>
                  <a:schemeClr val="bg1"/>
                </a:solidFill>
              </a:rPr>
              <a:t>High accurate</a:t>
            </a:r>
          </a:p>
          <a:p>
            <a:r>
              <a:rPr lang="en-US" dirty="0" smtClean="0">
                <a:solidFill>
                  <a:schemeClr val="bg1"/>
                </a:solidFill>
              </a:rPr>
              <a:t>CCSD(T)/</a:t>
            </a:r>
            <a:r>
              <a:rPr lang="en-US" dirty="0" err="1" smtClean="0">
                <a:solidFill>
                  <a:schemeClr val="bg1"/>
                </a:solidFill>
              </a:rPr>
              <a:t>aug</a:t>
            </a:r>
            <a:r>
              <a:rPr lang="en-US" dirty="0" smtClean="0">
                <a:solidFill>
                  <a:schemeClr val="bg1"/>
                </a:solidFill>
              </a:rPr>
              <a:t>-cc-</a:t>
            </a:r>
            <a:r>
              <a:rPr lang="en-US" dirty="0" err="1" smtClean="0">
                <a:solidFill>
                  <a:schemeClr val="bg1"/>
                </a:solidFill>
              </a:rPr>
              <a:t>pVTZ</a:t>
            </a:r>
            <a:endParaRPr lang="en-US" dirty="0" smtClean="0">
              <a:solidFill>
                <a:schemeClr val="bg1"/>
              </a:solidFill>
            </a:endParaRPr>
          </a:p>
          <a:p>
            <a:r>
              <a:rPr lang="en-US" dirty="0" smtClean="0">
                <a:solidFill>
                  <a:schemeClr val="bg1"/>
                </a:solidFill>
              </a:rPr>
              <a:t>Was used to compute:</a:t>
            </a:r>
            <a:endParaRPr lang="en-US" dirty="0">
              <a:solidFill>
                <a:schemeClr val="bg1"/>
              </a:solidFill>
            </a:endParaRPr>
          </a:p>
        </p:txBody>
      </p:sp>
      <p:sp>
        <p:nvSpPr>
          <p:cNvPr id="8" name="TextBox 7"/>
          <p:cNvSpPr txBox="1"/>
          <p:nvPr/>
        </p:nvSpPr>
        <p:spPr>
          <a:xfrm>
            <a:off x="291446" y="3139784"/>
            <a:ext cx="2765014" cy="372952"/>
          </a:xfrm>
          <a:prstGeom prst="rect">
            <a:avLst/>
          </a:prstGeom>
          <a:noFill/>
        </p:spPr>
        <p:txBody>
          <a:bodyPr wrap="square" lIns="91436" tIns="45718" rIns="91436" bIns="45718" rtlCol="0">
            <a:spAutoFit/>
          </a:bodyPr>
          <a:lstStyle/>
          <a:p>
            <a:pPr marL="285739" indent="-285739">
              <a:buFont typeface="Arial" charset="0"/>
              <a:buChar char="•"/>
            </a:pPr>
            <a:r>
              <a:rPr lang="en-US" dirty="0" smtClean="0">
                <a:solidFill>
                  <a:schemeClr val="bg1"/>
                </a:solidFill>
              </a:rPr>
              <a:t>Energy density</a:t>
            </a:r>
          </a:p>
        </p:txBody>
      </p:sp>
      <p:sp>
        <p:nvSpPr>
          <p:cNvPr id="11" name="TextBox 10"/>
          <p:cNvSpPr txBox="1"/>
          <p:nvPr/>
        </p:nvSpPr>
        <p:spPr>
          <a:xfrm>
            <a:off x="291446" y="3913537"/>
            <a:ext cx="2765014" cy="372952"/>
          </a:xfrm>
          <a:prstGeom prst="rect">
            <a:avLst/>
          </a:prstGeom>
          <a:noFill/>
        </p:spPr>
        <p:txBody>
          <a:bodyPr wrap="square" lIns="91436" tIns="45718" rIns="91436" bIns="45718" rtlCol="0">
            <a:spAutoFit/>
          </a:bodyPr>
          <a:lstStyle/>
          <a:p>
            <a:pPr marL="285739" indent="-285739">
              <a:buFont typeface="Arial" charset="0"/>
              <a:buChar char="•"/>
            </a:pPr>
            <a:r>
              <a:rPr lang="en-US" dirty="0" smtClean="0">
                <a:solidFill>
                  <a:schemeClr val="bg1"/>
                </a:solidFill>
              </a:rPr>
              <a:t>NBO charges</a:t>
            </a:r>
          </a:p>
        </p:txBody>
      </p:sp>
      <p:sp>
        <p:nvSpPr>
          <p:cNvPr id="13" name="TextBox 12"/>
          <p:cNvSpPr txBox="1"/>
          <p:nvPr/>
        </p:nvSpPr>
        <p:spPr>
          <a:xfrm>
            <a:off x="3205514" y="213679"/>
            <a:ext cx="5791166" cy="461665"/>
          </a:xfrm>
          <a:prstGeom prst="rect">
            <a:avLst/>
          </a:prstGeom>
          <a:noFill/>
        </p:spPr>
        <p:txBody>
          <a:bodyPr wrap="square" lIns="91436" tIns="45718" rIns="91436" bIns="45718" rtlCol="0">
            <a:spAutoFit/>
          </a:bodyPr>
          <a:lstStyle/>
          <a:p>
            <a:pPr algn="ctr"/>
            <a:r>
              <a:rPr lang="en-US" sz="2400" dirty="0">
                <a:solidFill>
                  <a:schemeClr val="bg1"/>
                </a:solidFill>
              </a:rPr>
              <a:t>Halogen-bonded Complexes Studied</a:t>
            </a:r>
          </a:p>
        </p:txBody>
      </p:sp>
      <p:sp>
        <p:nvSpPr>
          <p:cNvPr id="16" name="TextBox 15"/>
          <p:cNvSpPr txBox="1"/>
          <p:nvPr/>
        </p:nvSpPr>
        <p:spPr>
          <a:xfrm>
            <a:off x="291447" y="2200002"/>
            <a:ext cx="2801390" cy="935211"/>
          </a:xfrm>
          <a:prstGeom prst="rect">
            <a:avLst/>
          </a:prstGeom>
          <a:noFill/>
        </p:spPr>
        <p:txBody>
          <a:bodyPr wrap="square" lIns="91436" tIns="45718" rIns="91436" bIns="45718" rtlCol="0">
            <a:spAutoFit/>
          </a:bodyPr>
          <a:lstStyle/>
          <a:p>
            <a:pPr marL="285739" indent="-285739">
              <a:buFont typeface="Arial" charset="0"/>
              <a:buChar char="•"/>
            </a:pPr>
            <a:r>
              <a:rPr lang="en-US" dirty="0">
                <a:solidFill>
                  <a:schemeClr val="bg1"/>
                </a:solidFill>
              </a:rPr>
              <a:t>Local stretching force constant (</a:t>
            </a:r>
            <a:r>
              <a:rPr lang="en-US" dirty="0" err="1">
                <a:solidFill>
                  <a:schemeClr val="bg1"/>
                </a:solidFill>
              </a:rPr>
              <a:t>k</a:t>
            </a:r>
            <a:r>
              <a:rPr lang="en-US" baseline="30000" dirty="0" err="1">
                <a:solidFill>
                  <a:schemeClr val="bg1"/>
                </a:solidFill>
              </a:rPr>
              <a:t>a</a:t>
            </a:r>
            <a:r>
              <a:rPr lang="en-US" dirty="0" smtClean="0">
                <a:solidFill>
                  <a:schemeClr val="bg1"/>
                </a:solidFill>
              </a:rPr>
              <a:t>)</a:t>
            </a:r>
            <a:endParaRPr lang="en-US" dirty="0">
              <a:solidFill>
                <a:schemeClr val="bg1"/>
              </a:solidFill>
            </a:endParaRPr>
          </a:p>
          <a:p>
            <a:endParaRPr lang="en-US" dirty="0"/>
          </a:p>
        </p:txBody>
      </p:sp>
      <p:grpSp>
        <p:nvGrpSpPr>
          <p:cNvPr id="18" name="Group 17"/>
          <p:cNvGrpSpPr/>
          <p:nvPr/>
        </p:nvGrpSpPr>
        <p:grpSpPr>
          <a:xfrm>
            <a:off x="3300590" y="1020011"/>
            <a:ext cx="5601013" cy="5006215"/>
            <a:chOff x="3365112" y="977726"/>
            <a:chExt cx="5128648" cy="4584013"/>
          </a:xfrm>
        </p:grpSpPr>
        <p:pic>
          <p:nvPicPr>
            <p:cNvPr id="19" name="Picture 18"/>
            <p:cNvPicPr/>
            <p:nvPr/>
          </p:nvPicPr>
          <p:blipFill>
            <a:blip r:embed="rId3">
              <a:extLst>
                <a:ext uri="{28A0092B-C50C-407E-A947-70E740481C1C}">
                  <a14:useLocalDpi xmlns:a14="http://schemas.microsoft.com/office/drawing/2010/main" val="0"/>
                </a:ext>
              </a:extLst>
            </a:blip>
            <a:srcRect/>
            <a:stretch>
              <a:fillRect/>
            </a:stretch>
          </p:blipFill>
          <p:spPr bwMode="auto">
            <a:xfrm>
              <a:off x="3365112" y="977726"/>
              <a:ext cx="5128648" cy="4584013"/>
            </a:xfrm>
            <a:prstGeom prst="rect">
              <a:avLst/>
            </a:prstGeom>
            <a:noFill/>
            <a:ln>
              <a:noFill/>
            </a:ln>
          </p:spPr>
        </p:pic>
        <p:sp>
          <p:nvSpPr>
            <p:cNvPr id="20" name="Rectangle 19"/>
            <p:cNvSpPr/>
            <p:nvPr/>
          </p:nvSpPr>
          <p:spPr>
            <a:xfrm>
              <a:off x="3375212" y="4101353"/>
              <a:ext cx="2164976" cy="53119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4935520" y="988482"/>
              <a:ext cx="604668" cy="15451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6412306" y="1018880"/>
              <a:ext cx="604668" cy="15451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7172214" y="1936376"/>
              <a:ext cx="604668" cy="2181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7465583" y="3480115"/>
              <a:ext cx="604668" cy="2181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5" name="TextBox 24"/>
          <p:cNvSpPr txBox="1"/>
          <p:nvPr/>
        </p:nvSpPr>
        <p:spPr>
          <a:xfrm>
            <a:off x="539227" y="4559160"/>
            <a:ext cx="2442664" cy="372952"/>
          </a:xfrm>
          <a:prstGeom prst="rect">
            <a:avLst/>
          </a:prstGeom>
          <a:noFill/>
        </p:spPr>
        <p:txBody>
          <a:bodyPr wrap="square" lIns="91436" tIns="45718" rIns="91436" bIns="45718" rtlCol="0">
            <a:spAutoFit/>
          </a:bodyPr>
          <a:lstStyle/>
          <a:p>
            <a:r>
              <a:rPr lang="en-US" dirty="0" smtClean="0">
                <a:solidFill>
                  <a:schemeClr val="bg1"/>
                </a:solidFill>
              </a:rPr>
              <a:t>Of 45 complexes</a:t>
            </a:r>
            <a:endParaRPr lang="en-US" dirty="0">
              <a:solidFill>
                <a:schemeClr val="bg1"/>
              </a:solidFill>
            </a:endParaRPr>
          </a:p>
        </p:txBody>
      </p:sp>
      <p:sp>
        <p:nvSpPr>
          <p:cNvPr id="6" name="TextBox 5"/>
          <p:cNvSpPr txBox="1"/>
          <p:nvPr/>
        </p:nvSpPr>
        <p:spPr>
          <a:xfrm>
            <a:off x="291446" y="5151121"/>
            <a:ext cx="2563514" cy="935211"/>
          </a:xfrm>
          <a:prstGeom prst="rect">
            <a:avLst/>
          </a:prstGeom>
          <a:noFill/>
        </p:spPr>
        <p:txBody>
          <a:bodyPr wrap="square" lIns="91436" tIns="45718" rIns="91436" bIns="45718" rtlCol="0">
            <a:spAutoFit/>
          </a:bodyPr>
          <a:lstStyle/>
          <a:p>
            <a:pPr marL="285739" indent="-285739">
              <a:buFont typeface="Arial"/>
              <a:buChar char="•"/>
            </a:pPr>
            <a:r>
              <a:rPr lang="en-US" dirty="0" smtClean="0">
                <a:solidFill>
                  <a:schemeClr val="bg1"/>
                </a:solidFill>
              </a:rPr>
              <a:t>136 other complexes were calculated at DFT level </a:t>
            </a:r>
            <a:endParaRPr lang="en-US" dirty="0">
              <a:solidFill>
                <a:schemeClr val="bg1"/>
              </a:solidFill>
            </a:endParaRPr>
          </a:p>
        </p:txBody>
      </p:sp>
      <p:cxnSp>
        <p:nvCxnSpPr>
          <p:cNvPr id="10" name="Straight Connector 9"/>
          <p:cNvCxnSpPr/>
          <p:nvPr/>
        </p:nvCxnSpPr>
        <p:spPr>
          <a:xfrm>
            <a:off x="233680" y="5113056"/>
            <a:ext cx="2696102"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5318107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normAutofit fontScale="85000" lnSpcReduction="20000"/>
          </a:bodyPr>
          <a:lstStyle/>
          <a:p>
            <a:pPr marL="0" indent="0">
              <a:buNone/>
            </a:pPr>
            <a:r>
              <a:rPr lang="en-US" dirty="0" smtClean="0">
                <a:solidFill>
                  <a:schemeClr val="bg1">
                    <a:lumMod val="65000"/>
                  </a:schemeClr>
                </a:solidFill>
              </a:rPr>
              <a:t>Part – 1 Introduction</a:t>
            </a:r>
          </a:p>
          <a:p>
            <a:r>
              <a:rPr lang="en-US" dirty="0" smtClean="0">
                <a:solidFill>
                  <a:schemeClr val="bg1">
                    <a:lumMod val="65000"/>
                  </a:schemeClr>
                </a:solidFill>
              </a:rPr>
              <a:t>What is Halogen </a:t>
            </a:r>
            <a:r>
              <a:rPr lang="en-US" dirty="0">
                <a:solidFill>
                  <a:schemeClr val="bg1">
                    <a:lumMod val="65000"/>
                  </a:schemeClr>
                </a:solidFill>
              </a:rPr>
              <a:t>B</a:t>
            </a:r>
            <a:r>
              <a:rPr lang="en-US" dirty="0" smtClean="0">
                <a:solidFill>
                  <a:schemeClr val="bg1">
                    <a:lumMod val="65000"/>
                  </a:schemeClr>
                </a:solidFill>
              </a:rPr>
              <a:t>onding (XB)</a:t>
            </a:r>
          </a:p>
          <a:p>
            <a:r>
              <a:rPr lang="en-US" dirty="0" smtClean="0">
                <a:solidFill>
                  <a:schemeClr val="bg1">
                    <a:lumMod val="65000"/>
                  </a:schemeClr>
                </a:solidFill>
              </a:rPr>
              <a:t>Relevance</a:t>
            </a:r>
          </a:p>
          <a:p>
            <a:r>
              <a:rPr lang="en-US" dirty="0">
                <a:solidFill>
                  <a:schemeClr val="bg1">
                    <a:lumMod val="65000"/>
                  </a:schemeClr>
                </a:solidFill>
              </a:rPr>
              <a:t>Objectives</a:t>
            </a:r>
          </a:p>
          <a:p>
            <a:pPr marL="0" indent="0">
              <a:buNone/>
            </a:pPr>
            <a:r>
              <a:rPr lang="en-US" dirty="0" smtClean="0">
                <a:solidFill>
                  <a:schemeClr val="bg1">
                    <a:lumMod val="65000"/>
                  </a:schemeClr>
                </a:solidFill>
              </a:rPr>
              <a:t>Part – 2 Methods</a:t>
            </a:r>
          </a:p>
          <a:p>
            <a:r>
              <a:rPr lang="en-US" dirty="0" smtClean="0">
                <a:solidFill>
                  <a:schemeClr val="bg1">
                    <a:lumMod val="65000"/>
                  </a:schemeClr>
                </a:solidFill>
              </a:rPr>
              <a:t>Tools to Access the Nature of XB</a:t>
            </a:r>
          </a:p>
          <a:p>
            <a:r>
              <a:rPr lang="en-US" dirty="0" smtClean="0">
                <a:solidFill>
                  <a:schemeClr val="bg1">
                    <a:lumMod val="65000"/>
                  </a:schemeClr>
                </a:solidFill>
              </a:rPr>
              <a:t>Local Modes</a:t>
            </a:r>
          </a:p>
          <a:p>
            <a:pPr marL="0" indent="0">
              <a:buNone/>
            </a:pPr>
            <a:r>
              <a:rPr lang="en-US" dirty="0" smtClean="0"/>
              <a:t>Part – 3 Selected Results</a:t>
            </a:r>
          </a:p>
          <a:p>
            <a:r>
              <a:rPr lang="en-US" dirty="0" smtClean="0"/>
              <a:t>XB Mechanism and Nature of the Interaction</a:t>
            </a:r>
          </a:p>
          <a:p>
            <a:r>
              <a:rPr lang="en-US" dirty="0" err="1" smtClean="0"/>
              <a:t>Dihalogens</a:t>
            </a:r>
            <a:r>
              <a:rPr lang="en-US" dirty="0" smtClean="0"/>
              <a:t> and </a:t>
            </a:r>
            <a:r>
              <a:rPr lang="en-US" dirty="0" err="1" smtClean="0"/>
              <a:t>Interhalogens</a:t>
            </a:r>
            <a:endParaRPr lang="en-US" dirty="0" smtClean="0"/>
          </a:p>
          <a:p>
            <a:r>
              <a:rPr lang="en-US" dirty="0" smtClean="0"/>
              <a:t>XB vs Other </a:t>
            </a:r>
            <a:r>
              <a:rPr lang="en-US" dirty="0"/>
              <a:t>N</a:t>
            </a:r>
            <a:r>
              <a:rPr lang="en-US" dirty="0" smtClean="0"/>
              <a:t>on-covalent </a:t>
            </a:r>
            <a:r>
              <a:rPr lang="en-US" dirty="0"/>
              <a:t>I</a:t>
            </a:r>
            <a:r>
              <a:rPr lang="en-US" dirty="0" smtClean="0"/>
              <a:t>nteractions</a:t>
            </a:r>
          </a:p>
          <a:p>
            <a:r>
              <a:rPr lang="en-US" dirty="0"/>
              <a:t>Local Stretching Force Constants</a:t>
            </a:r>
            <a:r>
              <a:rPr lang="en-US" baseline="30000" dirty="0"/>
              <a:t> </a:t>
            </a:r>
            <a:r>
              <a:rPr lang="en-US" dirty="0"/>
              <a:t>and  Other Quantities</a:t>
            </a:r>
          </a:p>
          <a:p>
            <a:pPr marL="0" indent="0">
              <a:buNone/>
            </a:pPr>
            <a:r>
              <a:rPr lang="en-US" dirty="0" smtClean="0">
                <a:solidFill>
                  <a:schemeClr val="bg1">
                    <a:lumMod val="65000"/>
                  </a:schemeClr>
                </a:solidFill>
              </a:rPr>
              <a:t>Part – 4 Conclusion and Overview</a:t>
            </a:r>
          </a:p>
          <a:p>
            <a:pPr marL="0" indent="0">
              <a:buNone/>
            </a:pPr>
            <a:endParaRPr lang="en-US" dirty="0"/>
          </a:p>
          <a:p>
            <a:endParaRPr lang="en-US" dirty="0" smtClean="0"/>
          </a:p>
        </p:txBody>
      </p:sp>
      <p:sp>
        <p:nvSpPr>
          <p:cNvPr id="5" name="Slide Number Placeholder 4"/>
          <p:cNvSpPr>
            <a:spLocks noGrp="1"/>
          </p:cNvSpPr>
          <p:nvPr>
            <p:ph type="sldNum" sz="quarter" idx="12"/>
          </p:nvPr>
        </p:nvSpPr>
        <p:spPr/>
        <p:txBody>
          <a:bodyPr/>
          <a:lstStyle/>
          <a:p>
            <a:fld id="{51DB6D41-6FBA-8A4A-8707-0D6796DAB0C7}" type="slidenum">
              <a:rPr lang="en-US" smtClean="0"/>
              <a:t>21</a:t>
            </a:fld>
            <a:endParaRPr lang="en-US"/>
          </a:p>
        </p:txBody>
      </p:sp>
    </p:spTree>
    <p:extLst>
      <p:ext uri="{BB962C8B-B14F-4D97-AF65-F5344CB8AC3E}">
        <p14:creationId xmlns:p14="http://schemas.microsoft.com/office/powerpoint/2010/main" val="145494240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0770" y="1203822"/>
            <a:ext cx="5870614" cy="4892178"/>
          </a:xfrm>
          <a:prstGeom prst="rect">
            <a:avLst/>
          </a:prstGeom>
        </p:spPr>
      </p:pic>
      <p:sp>
        <p:nvSpPr>
          <p:cNvPr id="19" name="Rectangle 18"/>
          <p:cNvSpPr/>
          <p:nvPr/>
        </p:nvSpPr>
        <p:spPr>
          <a:xfrm>
            <a:off x="-403412" y="6258561"/>
            <a:ext cx="9856694" cy="599440"/>
          </a:xfrm>
          <a:prstGeom prst="rect">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sp>
        <p:nvSpPr>
          <p:cNvPr id="20" name="Rectangle 19"/>
          <p:cNvSpPr/>
          <p:nvPr/>
        </p:nvSpPr>
        <p:spPr>
          <a:xfrm>
            <a:off x="-403412" y="0"/>
            <a:ext cx="9856694" cy="769043"/>
          </a:xfrm>
          <a:prstGeom prst="rect">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sp>
        <p:nvSpPr>
          <p:cNvPr id="2" name="Title 1"/>
          <p:cNvSpPr>
            <a:spLocks noGrp="1"/>
          </p:cNvSpPr>
          <p:nvPr>
            <p:ph type="title"/>
          </p:nvPr>
        </p:nvSpPr>
        <p:spPr/>
        <p:txBody>
          <a:bodyPr/>
          <a:lstStyle/>
          <a:p>
            <a:r>
              <a:rPr lang="en-US" dirty="0" smtClean="0"/>
              <a:t>The Nature of the XB</a:t>
            </a:r>
            <a:endParaRPr lang="en-US" dirty="0"/>
          </a:p>
        </p:txBody>
      </p:sp>
      <p:sp>
        <p:nvSpPr>
          <p:cNvPr id="5" name="Slide Number Placeholder 4"/>
          <p:cNvSpPr>
            <a:spLocks noGrp="1"/>
          </p:cNvSpPr>
          <p:nvPr>
            <p:ph type="sldNum" sz="quarter" idx="12"/>
          </p:nvPr>
        </p:nvSpPr>
        <p:spPr/>
        <p:txBody>
          <a:bodyPr/>
          <a:lstStyle/>
          <a:p>
            <a:fld id="{51DB6D41-6FBA-8A4A-8707-0D6796DAB0C7}" type="slidenum">
              <a:rPr lang="en-US" smtClean="0"/>
              <a:t>22</a:t>
            </a:fld>
            <a:endParaRPr lang="en-US"/>
          </a:p>
        </p:txBody>
      </p:sp>
      <p:sp>
        <p:nvSpPr>
          <p:cNvPr id="9" name="TextBox 8"/>
          <p:cNvSpPr txBox="1"/>
          <p:nvPr/>
        </p:nvSpPr>
        <p:spPr>
          <a:xfrm>
            <a:off x="243840" y="1050493"/>
            <a:ext cx="3033353" cy="2893100"/>
          </a:xfrm>
          <a:prstGeom prst="rect">
            <a:avLst/>
          </a:prstGeom>
          <a:noFill/>
        </p:spPr>
        <p:txBody>
          <a:bodyPr wrap="square" lIns="91436" tIns="45718" rIns="91436" bIns="45718" rtlCol="0">
            <a:spAutoFit/>
          </a:bodyPr>
          <a:lstStyle/>
          <a:p>
            <a:endParaRPr lang="en-US" sz="2600" dirty="0"/>
          </a:p>
          <a:p>
            <a:r>
              <a:rPr lang="en-US" sz="2600" b="1" dirty="0" err="1"/>
              <a:t>H</a:t>
            </a:r>
            <a:r>
              <a:rPr lang="en-US" sz="2600" b="1" baseline="-25000" dirty="0" err="1"/>
              <a:t>b</a:t>
            </a:r>
            <a:r>
              <a:rPr lang="en-US" sz="2600" b="1" dirty="0"/>
              <a:t> &gt; 0 </a:t>
            </a:r>
            <a:r>
              <a:rPr lang="en-US" sz="2600" dirty="0"/>
              <a:t>(destabilizing)</a:t>
            </a:r>
          </a:p>
          <a:p>
            <a:r>
              <a:rPr lang="en-US" sz="2600" dirty="0"/>
              <a:t> </a:t>
            </a:r>
            <a:r>
              <a:rPr lang="en-US" sz="2600" b="1" dirty="0"/>
              <a:t>Electrostatic nature</a:t>
            </a:r>
          </a:p>
          <a:p>
            <a:endParaRPr lang="en-US" sz="2600" dirty="0"/>
          </a:p>
          <a:p>
            <a:endParaRPr lang="en-US" sz="2600" dirty="0"/>
          </a:p>
          <a:p>
            <a:r>
              <a:rPr lang="en-US" sz="2600" b="1" dirty="0" err="1"/>
              <a:t>H</a:t>
            </a:r>
            <a:r>
              <a:rPr lang="en-US" sz="2600" b="1" baseline="-25000" dirty="0" err="1"/>
              <a:t>b</a:t>
            </a:r>
            <a:r>
              <a:rPr lang="en-US" sz="2600" b="1" dirty="0"/>
              <a:t> &lt; 0 </a:t>
            </a:r>
            <a:r>
              <a:rPr lang="en-US" sz="2600" dirty="0"/>
              <a:t>(stabilizing)</a:t>
            </a:r>
          </a:p>
          <a:p>
            <a:r>
              <a:rPr lang="en-US" sz="2600" b="1" dirty="0"/>
              <a:t> Covalent nature</a:t>
            </a:r>
          </a:p>
        </p:txBody>
      </p:sp>
      <p:sp>
        <p:nvSpPr>
          <p:cNvPr id="3" name="TextBox 2"/>
          <p:cNvSpPr txBox="1"/>
          <p:nvPr/>
        </p:nvSpPr>
        <p:spPr>
          <a:xfrm>
            <a:off x="233681" y="4577586"/>
            <a:ext cx="3261957" cy="1023989"/>
          </a:xfrm>
          <a:prstGeom prst="rect">
            <a:avLst/>
          </a:prstGeom>
          <a:noFill/>
        </p:spPr>
        <p:txBody>
          <a:bodyPr wrap="none" lIns="91436" tIns="45718" rIns="91436" bIns="45718" rtlCol="0">
            <a:spAutoFit/>
          </a:bodyPr>
          <a:lstStyle/>
          <a:p>
            <a:r>
              <a:rPr lang="en-US" sz="2000" dirty="0"/>
              <a:t>Halogen bond can vary from:</a:t>
            </a:r>
          </a:p>
          <a:p>
            <a:r>
              <a:rPr lang="en-US" sz="2000" dirty="0"/>
              <a:t>weak and electrostatic to</a:t>
            </a:r>
          </a:p>
          <a:p>
            <a:r>
              <a:rPr lang="en-US" sz="2000" dirty="0"/>
              <a:t>strong and covalent </a:t>
            </a:r>
          </a:p>
        </p:txBody>
      </p:sp>
      <p:cxnSp>
        <p:nvCxnSpPr>
          <p:cNvPr id="8" name="Straight Connector 7"/>
          <p:cNvCxnSpPr/>
          <p:nvPr/>
        </p:nvCxnSpPr>
        <p:spPr>
          <a:xfrm>
            <a:off x="4184596" y="3846795"/>
            <a:ext cx="4544724" cy="0"/>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4184596" y="3145749"/>
            <a:ext cx="4544724" cy="0"/>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4200114" y="1034545"/>
            <a:ext cx="3595826" cy="34336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lIns="91436" tIns="45718" rIns="91436" bIns="45718" rtlCol="0">
            <a:spAutoFit/>
          </a:bodyPr>
          <a:lstStyle/>
          <a:p>
            <a:r>
              <a:rPr lang="en-US" sz="1600" dirty="0"/>
              <a:t>Covalent</a:t>
            </a:r>
          </a:p>
        </p:txBody>
      </p:sp>
      <p:sp>
        <p:nvSpPr>
          <p:cNvPr id="12" name="TextBox 11"/>
          <p:cNvSpPr txBox="1"/>
          <p:nvPr/>
        </p:nvSpPr>
        <p:spPr>
          <a:xfrm>
            <a:off x="7528694" y="4916139"/>
            <a:ext cx="1216527" cy="3385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lIns="91436" tIns="45718" rIns="91436" bIns="45718" rtlCol="0">
            <a:spAutoFit/>
          </a:bodyPr>
          <a:lstStyle/>
          <a:p>
            <a:r>
              <a:rPr lang="en-US" sz="1600" dirty="0"/>
              <a:t>electrostatic</a:t>
            </a:r>
          </a:p>
        </p:txBody>
      </p:sp>
    </p:spTree>
    <p:extLst>
      <p:ext uri="{BB962C8B-B14F-4D97-AF65-F5344CB8AC3E}">
        <p14:creationId xmlns:p14="http://schemas.microsoft.com/office/powerpoint/2010/main" val="17811761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403412" y="6258561"/>
            <a:ext cx="9856694" cy="599440"/>
          </a:xfrm>
          <a:prstGeom prst="rect">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sp>
        <p:nvSpPr>
          <p:cNvPr id="25" name="Rectangle 24"/>
          <p:cNvSpPr/>
          <p:nvPr/>
        </p:nvSpPr>
        <p:spPr>
          <a:xfrm>
            <a:off x="-403412" y="0"/>
            <a:ext cx="9856694" cy="769043"/>
          </a:xfrm>
          <a:prstGeom prst="rect">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sp>
        <p:nvSpPr>
          <p:cNvPr id="2" name="Title 1"/>
          <p:cNvSpPr>
            <a:spLocks noGrp="1"/>
          </p:cNvSpPr>
          <p:nvPr>
            <p:ph type="title"/>
          </p:nvPr>
        </p:nvSpPr>
        <p:spPr/>
        <p:txBody>
          <a:bodyPr/>
          <a:lstStyle/>
          <a:p>
            <a:r>
              <a:rPr lang="en-US" dirty="0" smtClean="0"/>
              <a:t>Halogen Bonding Mechanism</a:t>
            </a:r>
            <a:endParaRPr lang="en-US" dirty="0"/>
          </a:p>
        </p:txBody>
      </p:sp>
      <p:sp>
        <p:nvSpPr>
          <p:cNvPr id="3" name="Content Placeholder 2"/>
          <p:cNvSpPr>
            <a:spLocks noGrp="1"/>
          </p:cNvSpPr>
          <p:nvPr>
            <p:ph idx="1"/>
          </p:nvPr>
        </p:nvSpPr>
        <p:spPr>
          <a:xfrm>
            <a:off x="557962" y="1169893"/>
            <a:ext cx="3943707" cy="4956269"/>
          </a:xfrm>
        </p:spPr>
        <p:txBody>
          <a:bodyPr>
            <a:normAutofit/>
          </a:bodyPr>
          <a:lstStyle/>
          <a:p>
            <a:pPr marL="0" indent="0">
              <a:buNone/>
            </a:pPr>
            <a:r>
              <a:rPr lang="en-US" dirty="0" smtClean="0"/>
              <a:t>Electrostatic</a:t>
            </a:r>
            <a:r>
              <a:rPr lang="en-US" sz="2400" dirty="0"/>
              <a:t>		</a:t>
            </a:r>
          </a:p>
          <a:p>
            <a:pPr lvl="1"/>
            <a:r>
              <a:rPr lang="en-US" sz="2400" dirty="0"/>
              <a:t>Coulomb Interaction</a:t>
            </a:r>
          </a:p>
          <a:p>
            <a:pPr lvl="1"/>
            <a:r>
              <a:rPr lang="en-US" sz="2400" dirty="0"/>
              <a:t>Polarization</a:t>
            </a:r>
          </a:p>
        </p:txBody>
      </p:sp>
      <p:sp>
        <p:nvSpPr>
          <p:cNvPr id="5" name="Slide Number Placeholder 4"/>
          <p:cNvSpPr>
            <a:spLocks noGrp="1"/>
          </p:cNvSpPr>
          <p:nvPr>
            <p:ph type="sldNum" sz="quarter" idx="12"/>
          </p:nvPr>
        </p:nvSpPr>
        <p:spPr/>
        <p:txBody>
          <a:bodyPr/>
          <a:lstStyle/>
          <a:p>
            <a:fld id="{51DB6D41-6FBA-8A4A-8707-0D6796DAB0C7}" type="slidenum">
              <a:rPr lang="en-US" smtClean="0"/>
              <a:t>23</a:t>
            </a:fld>
            <a:endParaRPr lang="en-US"/>
          </a:p>
        </p:txBody>
      </p:sp>
      <p:sp>
        <p:nvSpPr>
          <p:cNvPr id="8" name="TextBox 7"/>
          <p:cNvSpPr txBox="1"/>
          <p:nvPr/>
        </p:nvSpPr>
        <p:spPr>
          <a:xfrm>
            <a:off x="4474607" y="3662240"/>
            <a:ext cx="2392360" cy="654081"/>
          </a:xfrm>
          <a:prstGeom prst="rect">
            <a:avLst/>
          </a:prstGeom>
          <a:noFill/>
        </p:spPr>
        <p:txBody>
          <a:bodyPr wrap="none" lIns="91436" tIns="45718" rIns="91436" bIns="45718" rtlCol="0">
            <a:spAutoFit/>
          </a:bodyPr>
          <a:lstStyle/>
          <a:p>
            <a:pPr algn="ctr"/>
            <a:r>
              <a:rPr lang="en-US" dirty="0" smtClean="0"/>
              <a:t>Y-X </a:t>
            </a:r>
            <a:r>
              <a:rPr lang="en-US" dirty="0" err="1" smtClean="0"/>
              <a:t>antibonding</a:t>
            </a:r>
            <a:r>
              <a:rPr lang="en-US" dirty="0" smtClean="0"/>
              <a:t> orbital</a:t>
            </a:r>
          </a:p>
          <a:p>
            <a:pPr algn="ctr"/>
            <a:r>
              <a:rPr lang="el-GR" dirty="0" smtClean="0"/>
              <a:t>σ</a:t>
            </a:r>
            <a:r>
              <a:rPr lang="en-US" dirty="0" smtClean="0"/>
              <a:t>*</a:t>
            </a:r>
            <a:r>
              <a:rPr lang="el-GR" dirty="0" smtClean="0"/>
              <a:t>(</a:t>
            </a:r>
            <a:r>
              <a:rPr lang="en-US" dirty="0"/>
              <a:t>Y</a:t>
            </a:r>
            <a:r>
              <a:rPr lang="en-US" dirty="0" smtClean="0"/>
              <a:t>-X)</a:t>
            </a:r>
            <a:endParaRPr lang="en-US" dirty="0"/>
          </a:p>
        </p:txBody>
      </p:sp>
      <p:sp>
        <p:nvSpPr>
          <p:cNvPr id="9" name="TextBox 8"/>
          <p:cNvSpPr txBox="1"/>
          <p:nvPr/>
        </p:nvSpPr>
        <p:spPr>
          <a:xfrm>
            <a:off x="7175646" y="3672399"/>
            <a:ext cx="1773837" cy="935211"/>
          </a:xfrm>
          <a:prstGeom prst="rect">
            <a:avLst/>
          </a:prstGeom>
          <a:noFill/>
        </p:spPr>
        <p:txBody>
          <a:bodyPr wrap="none" lIns="91436" tIns="45718" rIns="91436" bIns="45718" rtlCol="0">
            <a:spAutoFit/>
          </a:bodyPr>
          <a:lstStyle/>
          <a:p>
            <a:pPr algn="ctr"/>
            <a:r>
              <a:rPr lang="en-US" dirty="0" smtClean="0"/>
              <a:t>Acceptor</a:t>
            </a:r>
          </a:p>
          <a:p>
            <a:pPr algn="ctr"/>
            <a:r>
              <a:rPr lang="en-US" dirty="0" smtClean="0"/>
              <a:t> lone pair orbital</a:t>
            </a:r>
          </a:p>
          <a:p>
            <a:pPr algn="ctr"/>
            <a:r>
              <a:rPr lang="en-US" dirty="0" err="1" smtClean="0"/>
              <a:t>lp</a:t>
            </a:r>
            <a:r>
              <a:rPr lang="en-US" dirty="0" smtClean="0"/>
              <a:t>(A)</a:t>
            </a:r>
            <a:endParaRPr lang="en-US" dirty="0"/>
          </a:p>
        </p:txBody>
      </p:sp>
      <p:sp>
        <p:nvSpPr>
          <p:cNvPr id="12" name="Content Placeholder 2"/>
          <p:cNvSpPr txBox="1">
            <a:spLocks/>
          </p:cNvSpPr>
          <p:nvPr/>
        </p:nvSpPr>
        <p:spPr>
          <a:xfrm>
            <a:off x="5048301" y="1169893"/>
            <a:ext cx="3342664" cy="4956269"/>
          </a:xfrm>
          <a:prstGeom prst="rect">
            <a:avLst/>
          </a:prstGeom>
        </p:spPr>
        <p:txBody>
          <a:bodyPr vert="horz" lIns="91436" tIns="45718" rIns="91436" bIns="45718"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6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smtClean="0"/>
              <a:t>Covalent		</a:t>
            </a:r>
          </a:p>
          <a:p>
            <a:pPr lvl="1"/>
            <a:r>
              <a:rPr lang="en-US" dirty="0" smtClean="0"/>
              <a:t>Charge transfer</a:t>
            </a: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4522" y="3797448"/>
            <a:ext cx="1520849" cy="1215290"/>
          </a:xfrm>
          <a:prstGeom prst="rect">
            <a:avLst/>
          </a:prstGeom>
        </p:spPr>
      </p:pic>
      <p:sp>
        <p:nvSpPr>
          <p:cNvPr id="11" name="TextBox 10"/>
          <p:cNvSpPr txBox="1"/>
          <p:nvPr/>
        </p:nvSpPr>
        <p:spPr>
          <a:xfrm>
            <a:off x="1222625" y="4249279"/>
            <a:ext cx="3559404" cy="1216341"/>
          </a:xfrm>
          <a:prstGeom prst="rect">
            <a:avLst/>
          </a:prstGeom>
          <a:noFill/>
        </p:spPr>
        <p:txBody>
          <a:bodyPr wrap="none" lIns="91436" tIns="45718" rIns="91436" bIns="45718" rtlCol="0">
            <a:spAutoFit/>
          </a:bodyPr>
          <a:lstStyle/>
          <a:p>
            <a:r>
              <a:rPr lang="el-GR" dirty="0" smtClean="0"/>
              <a:t>δ</a:t>
            </a:r>
            <a:r>
              <a:rPr lang="en-US" dirty="0" smtClean="0"/>
              <a:t>+ increase with:</a:t>
            </a:r>
          </a:p>
          <a:p>
            <a:pPr marL="285739" indent="-285739">
              <a:buFont typeface="Arial" charset="0"/>
              <a:buChar char="•"/>
            </a:pPr>
            <a:r>
              <a:rPr lang="en-US" dirty="0" err="1"/>
              <a:t>p</a:t>
            </a:r>
            <a:r>
              <a:rPr lang="en-US" dirty="0" err="1" smtClean="0"/>
              <a:t>olarizability</a:t>
            </a:r>
            <a:r>
              <a:rPr lang="en-US" dirty="0" smtClean="0"/>
              <a:t> of X (F &lt; Cl &lt; Br &lt; I)</a:t>
            </a:r>
          </a:p>
          <a:p>
            <a:pPr marL="285739" indent="-285739">
              <a:buFont typeface="Arial" charset="0"/>
              <a:buChar char="•"/>
            </a:pPr>
            <a:r>
              <a:rPr lang="en-US" dirty="0" smtClean="0"/>
              <a:t>Electronegativity of Y</a:t>
            </a:r>
          </a:p>
          <a:p>
            <a:endParaRPr lang="en-US" dirty="0"/>
          </a:p>
        </p:txBody>
      </p:sp>
      <p:sp>
        <p:nvSpPr>
          <p:cNvPr id="20" name="Rectangle 19"/>
          <p:cNvSpPr/>
          <p:nvPr/>
        </p:nvSpPr>
        <p:spPr>
          <a:xfrm>
            <a:off x="1222624" y="5248724"/>
            <a:ext cx="4572000" cy="654081"/>
          </a:xfrm>
          <a:prstGeom prst="rect">
            <a:avLst/>
          </a:prstGeom>
        </p:spPr>
        <p:txBody>
          <a:bodyPr lIns="91436" tIns="45718" rIns="91436" bIns="45718">
            <a:spAutoFit/>
          </a:bodyPr>
          <a:lstStyle/>
          <a:p>
            <a:r>
              <a:rPr lang="el-GR" dirty="0" smtClean="0"/>
              <a:t>δ</a:t>
            </a:r>
            <a:r>
              <a:rPr lang="en-US" dirty="0" smtClean="0"/>
              <a:t>- </a:t>
            </a:r>
            <a:r>
              <a:rPr lang="en-US" dirty="0"/>
              <a:t>increase with:</a:t>
            </a:r>
          </a:p>
          <a:p>
            <a:pPr marL="285739" indent="-285739">
              <a:buFont typeface="Arial" charset="0"/>
              <a:buChar char="•"/>
            </a:pPr>
            <a:r>
              <a:rPr lang="en-US" dirty="0" smtClean="0"/>
              <a:t>A atomic charge</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7322" y="2733611"/>
            <a:ext cx="2925406" cy="1155892"/>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17689" y="2448901"/>
            <a:ext cx="3360194" cy="1229714"/>
          </a:xfrm>
          <a:prstGeom prst="rect">
            <a:avLst/>
          </a:prstGeom>
        </p:spPr>
      </p:pic>
      <p:sp>
        <p:nvSpPr>
          <p:cNvPr id="6" name="TextBox 5"/>
          <p:cNvSpPr txBox="1"/>
          <p:nvPr/>
        </p:nvSpPr>
        <p:spPr>
          <a:xfrm>
            <a:off x="2030935" y="3824105"/>
            <a:ext cx="811922" cy="372952"/>
          </a:xfrm>
          <a:prstGeom prst="rect">
            <a:avLst/>
          </a:prstGeom>
          <a:noFill/>
        </p:spPr>
        <p:txBody>
          <a:bodyPr wrap="none" lIns="91436" tIns="45718" rIns="91436" bIns="45718" rtlCol="0">
            <a:spAutoFit/>
          </a:bodyPr>
          <a:lstStyle/>
          <a:p>
            <a:r>
              <a:rPr lang="en-US" dirty="0" smtClean="0"/>
              <a:t>Y-X···A</a:t>
            </a:r>
            <a:endParaRPr lang="en-US" dirty="0"/>
          </a:p>
        </p:txBody>
      </p:sp>
    </p:spTree>
    <p:extLst>
      <p:ext uri="{BB962C8B-B14F-4D97-AF65-F5344CB8AC3E}">
        <p14:creationId xmlns:p14="http://schemas.microsoft.com/office/powerpoint/2010/main" val="236452197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403412" y="6258561"/>
            <a:ext cx="9856694" cy="599440"/>
          </a:xfrm>
          <a:prstGeom prst="rect">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sp>
        <p:nvSpPr>
          <p:cNvPr id="25" name="Rectangle 24"/>
          <p:cNvSpPr/>
          <p:nvPr/>
        </p:nvSpPr>
        <p:spPr>
          <a:xfrm>
            <a:off x="-403412" y="0"/>
            <a:ext cx="9856694" cy="769043"/>
          </a:xfrm>
          <a:prstGeom prst="rect">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126" y="1665858"/>
            <a:ext cx="4080034" cy="3844080"/>
          </a:xfrm>
          <a:prstGeom prst="rect">
            <a:avLst/>
          </a:prstGeom>
        </p:spPr>
      </p:pic>
      <p:sp>
        <p:nvSpPr>
          <p:cNvPr id="2" name="Title 1"/>
          <p:cNvSpPr>
            <a:spLocks noGrp="1"/>
          </p:cNvSpPr>
          <p:nvPr>
            <p:ph type="title"/>
          </p:nvPr>
        </p:nvSpPr>
        <p:spPr/>
        <p:txBody>
          <a:bodyPr/>
          <a:lstStyle/>
          <a:p>
            <a:r>
              <a:rPr lang="en-US" dirty="0" smtClean="0"/>
              <a:t>Molecular Orbital Diagram</a:t>
            </a:r>
            <a:endParaRPr lang="en-US" dirty="0"/>
          </a:p>
        </p:txBody>
      </p:sp>
      <p:sp>
        <p:nvSpPr>
          <p:cNvPr id="5" name="Slide Number Placeholder 4"/>
          <p:cNvSpPr>
            <a:spLocks noGrp="1"/>
          </p:cNvSpPr>
          <p:nvPr>
            <p:ph type="sldNum" sz="quarter" idx="12"/>
          </p:nvPr>
        </p:nvSpPr>
        <p:spPr/>
        <p:txBody>
          <a:bodyPr/>
          <a:lstStyle/>
          <a:p>
            <a:fld id="{51DB6D41-6FBA-8A4A-8707-0D6796DAB0C7}" type="slidenum">
              <a:rPr lang="en-US" smtClean="0"/>
              <a:t>24</a:t>
            </a:fld>
            <a:endParaRPr lang="en-US"/>
          </a:p>
        </p:txBody>
      </p:sp>
      <p:sp>
        <p:nvSpPr>
          <p:cNvPr id="3" name="TextBox 2"/>
          <p:cNvSpPr txBox="1"/>
          <p:nvPr/>
        </p:nvSpPr>
        <p:spPr>
          <a:xfrm>
            <a:off x="351104" y="965517"/>
            <a:ext cx="8566374" cy="400110"/>
          </a:xfrm>
          <a:prstGeom prst="rect">
            <a:avLst/>
          </a:prstGeom>
          <a:noFill/>
        </p:spPr>
        <p:txBody>
          <a:bodyPr wrap="square" lIns="91436" tIns="45718" rIns="91436" bIns="45718" rtlCol="0">
            <a:spAutoFit/>
          </a:bodyPr>
          <a:lstStyle/>
          <a:p>
            <a:r>
              <a:rPr lang="en-US" sz="2000" dirty="0"/>
              <a:t>Charge transfer (CT) involves a 2e-stabilization and a 4e destabilization</a:t>
            </a:r>
          </a:p>
        </p:txBody>
      </p:sp>
      <p:cxnSp>
        <p:nvCxnSpPr>
          <p:cNvPr id="11" name="Straight Arrow Connector 10"/>
          <p:cNvCxnSpPr/>
          <p:nvPr/>
        </p:nvCxnSpPr>
        <p:spPr>
          <a:xfrm>
            <a:off x="3273054" y="3424001"/>
            <a:ext cx="0" cy="1620462"/>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cxnSp>
        <p:nvCxnSpPr>
          <p:cNvPr id="12" name="Straight Arrow Connector 11"/>
          <p:cNvCxnSpPr/>
          <p:nvPr/>
        </p:nvCxnSpPr>
        <p:spPr>
          <a:xfrm>
            <a:off x="3273054" y="3118557"/>
            <a:ext cx="0" cy="305444"/>
          </a:xfrm>
          <a:prstGeom prst="straightConnector1">
            <a:avLst/>
          </a:prstGeom>
          <a:ln>
            <a:headEnd type="triangle"/>
            <a:tailEnd type="triangle"/>
          </a:ln>
        </p:spPr>
        <p:style>
          <a:lnRef idx="2">
            <a:schemeClr val="accent3"/>
          </a:lnRef>
          <a:fillRef idx="0">
            <a:schemeClr val="accent3"/>
          </a:fillRef>
          <a:effectRef idx="1">
            <a:schemeClr val="accent3"/>
          </a:effectRef>
          <a:fontRef idx="minor">
            <a:schemeClr val="tx1"/>
          </a:fontRef>
        </p:style>
      </p:cxnSp>
      <p:sp>
        <p:nvSpPr>
          <p:cNvPr id="13" name="TextBox 12"/>
          <p:cNvSpPr txBox="1"/>
          <p:nvPr/>
        </p:nvSpPr>
        <p:spPr>
          <a:xfrm>
            <a:off x="4432171" y="1434689"/>
            <a:ext cx="4275024" cy="400110"/>
          </a:xfrm>
          <a:prstGeom prst="rect">
            <a:avLst/>
          </a:prstGeom>
          <a:noFill/>
        </p:spPr>
        <p:txBody>
          <a:bodyPr wrap="square" lIns="91436" tIns="45718" rIns="91436" bIns="45718" rtlCol="0">
            <a:spAutoFit/>
          </a:bodyPr>
          <a:lstStyle/>
          <a:p>
            <a:r>
              <a:rPr lang="el-GR" sz="2000" dirty="0">
                <a:solidFill>
                  <a:schemeClr val="accent3">
                    <a:lumMod val="75000"/>
                  </a:schemeClr>
                </a:solidFill>
              </a:rPr>
              <a:t>2</a:t>
            </a:r>
            <a:r>
              <a:rPr lang="en-US" sz="2000" dirty="0">
                <a:solidFill>
                  <a:schemeClr val="accent3">
                    <a:lumMod val="75000"/>
                  </a:schemeClr>
                </a:solidFill>
              </a:rPr>
              <a:t>e Stabilization of XB:</a:t>
            </a:r>
          </a:p>
        </p:txBody>
      </p:sp>
      <p:sp>
        <p:nvSpPr>
          <p:cNvPr id="14" name="TextBox 13"/>
          <p:cNvSpPr txBox="1"/>
          <p:nvPr/>
        </p:nvSpPr>
        <p:spPr>
          <a:xfrm>
            <a:off x="4377122" y="4048697"/>
            <a:ext cx="4766878" cy="400110"/>
          </a:xfrm>
          <a:prstGeom prst="rect">
            <a:avLst/>
          </a:prstGeom>
          <a:noFill/>
        </p:spPr>
        <p:txBody>
          <a:bodyPr wrap="square" lIns="91436" tIns="45718" rIns="91436" bIns="45718" rtlCol="0">
            <a:spAutoFit/>
          </a:bodyPr>
          <a:lstStyle/>
          <a:p>
            <a:r>
              <a:rPr lang="en-US" sz="2000" dirty="0">
                <a:solidFill>
                  <a:schemeClr val="accent2">
                    <a:lumMod val="75000"/>
                  </a:schemeClr>
                </a:solidFill>
              </a:rPr>
              <a:t>4e Destabilization (weakening X-A bond)</a:t>
            </a:r>
          </a:p>
        </p:txBody>
      </p:sp>
      <p:sp>
        <p:nvSpPr>
          <p:cNvPr id="15" name="TextBox 14"/>
          <p:cNvSpPr txBox="1"/>
          <p:nvPr/>
        </p:nvSpPr>
        <p:spPr>
          <a:xfrm>
            <a:off x="4519606" y="1834799"/>
            <a:ext cx="4446594" cy="1938992"/>
          </a:xfrm>
          <a:prstGeom prst="rect">
            <a:avLst/>
          </a:prstGeom>
          <a:noFill/>
        </p:spPr>
        <p:txBody>
          <a:bodyPr wrap="square" lIns="91436" tIns="45718" rIns="91436" bIns="45718" rtlCol="0">
            <a:spAutoFit/>
          </a:bodyPr>
          <a:lstStyle/>
          <a:p>
            <a:r>
              <a:rPr lang="en-US" sz="2000" dirty="0"/>
              <a:t>Proportional to:</a:t>
            </a:r>
          </a:p>
          <a:p>
            <a:pPr marL="285739" indent="-285739">
              <a:buFont typeface="Arial" charset="0"/>
              <a:buChar char="•"/>
            </a:pPr>
            <a:r>
              <a:rPr lang="en-US" sz="2000" dirty="0" err="1"/>
              <a:t>Lp</a:t>
            </a:r>
            <a:r>
              <a:rPr lang="en-US" sz="2000" dirty="0"/>
              <a:t> and </a:t>
            </a:r>
            <a:r>
              <a:rPr lang="el-GR" sz="2000" dirty="0"/>
              <a:t>σ</a:t>
            </a:r>
            <a:r>
              <a:rPr lang="en-US" sz="2000" baseline="30000" dirty="0"/>
              <a:t>*</a:t>
            </a:r>
            <a:r>
              <a:rPr lang="en-US" sz="2000" dirty="0"/>
              <a:t> </a:t>
            </a:r>
            <a:r>
              <a:rPr lang="en-US" sz="2000" dirty="0">
                <a:solidFill>
                  <a:srgbClr val="000090"/>
                </a:solidFill>
              </a:rPr>
              <a:t>orbital overlap</a:t>
            </a:r>
          </a:p>
          <a:p>
            <a:r>
              <a:rPr lang="en-US" sz="2000" dirty="0"/>
              <a:t>Inversely proportional to:</a:t>
            </a:r>
          </a:p>
          <a:p>
            <a:pPr marL="285739" indent="-285739">
              <a:buFont typeface="Arial" charset="0"/>
              <a:buChar char="•"/>
            </a:pPr>
            <a:r>
              <a:rPr lang="el-GR" sz="2000" dirty="0"/>
              <a:t>σ</a:t>
            </a:r>
            <a:r>
              <a:rPr lang="en-US" sz="2000" baseline="30000" dirty="0"/>
              <a:t>* </a:t>
            </a:r>
            <a:r>
              <a:rPr lang="en-US" sz="2000" dirty="0"/>
              <a:t> and </a:t>
            </a:r>
            <a:r>
              <a:rPr lang="en-US" sz="2000" dirty="0" err="1"/>
              <a:t>lp</a:t>
            </a:r>
            <a:r>
              <a:rPr lang="en-US" sz="2000" dirty="0"/>
              <a:t>(A) </a:t>
            </a:r>
            <a:r>
              <a:rPr lang="en-US" sz="2000" baseline="30000" dirty="0"/>
              <a:t> </a:t>
            </a:r>
            <a:r>
              <a:rPr lang="en-US" sz="2000" dirty="0"/>
              <a:t>orbital</a:t>
            </a:r>
            <a:r>
              <a:rPr lang="el-GR" sz="2000" dirty="0"/>
              <a:t> </a:t>
            </a:r>
          </a:p>
          <a:p>
            <a:pPr algn="just"/>
            <a:r>
              <a:rPr lang="el-GR" sz="2000" dirty="0"/>
              <a:t>     </a:t>
            </a:r>
            <a:r>
              <a:rPr lang="en-US" sz="2000" dirty="0">
                <a:solidFill>
                  <a:srgbClr val="000090"/>
                </a:solidFill>
              </a:rPr>
              <a:t>energy gap</a:t>
            </a:r>
            <a:r>
              <a:rPr lang="el-GR" sz="2000" dirty="0">
                <a:solidFill>
                  <a:srgbClr val="000090"/>
                </a:solidFill>
              </a:rPr>
              <a:t> </a:t>
            </a:r>
            <a:r>
              <a:rPr lang="en-US" sz="2000" dirty="0">
                <a:solidFill>
                  <a:srgbClr val="000090"/>
                </a:solidFill>
              </a:rPr>
              <a:t>∆</a:t>
            </a:r>
            <a:r>
              <a:rPr lang="el-GR" sz="2000" dirty="0">
                <a:solidFill>
                  <a:srgbClr val="000090"/>
                </a:solidFill>
              </a:rPr>
              <a:t>ε</a:t>
            </a:r>
            <a:endParaRPr lang="en-US" sz="2000" dirty="0">
              <a:solidFill>
                <a:srgbClr val="000090"/>
              </a:solidFill>
            </a:endParaRPr>
          </a:p>
          <a:p>
            <a:endParaRPr lang="en-US" sz="2000" dirty="0"/>
          </a:p>
        </p:txBody>
      </p:sp>
      <p:sp>
        <p:nvSpPr>
          <p:cNvPr id="10" name="TextBox 9"/>
          <p:cNvSpPr txBox="1"/>
          <p:nvPr/>
        </p:nvSpPr>
        <p:spPr>
          <a:xfrm>
            <a:off x="4535127" y="3543841"/>
            <a:ext cx="4616707" cy="402545"/>
          </a:xfrm>
          <a:prstGeom prst="rect">
            <a:avLst/>
          </a:prstGeom>
          <a:noFill/>
        </p:spPr>
        <p:txBody>
          <a:bodyPr wrap="none" lIns="91436" tIns="45718" rIns="91436" bIns="45718" rtlCol="0">
            <a:spAutoFit/>
          </a:bodyPr>
          <a:lstStyle/>
          <a:p>
            <a:r>
              <a:rPr lang="en-US" sz="2000" dirty="0"/>
              <a:t>Leads to an elongation of YX bond due to:</a:t>
            </a:r>
          </a:p>
        </p:txBody>
      </p:sp>
      <p:sp>
        <p:nvSpPr>
          <p:cNvPr id="17" name="TextBox 16"/>
          <p:cNvSpPr txBox="1"/>
          <p:nvPr/>
        </p:nvSpPr>
        <p:spPr>
          <a:xfrm>
            <a:off x="4377122" y="4395210"/>
            <a:ext cx="4446594" cy="1938992"/>
          </a:xfrm>
          <a:prstGeom prst="rect">
            <a:avLst/>
          </a:prstGeom>
          <a:noFill/>
        </p:spPr>
        <p:txBody>
          <a:bodyPr wrap="square" lIns="91436" tIns="45718" rIns="91436" bIns="45718" rtlCol="0">
            <a:spAutoFit/>
          </a:bodyPr>
          <a:lstStyle/>
          <a:p>
            <a:r>
              <a:rPr lang="en-US" sz="2000" dirty="0"/>
              <a:t>Proportional to:</a:t>
            </a:r>
          </a:p>
          <a:p>
            <a:pPr marL="285739" indent="-285739">
              <a:buFont typeface="Arial" charset="0"/>
              <a:buChar char="•"/>
            </a:pPr>
            <a:r>
              <a:rPr lang="en-US" sz="2000" dirty="0" err="1"/>
              <a:t>lp</a:t>
            </a:r>
            <a:r>
              <a:rPr lang="en-US" sz="2000" dirty="0"/>
              <a:t> and </a:t>
            </a:r>
            <a:r>
              <a:rPr lang="el-GR" sz="2000" dirty="0"/>
              <a:t>σ</a:t>
            </a:r>
            <a:r>
              <a:rPr lang="en-US" sz="2000" baseline="30000" dirty="0"/>
              <a:t> </a:t>
            </a:r>
            <a:r>
              <a:rPr lang="en-US" sz="2000" dirty="0"/>
              <a:t>orbital overlap</a:t>
            </a:r>
          </a:p>
          <a:p>
            <a:r>
              <a:rPr lang="en-US" sz="2000" dirty="0"/>
              <a:t>Inversely proportional to:</a:t>
            </a:r>
          </a:p>
          <a:p>
            <a:pPr marL="285739" indent="-285739">
              <a:buFont typeface="Arial" charset="0"/>
              <a:buChar char="•"/>
            </a:pPr>
            <a:r>
              <a:rPr lang="el-GR" sz="2000" dirty="0"/>
              <a:t>σ</a:t>
            </a:r>
            <a:r>
              <a:rPr lang="en-US" sz="2000" dirty="0"/>
              <a:t> and </a:t>
            </a:r>
            <a:r>
              <a:rPr lang="en-US" sz="2000" dirty="0" err="1"/>
              <a:t>lp</a:t>
            </a:r>
            <a:r>
              <a:rPr lang="en-US" sz="2000" dirty="0"/>
              <a:t>(A) </a:t>
            </a:r>
            <a:r>
              <a:rPr lang="en-US" sz="2000" baseline="30000" dirty="0"/>
              <a:t> </a:t>
            </a:r>
            <a:r>
              <a:rPr lang="en-US" sz="2000" dirty="0"/>
              <a:t>orbital</a:t>
            </a:r>
            <a:r>
              <a:rPr lang="el-GR" sz="2000" dirty="0"/>
              <a:t> </a:t>
            </a:r>
          </a:p>
          <a:p>
            <a:pPr algn="just"/>
            <a:r>
              <a:rPr lang="el-GR" sz="2000" dirty="0"/>
              <a:t>     </a:t>
            </a:r>
            <a:r>
              <a:rPr lang="en-US" sz="2000" dirty="0"/>
              <a:t>energy gap</a:t>
            </a:r>
            <a:r>
              <a:rPr lang="el-GR" sz="2000" dirty="0"/>
              <a:t> </a:t>
            </a:r>
            <a:endParaRPr lang="en-US" sz="2000" dirty="0"/>
          </a:p>
          <a:p>
            <a:endParaRPr lang="en-US" sz="2000" dirty="0"/>
          </a:p>
        </p:txBody>
      </p:sp>
      <p:sp>
        <p:nvSpPr>
          <p:cNvPr id="7" name="Left Brace 6"/>
          <p:cNvSpPr/>
          <p:nvPr/>
        </p:nvSpPr>
        <p:spPr>
          <a:xfrm>
            <a:off x="7000241" y="2794001"/>
            <a:ext cx="447040" cy="782320"/>
          </a:xfrm>
          <a:prstGeom prst="leftBrace">
            <a:avLst/>
          </a:prstGeom>
        </p:spPr>
        <p:style>
          <a:lnRef idx="2">
            <a:schemeClr val="accent1"/>
          </a:lnRef>
          <a:fillRef idx="0">
            <a:schemeClr val="accent1"/>
          </a:fillRef>
          <a:effectRef idx="1">
            <a:schemeClr val="accent1"/>
          </a:effectRef>
          <a:fontRef idx="minor">
            <a:schemeClr val="tx1"/>
          </a:fontRef>
        </p:style>
        <p:txBody>
          <a:bodyPr lIns="91436" tIns="45718" rIns="91436" bIns="45718" rtlCol="0" anchor="ctr"/>
          <a:lstStyle/>
          <a:p>
            <a:pPr algn="ctr"/>
            <a:endParaRPr lang="en-US"/>
          </a:p>
        </p:txBody>
      </p:sp>
      <p:cxnSp>
        <p:nvCxnSpPr>
          <p:cNvPr id="9" name="Straight Connector 8"/>
          <p:cNvCxnSpPr/>
          <p:nvPr/>
        </p:nvCxnSpPr>
        <p:spPr>
          <a:xfrm>
            <a:off x="7934961" y="2834640"/>
            <a:ext cx="3048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8229600" y="2875281"/>
            <a:ext cx="0" cy="548721"/>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8260080" y="3424001"/>
            <a:ext cx="304800" cy="0"/>
          </a:xfrm>
          <a:prstGeom prst="line">
            <a:avLst/>
          </a:prstGeom>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7559041" y="2639814"/>
            <a:ext cx="429027" cy="372952"/>
          </a:xfrm>
          <a:prstGeom prst="rect">
            <a:avLst/>
          </a:prstGeom>
          <a:noFill/>
        </p:spPr>
        <p:txBody>
          <a:bodyPr wrap="none" lIns="91436" tIns="45718" rIns="91436" bIns="45718" rtlCol="0">
            <a:spAutoFit/>
          </a:bodyPr>
          <a:lstStyle/>
          <a:p>
            <a:r>
              <a:rPr lang="el-GR" dirty="0" smtClean="0"/>
              <a:t>σ*</a:t>
            </a:r>
            <a:endParaRPr lang="en-US" dirty="0"/>
          </a:p>
        </p:txBody>
      </p:sp>
      <p:sp>
        <p:nvSpPr>
          <p:cNvPr id="26" name="TextBox 25"/>
          <p:cNvSpPr txBox="1"/>
          <p:nvPr/>
        </p:nvSpPr>
        <p:spPr>
          <a:xfrm>
            <a:off x="8574307" y="3239336"/>
            <a:ext cx="363998" cy="372952"/>
          </a:xfrm>
          <a:prstGeom prst="rect">
            <a:avLst/>
          </a:prstGeom>
          <a:noFill/>
        </p:spPr>
        <p:txBody>
          <a:bodyPr wrap="none" lIns="91436" tIns="45718" rIns="91436" bIns="45718" rtlCol="0">
            <a:spAutoFit/>
          </a:bodyPr>
          <a:lstStyle/>
          <a:p>
            <a:r>
              <a:rPr lang="en-US" dirty="0" err="1" smtClean="0"/>
              <a:t>lp</a:t>
            </a:r>
            <a:endParaRPr lang="en-US" dirty="0"/>
          </a:p>
        </p:txBody>
      </p:sp>
      <p:sp>
        <p:nvSpPr>
          <p:cNvPr id="21" name="TextBox 20"/>
          <p:cNvSpPr txBox="1"/>
          <p:nvPr/>
        </p:nvSpPr>
        <p:spPr>
          <a:xfrm>
            <a:off x="7870515" y="2941703"/>
            <a:ext cx="426718" cy="372952"/>
          </a:xfrm>
          <a:prstGeom prst="rect">
            <a:avLst/>
          </a:prstGeom>
          <a:noFill/>
        </p:spPr>
        <p:txBody>
          <a:bodyPr wrap="none" lIns="91436" tIns="45718" rIns="91436" bIns="45718" rtlCol="0">
            <a:spAutoFit/>
          </a:bodyPr>
          <a:lstStyle/>
          <a:p>
            <a:r>
              <a:rPr lang="el-GR" dirty="0" smtClean="0">
                <a:solidFill>
                  <a:srgbClr val="000090"/>
                </a:solidFill>
              </a:rPr>
              <a:t>Δε</a:t>
            </a:r>
            <a:endParaRPr lang="en-US" dirty="0">
              <a:solidFill>
                <a:srgbClr val="000090"/>
              </a:solidFill>
            </a:endParaRPr>
          </a:p>
        </p:txBody>
      </p:sp>
    </p:spTree>
    <p:extLst>
      <p:ext uri="{BB962C8B-B14F-4D97-AF65-F5344CB8AC3E}">
        <p14:creationId xmlns:p14="http://schemas.microsoft.com/office/powerpoint/2010/main" val="74502429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p:cNvPicPr>
            <a:picLocks noChangeAspect="1"/>
          </p:cNvPicPr>
          <p:nvPr/>
        </p:nvPicPr>
        <p:blipFill>
          <a:blip r:embed="rId3"/>
          <a:stretch>
            <a:fillRect/>
          </a:stretch>
        </p:blipFill>
        <p:spPr>
          <a:xfrm>
            <a:off x="4861363" y="3934750"/>
            <a:ext cx="1892079" cy="1997728"/>
          </a:xfrm>
          <a:prstGeom prst="rect">
            <a:avLst/>
          </a:prstGeom>
        </p:spPr>
      </p:pic>
      <p:sp>
        <p:nvSpPr>
          <p:cNvPr id="26" name="Rectangle 25"/>
          <p:cNvSpPr/>
          <p:nvPr/>
        </p:nvSpPr>
        <p:spPr>
          <a:xfrm>
            <a:off x="-403412" y="6258561"/>
            <a:ext cx="9856694" cy="599440"/>
          </a:xfrm>
          <a:prstGeom prst="rect">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sp>
        <p:nvSpPr>
          <p:cNvPr id="27" name="Rectangle 26"/>
          <p:cNvSpPr/>
          <p:nvPr/>
        </p:nvSpPr>
        <p:spPr>
          <a:xfrm>
            <a:off x="-403412" y="0"/>
            <a:ext cx="9856694" cy="769043"/>
          </a:xfrm>
          <a:prstGeom prst="rect">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sp>
        <p:nvSpPr>
          <p:cNvPr id="2" name="Title 1"/>
          <p:cNvSpPr>
            <a:spLocks noGrp="1"/>
          </p:cNvSpPr>
          <p:nvPr>
            <p:ph type="title"/>
          </p:nvPr>
        </p:nvSpPr>
        <p:spPr/>
        <p:txBody>
          <a:bodyPr/>
          <a:lstStyle/>
          <a:p>
            <a:r>
              <a:rPr lang="en-US" dirty="0" smtClean="0"/>
              <a:t>Molecular Orbital </a:t>
            </a:r>
            <a:r>
              <a:rPr lang="en-US" dirty="0"/>
              <a:t>Diagram</a:t>
            </a:r>
          </a:p>
        </p:txBody>
      </p:sp>
      <p:sp>
        <p:nvSpPr>
          <p:cNvPr id="5" name="Slide Number Placeholder 4"/>
          <p:cNvSpPr>
            <a:spLocks noGrp="1"/>
          </p:cNvSpPr>
          <p:nvPr>
            <p:ph type="sldNum" sz="quarter" idx="12"/>
          </p:nvPr>
        </p:nvSpPr>
        <p:spPr/>
        <p:txBody>
          <a:bodyPr/>
          <a:lstStyle/>
          <a:p>
            <a:fld id="{51DB6D41-6FBA-8A4A-8707-0D6796DAB0C7}" type="slidenum">
              <a:rPr lang="en-US" smtClean="0"/>
              <a:t>25</a:t>
            </a:fld>
            <a:endParaRPr lang="en-US"/>
          </a:p>
        </p:txBody>
      </p:sp>
      <p:grpSp>
        <p:nvGrpSpPr>
          <p:cNvPr id="7" name="Group 6"/>
          <p:cNvGrpSpPr/>
          <p:nvPr/>
        </p:nvGrpSpPr>
        <p:grpSpPr>
          <a:xfrm>
            <a:off x="281584" y="2683885"/>
            <a:ext cx="3596075" cy="3388109"/>
            <a:chOff x="290125" y="1665857"/>
            <a:chExt cx="4080034" cy="3844080"/>
          </a:xfrm>
        </p:grpSpPr>
        <p:pic>
          <p:nvPicPr>
            <p:cNvPr id="6" name="Picture 5"/>
            <p:cNvPicPr>
              <a:picLocks noChangeAspect="1"/>
            </p:cNvPicPr>
            <p:nvPr/>
          </p:nvPicPr>
          <p:blipFill>
            <a:blip r:embed="rId4">
              <a:lum bright="-20000" contrast="20000"/>
              <a:extLst>
                <a:ext uri="{28A0092B-C50C-407E-A947-70E740481C1C}">
                  <a14:useLocalDpi xmlns:a14="http://schemas.microsoft.com/office/drawing/2010/main" val="0"/>
                </a:ext>
              </a:extLst>
            </a:blip>
            <a:stretch>
              <a:fillRect/>
            </a:stretch>
          </p:blipFill>
          <p:spPr>
            <a:xfrm>
              <a:off x="290125" y="1665857"/>
              <a:ext cx="4080034" cy="3844080"/>
            </a:xfrm>
            <a:prstGeom prst="rect">
              <a:avLst/>
            </a:prstGeom>
          </p:spPr>
        </p:pic>
        <p:cxnSp>
          <p:nvCxnSpPr>
            <p:cNvPr id="11" name="Straight Arrow Connector 10"/>
            <p:cNvCxnSpPr/>
            <p:nvPr/>
          </p:nvCxnSpPr>
          <p:spPr>
            <a:xfrm>
              <a:off x="3273054" y="3424001"/>
              <a:ext cx="0" cy="1620462"/>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cxnSp>
          <p:nvCxnSpPr>
            <p:cNvPr id="12" name="Straight Arrow Connector 11"/>
            <p:cNvCxnSpPr/>
            <p:nvPr/>
          </p:nvCxnSpPr>
          <p:spPr>
            <a:xfrm>
              <a:off x="3273054" y="3118557"/>
              <a:ext cx="0" cy="305444"/>
            </a:xfrm>
            <a:prstGeom prst="straightConnector1">
              <a:avLst/>
            </a:prstGeom>
            <a:ln>
              <a:headEnd type="triangle"/>
              <a:tailEnd type="triangle"/>
            </a:ln>
          </p:spPr>
          <p:style>
            <a:lnRef idx="2">
              <a:schemeClr val="accent3"/>
            </a:lnRef>
            <a:fillRef idx="0">
              <a:schemeClr val="accent3"/>
            </a:fillRef>
            <a:effectRef idx="1">
              <a:schemeClr val="accent3"/>
            </a:effectRef>
            <a:fontRef idx="minor">
              <a:schemeClr val="tx1"/>
            </a:fontRef>
          </p:style>
        </p:cxnSp>
      </p:grpSp>
      <p:sp>
        <p:nvSpPr>
          <p:cNvPr id="18" name="TextBox 17"/>
          <p:cNvSpPr txBox="1"/>
          <p:nvPr/>
        </p:nvSpPr>
        <p:spPr>
          <a:xfrm>
            <a:off x="12485657" y="660154"/>
            <a:ext cx="5109882" cy="1778600"/>
          </a:xfrm>
          <a:prstGeom prst="rect">
            <a:avLst/>
          </a:prstGeom>
          <a:noFill/>
        </p:spPr>
        <p:txBody>
          <a:bodyPr wrap="square" lIns="91436" tIns="45718" rIns="91436" bIns="45718" rtlCol="0">
            <a:spAutoFit/>
          </a:bodyPr>
          <a:lstStyle/>
          <a:p>
            <a:r>
              <a:rPr lang="en-US" dirty="0" smtClean="0"/>
              <a:t>Halogen bond can be strengthened:</a:t>
            </a:r>
          </a:p>
          <a:p>
            <a:pPr marL="285739" indent="-285739">
              <a:buFont typeface="Arial" charset="0"/>
              <a:buChar char="•"/>
            </a:pPr>
            <a:r>
              <a:rPr lang="en-US" dirty="0" smtClean="0"/>
              <a:t>Decreasing </a:t>
            </a:r>
            <a:r>
              <a:rPr lang="el-GR" dirty="0" smtClean="0"/>
              <a:t>σ*</a:t>
            </a:r>
            <a:r>
              <a:rPr lang="en-US" dirty="0" smtClean="0"/>
              <a:t>(RX) energy </a:t>
            </a:r>
          </a:p>
          <a:p>
            <a:pPr marL="285739" indent="-285739">
              <a:buFont typeface="Arial" charset="0"/>
              <a:buChar char="•"/>
            </a:pPr>
            <a:r>
              <a:rPr lang="en-US" dirty="0" smtClean="0"/>
              <a:t>Increasing the </a:t>
            </a:r>
            <a:r>
              <a:rPr lang="en-US" dirty="0" err="1"/>
              <a:t>L</a:t>
            </a:r>
            <a:r>
              <a:rPr lang="en-US" dirty="0" err="1" smtClean="0"/>
              <a:t>p</a:t>
            </a:r>
            <a:r>
              <a:rPr lang="en-US" dirty="0" smtClean="0"/>
              <a:t>(A) energy</a:t>
            </a:r>
          </a:p>
          <a:p>
            <a:pPr marL="285739" indent="-285739">
              <a:buFont typeface="Arial" charset="0"/>
              <a:buChar char="•"/>
            </a:pPr>
            <a:r>
              <a:rPr lang="en-US" dirty="0" smtClean="0"/>
              <a:t>Increasing the </a:t>
            </a:r>
            <a:r>
              <a:rPr lang="el-GR" dirty="0"/>
              <a:t>σ*</a:t>
            </a:r>
            <a:r>
              <a:rPr lang="en-US" dirty="0"/>
              <a:t>(RX) </a:t>
            </a:r>
            <a:r>
              <a:rPr lang="en-US" dirty="0" smtClean="0"/>
              <a:t>- </a:t>
            </a:r>
            <a:r>
              <a:rPr lang="en-US" dirty="0" err="1" smtClean="0"/>
              <a:t>Lp</a:t>
            </a:r>
            <a:r>
              <a:rPr lang="en-US" dirty="0" smtClean="0"/>
              <a:t>(A) overlap (Cl &gt; Br &gt; I)</a:t>
            </a:r>
          </a:p>
          <a:p>
            <a:pPr marL="285739" indent="-285739">
              <a:buFont typeface="Arial" charset="0"/>
              <a:buChar char="•"/>
            </a:pPr>
            <a:r>
              <a:rPr lang="en-US" dirty="0" smtClean="0"/>
              <a:t>Decreasing the 4e destabilization</a:t>
            </a:r>
          </a:p>
          <a:p>
            <a:pPr marL="285739" indent="-285739">
              <a:buFont typeface="Arial" charset="0"/>
              <a:buChar char="•"/>
            </a:pPr>
            <a:endParaRPr lang="en-US" dirty="0"/>
          </a:p>
        </p:txBody>
      </p:sp>
      <p:sp>
        <p:nvSpPr>
          <p:cNvPr id="17" name="TextBox 16"/>
          <p:cNvSpPr txBox="1"/>
          <p:nvPr/>
        </p:nvSpPr>
        <p:spPr>
          <a:xfrm>
            <a:off x="12488500" y="2241394"/>
            <a:ext cx="5109882" cy="1778600"/>
          </a:xfrm>
          <a:prstGeom prst="rect">
            <a:avLst/>
          </a:prstGeom>
          <a:noFill/>
        </p:spPr>
        <p:txBody>
          <a:bodyPr wrap="square" lIns="91436" tIns="45718" rIns="91436" bIns="45718" rtlCol="0">
            <a:spAutoFit/>
          </a:bodyPr>
          <a:lstStyle/>
          <a:p>
            <a:r>
              <a:rPr lang="en-US" dirty="0" smtClean="0"/>
              <a:t>Halogen bond can be strengthened:</a:t>
            </a:r>
          </a:p>
          <a:p>
            <a:pPr marL="285739" indent="-285739">
              <a:buFont typeface="Arial" charset="0"/>
              <a:buChar char="•"/>
            </a:pPr>
            <a:r>
              <a:rPr lang="en-US" dirty="0" smtClean="0"/>
              <a:t>Decreasing </a:t>
            </a:r>
            <a:r>
              <a:rPr lang="el-GR" dirty="0" smtClean="0"/>
              <a:t>σ*</a:t>
            </a:r>
            <a:r>
              <a:rPr lang="en-US" dirty="0" smtClean="0"/>
              <a:t>(RX) energy </a:t>
            </a:r>
          </a:p>
          <a:p>
            <a:pPr marL="285739" indent="-285739">
              <a:buFont typeface="Arial" charset="0"/>
              <a:buChar char="•"/>
            </a:pPr>
            <a:r>
              <a:rPr lang="en-US" dirty="0" smtClean="0"/>
              <a:t>Increasing the </a:t>
            </a:r>
            <a:r>
              <a:rPr lang="en-US" dirty="0" err="1"/>
              <a:t>L</a:t>
            </a:r>
            <a:r>
              <a:rPr lang="en-US" dirty="0" err="1" smtClean="0"/>
              <a:t>p</a:t>
            </a:r>
            <a:r>
              <a:rPr lang="en-US" dirty="0" smtClean="0"/>
              <a:t>(A) energy</a:t>
            </a:r>
          </a:p>
          <a:p>
            <a:pPr marL="285739" indent="-285739">
              <a:buFont typeface="Arial" charset="0"/>
              <a:buChar char="•"/>
            </a:pPr>
            <a:r>
              <a:rPr lang="en-US" dirty="0" smtClean="0"/>
              <a:t>Increasing the </a:t>
            </a:r>
            <a:r>
              <a:rPr lang="el-GR" dirty="0"/>
              <a:t>σ*</a:t>
            </a:r>
            <a:r>
              <a:rPr lang="en-US" dirty="0"/>
              <a:t>(RX) </a:t>
            </a:r>
            <a:r>
              <a:rPr lang="en-US" dirty="0" smtClean="0"/>
              <a:t>- </a:t>
            </a:r>
            <a:r>
              <a:rPr lang="en-US" dirty="0" err="1" smtClean="0"/>
              <a:t>Lp</a:t>
            </a:r>
            <a:r>
              <a:rPr lang="en-US" dirty="0" smtClean="0"/>
              <a:t>(A) overlap (Cl &gt; Br &gt; I)</a:t>
            </a:r>
          </a:p>
          <a:p>
            <a:pPr marL="285739" indent="-285739">
              <a:buFont typeface="Arial" charset="0"/>
              <a:buChar char="•"/>
            </a:pPr>
            <a:r>
              <a:rPr lang="en-US" dirty="0" smtClean="0"/>
              <a:t>Decreasing the 4e destabilization</a:t>
            </a:r>
          </a:p>
          <a:p>
            <a:pPr marL="285739" indent="-285739">
              <a:buFont typeface="Arial" charset="0"/>
              <a:buChar char="•"/>
            </a:pPr>
            <a:endParaRPr lang="en-US" dirty="0"/>
          </a:p>
        </p:txBody>
      </p:sp>
      <p:sp>
        <p:nvSpPr>
          <p:cNvPr id="20" name="TextBox 19"/>
          <p:cNvSpPr txBox="1"/>
          <p:nvPr/>
        </p:nvSpPr>
        <p:spPr>
          <a:xfrm flipH="1">
            <a:off x="4452532" y="1242517"/>
            <a:ext cx="3922854" cy="2862318"/>
          </a:xfrm>
          <a:prstGeom prst="rect">
            <a:avLst/>
          </a:prstGeom>
          <a:noFill/>
        </p:spPr>
        <p:txBody>
          <a:bodyPr wrap="square" lIns="91436" tIns="45718" rIns="91436" bIns="45718" rtlCol="0">
            <a:spAutoFit/>
          </a:bodyPr>
          <a:lstStyle/>
          <a:p>
            <a:r>
              <a:rPr lang="en-US" b="1" dirty="0" smtClean="0"/>
              <a:t>Increasing the electronegativity of Y (from </a:t>
            </a:r>
            <a:r>
              <a:rPr lang="en-US" b="1" dirty="0" err="1" smtClean="0"/>
              <a:t>Cl-Cl</a:t>
            </a:r>
            <a:r>
              <a:rPr lang="en-US" b="1" dirty="0" smtClean="0"/>
              <a:t> to F-</a:t>
            </a:r>
            <a:r>
              <a:rPr lang="en-US" b="1" dirty="0" err="1" smtClean="0"/>
              <a:t>Cl</a:t>
            </a:r>
            <a:r>
              <a:rPr lang="en-US" b="1" dirty="0" smtClean="0"/>
              <a:t>):</a:t>
            </a:r>
          </a:p>
          <a:p>
            <a:endParaRPr lang="en-US" b="1" dirty="0" smtClean="0"/>
          </a:p>
          <a:p>
            <a:pPr marL="285739" indent="-285739" algn="just">
              <a:buFont typeface="Arial" charset="0"/>
              <a:buChar char="•"/>
            </a:pPr>
            <a:r>
              <a:rPr lang="en-US" dirty="0"/>
              <a:t>Higher X coefficient at </a:t>
            </a:r>
            <a:r>
              <a:rPr lang="el-GR" dirty="0"/>
              <a:t>σ</a:t>
            </a:r>
            <a:r>
              <a:rPr lang="en-US" baseline="30000" dirty="0"/>
              <a:t> *</a:t>
            </a:r>
            <a:r>
              <a:rPr lang="en-US" dirty="0"/>
              <a:t>(YX</a:t>
            </a:r>
            <a:r>
              <a:rPr lang="en-US" dirty="0" smtClean="0"/>
              <a:t>)</a:t>
            </a:r>
          </a:p>
          <a:p>
            <a:pPr marL="800069" lvl="1" indent="-342886" algn="just">
              <a:buAutoNum type="arabicParenR"/>
            </a:pPr>
            <a:r>
              <a:rPr lang="en-US" dirty="0" smtClean="0"/>
              <a:t>Smaller </a:t>
            </a:r>
            <a:r>
              <a:rPr lang="en-US" dirty="0" err="1"/>
              <a:t>lp</a:t>
            </a:r>
            <a:r>
              <a:rPr lang="en-US" dirty="0"/>
              <a:t>(A) -</a:t>
            </a:r>
            <a:r>
              <a:rPr lang="el-GR" dirty="0"/>
              <a:t> σ</a:t>
            </a:r>
            <a:r>
              <a:rPr lang="en-US" dirty="0"/>
              <a:t>(YX) </a:t>
            </a:r>
            <a:r>
              <a:rPr lang="en-US" dirty="0" smtClean="0"/>
              <a:t>interaction </a:t>
            </a:r>
          </a:p>
          <a:p>
            <a:pPr marL="800069" lvl="1" indent="-342886" algn="just">
              <a:buAutoNum type="arabicParenR"/>
            </a:pPr>
            <a:r>
              <a:rPr lang="en-US" dirty="0" smtClean="0"/>
              <a:t>Larger </a:t>
            </a:r>
            <a:r>
              <a:rPr lang="en-US" dirty="0" err="1" smtClean="0"/>
              <a:t>lp</a:t>
            </a:r>
            <a:r>
              <a:rPr lang="en-US" dirty="0" smtClean="0"/>
              <a:t>(A) - </a:t>
            </a:r>
            <a:r>
              <a:rPr lang="el-GR" dirty="0" smtClean="0"/>
              <a:t>σ</a:t>
            </a:r>
            <a:r>
              <a:rPr lang="en-US" baseline="30000" dirty="0" smtClean="0"/>
              <a:t> *</a:t>
            </a:r>
            <a:r>
              <a:rPr lang="en-US" dirty="0" smtClean="0"/>
              <a:t>(YX) interaction</a:t>
            </a:r>
          </a:p>
          <a:p>
            <a:pPr lvl="1" algn="just"/>
            <a:endParaRPr lang="en-US" dirty="0"/>
          </a:p>
          <a:p>
            <a:pPr marL="742921" lvl="1" indent="-285739" algn="just">
              <a:buFont typeface="Courier New" charset="0"/>
              <a:buChar char="o"/>
            </a:pPr>
            <a:endParaRPr lang="en-US" dirty="0" smtClean="0"/>
          </a:p>
          <a:p>
            <a:pPr lvl="1" algn="just"/>
            <a:endParaRPr lang="en-US" dirty="0" smtClean="0"/>
          </a:p>
          <a:p>
            <a:pPr lvl="1" algn="just"/>
            <a:endParaRPr lang="en-US" dirty="0" smtClean="0"/>
          </a:p>
        </p:txBody>
      </p:sp>
      <p:sp>
        <p:nvSpPr>
          <p:cNvPr id="22" name="TextBox 21"/>
          <p:cNvSpPr txBox="1"/>
          <p:nvPr/>
        </p:nvSpPr>
        <p:spPr>
          <a:xfrm flipH="1">
            <a:off x="11079282" y="3914780"/>
            <a:ext cx="3604905" cy="2621988"/>
          </a:xfrm>
          <a:prstGeom prst="rect">
            <a:avLst/>
          </a:prstGeom>
          <a:noFill/>
        </p:spPr>
        <p:txBody>
          <a:bodyPr wrap="square" lIns="91436" tIns="45718" rIns="91436" bIns="45718" rtlCol="0">
            <a:spAutoFit/>
          </a:bodyPr>
          <a:lstStyle/>
          <a:p>
            <a:r>
              <a:rPr lang="en-US" dirty="0" smtClean="0"/>
              <a:t>Increasing the </a:t>
            </a:r>
            <a:r>
              <a:rPr lang="en-US" dirty="0" err="1" smtClean="0"/>
              <a:t>polarizability</a:t>
            </a:r>
            <a:r>
              <a:rPr lang="en-US" dirty="0" smtClean="0"/>
              <a:t> of X:</a:t>
            </a:r>
          </a:p>
          <a:p>
            <a:pPr marL="285739" indent="-285739" algn="just">
              <a:buFont typeface="Arial" charset="0"/>
              <a:buChar char="•"/>
            </a:pPr>
            <a:r>
              <a:rPr lang="en-US" dirty="0" smtClean="0"/>
              <a:t>Higher </a:t>
            </a:r>
            <a:r>
              <a:rPr lang="en-US" dirty="0"/>
              <a:t>X </a:t>
            </a:r>
            <a:r>
              <a:rPr lang="en-US" dirty="0" smtClean="0"/>
              <a:t>coefficient at </a:t>
            </a:r>
            <a:r>
              <a:rPr lang="el-GR" dirty="0" smtClean="0"/>
              <a:t>σ</a:t>
            </a:r>
            <a:r>
              <a:rPr lang="en-US" baseline="30000" dirty="0" smtClean="0"/>
              <a:t> </a:t>
            </a:r>
            <a:r>
              <a:rPr lang="en-US" baseline="30000" dirty="0"/>
              <a:t>*</a:t>
            </a:r>
            <a:r>
              <a:rPr lang="en-US" dirty="0"/>
              <a:t>(YX</a:t>
            </a:r>
            <a:r>
              <a:rPr lang="en-US" dirty="0" smtClean="0"/>
              <a:t>)</a:t>
            </a:r>
          </a:p>
          <a:p>
            <a:pPr marL="742921" lvl="1" indent="-285739" algn="just">
              <a:buFont typeface="Courier New" charset="0"/>
              <a:buChar char="o"/>
            </a:pPr>
            <a:r>
              <a:rPr lang="en-US" dirty="0"/>
              <a:t>↑</a:t>
            </a:r>
            <a:r>
              <a:rPr lang="en-US" dirty="0" err="1"/>
              <a:t>lp</a:t>
            </a:r>
            <a:r>
              <a:rPr lang="en-US" dirty="0"/>
              <a:t>(A)-</a:t>
            </a:r>
            <a:r>
              <a:rPr lang="el-GR" dirty="0"/>
              <a:t> σ</a:t>
            </a:r>
            <a:r>
              <a:rPr lang="en-US" baseline="30000" dirty="0"/>
              <a:t> *</a:t>
            </a:r>
            <a:r>
              <a:rPr lang="en-US" dirty="0"/>
              <a:t>(YX</a:t>
            </a:r>
            <a:r>
              <a:rPr lang="en-US" dirty="0" smtClean="0"/>
              <a:t>)</a:t>
            </a:r>
          </a:p>
          <a:p>
            <a:pPr marL="285739" lvl="1" indent="-285739" algn="just">
              <a:buFont typeface="Arial" charset="0"/>
              <a:buChar char="•"/>
            </a:pPr>
            <a:r>
              <a:rPr lang="en-US" dirty="0" smtClean="0"/>
              <a:t>More Diffuse </a:t>
            </a:r>
            <a:r>
              <a:rPr lang="el-GR" dirty="0"/>
              <a:t>σ</a:t>
            </a:r>
            <a:r>
              <a:rPr lang="en-US" baseline="30000" dirty="0"/>
              <a:t> *</a:t>
            </a:r>
            <a:r>
              <a:rPr lang="en-US" dirty="0"/>
              <a:t>(YX</a:t>
            </a:r>
            <a:r>
              <a:rPr lang="en-US" dirty="0" smtClean="0"/>
              <a:t>)</a:t>
            </a:r>
          </a:p>
          <a:p>
            <a:pPr marL="742921" lvl="2" indent="-285739" algn="just">
              <a:buFont typeface="Courier New" charset="0"/>
              <a:buChar char="o"/>
            </a:pPr>
            <a:r>
              <a:rPr lang="en-US" dirty="0"/>
              <a:t>↓ </a:t>
            </a:r>
            <a:r>
              <a:rPr lang="en-US" dirty="0" err="1" smtClean="0"/>
              <a:t>lp</a:t>
            </a:r>
            <a:r>
              <a:rPr lang="en-US" dirty="0" smtClean="0"/>
              <a:t>(A</a:t>
            </a:r>
            <a:r>
              <a:rPr lang="en-US" dirty="0"/>
              <a:t>)-</a:t>
            </a:r>
            <a:r>
              <a:rPr lang="el-GR" dirty="0"/>
              <a:t> σ</a:t>
            </a:r>
            <a:r>
              <a:rPr lang="en-US" baseline="30000" dirty="0"/>
              <a:t> *</a:t>
            </a:r>
            <a:r>
              <a:rPr lang="en-US" dirty="0"/>
              <a:t>(YX</a:t>
            </a:r>
            <a:r>
              <a:rPr lang="en-US" dirty="0" smtClean="0"/>
              <a:t>)</a:t>
            </a:r>
          </a:p>
          <a:p>
            <a:pPr marL="285739" lvl="1" indent="-285739" algn="just">
              <a:buFont typeface="Arial" charset="0"/>
              <a:buChar char="•"/>
            </a:pPr>
            <a:r>
              <a:rPr lang="en-US" dirty="0" smtClean="0"/>
              <a:t>Higher </a:t>
            </a:r>
            <a:r>
              <a:rPr lang="el-GR" dirty="0"/>
              <a:t>σ</a:t>
            </a:r>
            <a:r>
              <a:rPr lang="en-US" baseline="30000" dirty="0"/>
              <a:t> *</a:t>
            </a:r>
            <a:r>
              <a:rPr lang="en-US" dirty="0"/>
              <a:t>(YX)</a:t>
            </a:r>
          </a:p>
          <a:p>
            <a:pPr marL="742921" lvl="2" indent="-285739" algn="just">
              <a:buFont typeface="Courier New" charset="0"/>
              <a:buChar char="o"/>
            </a:pPr>
            <a:r>
              <a:rPr lang="en-US" dirty="0"/>
              <a:t>↑ ∆</a:t>
            </a:r>
            <a:r>
              <a:rPr lang="el-GR" dirty="0"/>
              <a:t>ε</a:t>
            </a:r>
            <a:r>
              <a:rPr lang="en-US" dirty="0" smtClean="0"/>
              <a:t>(2), </a:t>
            </a:r>
            <a:r>
              <a:rPr lang="en-US" dirty="0"/>
              <a:t>↓</a:t>
            </a:r>
            <a:r>
              <a:rPr lang="en-US" dirty="0" smtClean="0"/>
              <a:t> </a:t>
            </a:r>
            <a:r>
              <a:rPr lang="en-US" dirty="0"/>
              <a:t>∆</a:t>
            </a:r>
            <a:r>
              <a:rPr lang="el-GR" dirty="0"/>
              <a:t>ε</a:t>
            </a:r>
            <a:r>
              <a:rPr lang="en-US" dirty="0"/>
              <a:t>(4) </a:t>
            </a:r>
            <a:endParaRPr lang="en-US" dirty="0" smtClean="0"/>
          </a:p>
          <a:p>
            <a:pPr marL="742921" lvl="2" indent="-285739" algn="just">
              <a:buFont typeface="Courier New" charset="0"/>
              <a:buChar char="o"/>
            </a:pPr>
            <a:endParaRPr lang="en-US" dirty="0" smtClean="0"/>
          </a:p>
          <a:p>
            <a:pPr marL="742921" lvl="1" indent="-285739" algn="just">
              <a:buFont typeface="Courier New" charset="0"/>
              <a:buChar char="o"/>
            </a:pPr>
            <a:endParaRPr lang="en-US" dirty="0"/>
          </a:p>
        </p:txBody>
      </p:sp>
      <p:sp>
        <p:nvSpPr>
          <p:cNvPr id="3" name="TextBox 2"/>
          <p:cNvSpPr txBox="1"/>
          <p:nvPr/>
        </p:nvSpPr>
        <p:spPr>
          <a:xfrm>
            <a:off x="78432" y="993048"/>
            <a:ext cx="4323299" cy="369328"/>
          </a:xfrm>
          <a:prstGeom prst="rect">
            <a:avLst/>
          </a:prstGeom>
          <a:noFill/>
        </p:spPr>
        <p:txBody>
          <a:bodyPr wrap="square" lIns="91436" tIns="45718" rIns="91436" bIns="45718" rtlCol="0">
            <a:spAutoFit/>
          </a:bodyPr>
          <a:lstStyle/>
          <a:p>
            <a:r>
              <a:rPr lang="el-GR" dirty="0" smtClean="0"/>
              <a:t>σ</a:t>
            </a:r>
            <a:r>
              <a:rPr lang="en-US" dirty="0" smtClean="0"/>
              <a:t>*(YX) is higher in energy compared to </a:t>
            </a:r>
            <a:r>
              <a:rPr lang="en-US" dirty="0" err="1" smtClean="0"/>
              <a:t>lp</a:t>
            </a:r>
            <a:r>
              <a:rPr lang="en-US" dirty="0" smtClean="0"/>
              <a:t>(A)</a:t>
            </a:r>
          </a:p>
        </p:txBody>
      </p:sp>
      <p:cxnSp>
        <p:nvCxnSpPr>
          <p:cNvPr id="14" name="Straight Connector 13"/>
          <p:cNvCxnSpPr/>
          <p:nvPr/>
        </p:nvCxnSpPr>
        <p:spPr>
          <a:xfrm>
            <a:off x="7431985" y="5197314"/>
            <a:ext cx="513080" cy="973"/>
          </a:xfrm>
          <a:prstGeom prst="line">
            <a:avLst/>
          </a:prstGeom>
        </p:spPr>
        <p:style>
          <a:lnRef idx="2">
            <a:schemeClr val="dk1"/>
          </a:lnRef>
          <a:fillRef idx="0">
            <a:schemeClr val="dk1"/>
          </a:fillRef>
          <a:effectRef idx="1">
            <a:schemeClr val="dk1"/>
          </a:effectRef>
          <a:fontRef idx="minor">
            <a:schemeClr val="tx1"/>
          </a:fontRef>
        </p:style>
      </p:cxnSp>
      <p:sp>
        <p:nvSpPr>
          <p:cNvPr id="15" name="TextBox 14"/>
          <p:cNvSpPr txBox="1"/>
          <p:nvPr/>
        </p:nvSpPr>
        <p:spPr>
          <a:xfrm>
            <a:off x="7945066" y="4966644"/>
            <a:ext cx="689488" cy="372952"/>
          </a:xfrm>
          <a:prstGeom prst="rect">
            <a:avLst/>
          </a:prstGeom>
          <a:noFill/>
        </p:spPr>
        <p:txBody>
          <a:bodyPr wrap="none" lIns="91436" tIns="45718" rIns="91436" bIns="45718" rtlCol="0">
            <a:spAutoFit/>
          </a:bodyPr>
          <a:lstStyle/>
          <a:p>
            <a:r>
              <a:rPr lang="en-US" dirty="0" err="1" smtClean="0"/>
              <a:t>Lp</a:t>
            </a:r>
            <a:r>
              <a:rPr lang="en-US" dirty="0" smtClean="0"/>
              <a:t>(A)</a:t>
            </a:r>
            <a:endParaRPr lang="en-US" dirty="0"/>
          </a:p>
        </p:txBody>
      </p:sp>
      <p:sp>
        <p:nvSpPr>
          <p:cNvPr id="47" name="TextBox 46"/>
          <p:cNvSpPr txBox="1"/>
          <p:nvPr/>
        </p:nvSpPr>
        <p:spPr>
          <a:xfrm>
            <a:off x="3959967" y="4303190"/>
            <a:ext cx="882957" cy="372952"/>
          </a:xfrm>
          <a:prstGeom prst="rect">
            <a:avLst/>
          </a:prstGeom>
          <a:noFill/>
        </p:spPr>
        <p:txBody>
          <a:bodyPr wrap="none" lIns="91436" tIns="45718" rIns="91436" bIns="45718" rtlCol="0">
            <a:spAutoFit/>
          </a:bodyPr>
          <a:lstStyle/>
          <a:p>
            <a:r>
              <a:rPr lang="el-GR" dirty="0" smtClean="0"/>
              <a:t>σ*</a:t>
            </a:r>
            <a:r>
              <a:rPr lang="en-US" dirty="0" smtClean="0"/>
              <a:t>(Y-X)</a:t>
            </a:r>
            <a:endParaRPr lang="en-US" dirty="0"/>
          </a:p>
        </p:txBody>
      </p:sp>
      <p:sp>
        <p:nvSpPr>
          <p:cNvPr id="48" name="TextBox 47"/>
          <p:cNvSpPr txBox="1"/>
          <p:nvPr/>
        </p:nvSpPr>
        <p:spPr>
          <a:xfrm>
            <a:off x="4110999" y="5364296"/>
            <a:ext cx="765143" cy="372952"/>
          </a:xfrm>
          <a:prstGeom prst="rect">
            <a:avLst/>
          </a:prstGeom>
          <a:noFill/>
        </p:spPr>
        <p:txBody>
          <a:bodyPr wrap="none" lIns="91436" tIns="45718" rIns="91436" bIns="45718" rtlCol="0">
            <a:spAutoFit/>
          </a:bodyPr>
          <a:lstStyle/>
          <a:p>
            <a:r>
              <a:rPr lang="el-GR" dirty="0" smtClean="0"/>
              <a:t>σ</a:t>
            </a:r>
            <a:r>
              <a:rPr lang="en-US" dirty="0" smtClean="0"/>
              <a:t>(Y-X)</a:t>
            </a:r>
            <a:endParaRPr lang="en-US" dirty="0"/>
          </a:p>
        </p:txBody>
      </p:sp>
      <p:cxnSp>
        <p:nvCxnSpPr>
          <p:cNvPr id="50" name="Straight Arrow Connector 49"/>
          <p:cNvCxnSpPr/>
          <p:nvPr/>
        </p:nvCxnSpPr>
        <p:spPr>
          <a:xfrm flipH="1">
            <a:off x="6641989" y="3877879"/>
            <a:ext cx="467546" cy="52761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p:nvPr/>
        </p:nvCxnSpPr>
        <p:spPr>
          <a:xfrm>
            <a:off x="6828629" y="4586278"/>
            <a:ext cx="0" cy="585444"/>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67" name="TextBox 66"/>
          <p:cNvSpPr txBox="1"/>
          <p:nvPr/>
        </p:nvSpPr>
        <p:spPr>
          <a:xfrm>
            <a:off x="6864553" y="4687878"/>
            <a:ext cx="426718" cy="372952"/>
          </a:xfrm>
          <a:prstGeom prst="rect">
            <a:avLst/>
          </a:prstGeom>
          <a:noFill/>
        </p:spPr>
        <p:txBody>
          <a:bodyPr wrap="none" lIns="91436" tIns="45718" rIns="91436" bIns="45718" rtlCol="0">
            <a:spAutoFit/>
          </a:bodyPr>
          <a:lstStyle/>
          <a:p>
            <a:r>
              <a:rPr lang="en-US" dirty="0" smtClean="0"/>
              <a:t>∆</a:t>
            </a:r>
            <a:r>
              <a:rPr lang="el-GR" dirty="0" smtClean="0"/>
              <a:t>ε</a:t>
            </a:r>
            <a:endParaRPr lang="en-US" dirty="0"/>
          </a:p>
        </p:txBody>
      </p:sp>
      <p:sp>
        <p:nvSpPr>
          <p:cNvPr id="8" name="TextBox 7"/>
          <p:cNvSpPr txBox="1"/>
          <p:nvPr/>
        </p:nvSpPr>
        <p:spPr>
          <a:xfrm>
            <a:off x="731521" y="1362380"/>
            <a:ext cx="2924449" cy="1216341"/>
          </a:xfrm>
          <a:prstGeom prst="rect">
            <a:avLst/>
          </a:prstGeom>
          <a:noFill/>
        </p:spPr>
        <p:txBody>
          <a:bodyPr wrap="none" lIns="91436" tIns="45718" rIns="91436" bIns="45718" rtlCol="0">
            <a:spAutoFit/>
          </a:bodyPr>
          <a:lstStyle/>
          <a:p>
            <a:r>
              <a:rPr lang="en-US" dirty="0" smtClean="0"/>
              <a:t>CT increases by:</a:t>
            </a:r>
          </a:p>
          <a:p>
            <a:pPr marL="285739" indent="-285739">
              <a:buFont typeface="Arial"/>
              <a:buChar char="•"/>
            </a:pPr>
            <a:r>
              <a:rPr lang="en-US" dirty="0" smtClean="0"/>
              <a:t>Decreasing </a:t>
            </a:r>
            <a:r>
              <a:rPr lang="el-GR" dirty="0" smtClean="0"/>
              <a:t>σ*</a:t>
            </a:r>
            <a:r>
              <a:rPr lang="en-US" dirty="0" smtClean="0"/>
              <a:t> energy</a:t>
            </a:r>
          </a:p>
          <a:p>
            <a:pPr marL="285739" indent="-285739">
              <a:buFont typeface="Arial"/>
              <a:buChar char="•"/>
            </a:pPr>
            <a:r>
              <a:rPr lang="en-US" dirty="0" smtClean="0"/>
              <a:t>Increasing </a:t>
            </a:r>
            <a:r>
              <a:rPr lang="en-US" dirty="0" err="1" smtClean="0"/>
              <a:t>lp</a:t>
            </a:r>
            <a:r>
              <a:rPr lang="en-US" dirty="0" smtClean="0"/>
              <a:t> energy</a:t>
            </a:r>
          </a:p>
          <a:p>
            <a:pPr marL="285739" indent="-285739">
              <a:buFont typeface="Arial"/>
              <a:buChar char="•"/>
            </a:pPr>
            <a:r>
              <a:rPr lang="en-US" dirty="0" smtClean="0"/>
              <a:t>Increasing </a:t>
            </a:r>
            <a:r>
              <a:rPr lang="en-US" dirty="0" err="1" smtClean="0"/>
              <a:t>lp</a:t>
            </a:r>
            <a:r>
              <a:rPr lang="en-US" dirty="0" smtClean="0"/>
              <a:t> –</a:t>
            </a:r>
            <a:r>
              <a:rPr lang="el-GR" dirty="0" smtClean="0"/>
              <a:t> σ* </a:t>
            </a:r>
            <a:r>
              <a:rPr lang="en-US" dirty="0" smtClean="0"/>
              <a:t>overlap</a:t>
            </a:r>
            <a:endParaRPr lang="en-US" dirty="0"/>
          </a:p>
        </p:txBody>
      </p:sp>
      <p:sp>
        <p:nvSpPr>
          <p:cNvPr id="10" name="TextBox 9"/>
          <p:cNvSpPr txBox="1"/>
          <p:nvPr/>
        </p:nvSpPr>
        <p:spPr>
          <a:xfrm>
            <a:off x="6849257" y="3231548"/>
            <a:ext cx="1526129" cy="646327"/>
          </a:xfrm>
          <a:prstGeom prst="rect">
            <a:avLst/>
          </a:prstGeom>
        </p:spPr>
        <p:style>
          <a:lnRef idx="2">
            <a:schemeClr val="accent5"/>
          </a:lnRef>
          <a:fillRef idx="1">
            <a:schemeClr val="lt1"/>
          </a:fillRef>
          <a:effectRef idx="0">
            <a:schemeClr val="accent5"/>
          </a:effectRef>
          <a:fontRef idx="minor">
            <a:schemeClr val="dk1"/>
          </a:fontRef>
        </p:style>
        <p:txBody>
          <a:bodyPr wrap="square" lIns="91436" tIns="45718" rIns="91436" bIns="45718" rtlCol="0">
            <a:spAutoFit/>
          </a:bodyPr>
          <a:lstStyle/>
          <a:p>
            <a:r>
              <a:rPr lang="en-US" dirty="0" smtClean="0"/>
              <a:t>Better overlap with </a:t>
            </a:r>
            <a:r>
              <a:rPr lang="en-US" dirty="0" err="1" smtClean="0"/>
              <a:t>lp</a:t>
            </a:r>
            <a:r>
              <a:rPr lang="en-US" dirty="0" smtClean="0"/>
              <a:t>(A)</a:t>
            </a:r>
            <a:endParaRPr lang="en-US" dirty="0"/>
          </a:p>
        </p:txBody>
      </p:sp>
      <p:cxnSp>
        <p:nvCxnSpPr>
          <p:cNvPr id="34" name="Straight Arrow Connector 33"/>
          <p:cNvCxnSpPr>
            <a:endCxn id="67" idx="3"/>
          </p:cNvCxnSpPr>
          <p:nvPr/>
        </p:nvCxnSpPr>
        <p:spPr>
          <a:xfrm flipH="1">
            <a:off x="7291272" y="4484876"/>
            <a:ext cx="366385" cy="38947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7471788" y="3928119"/>
            <a:ext cx="1601093" cy="654081"/>
          </a:xfrm>
          <a:prstGeom prst="rect">
            <a:avLst/>
          </a:prstGeom>
        </p:spPr>
        <p:style>
          <a:lnRef idx="2">
            <a:schemeClr val="accent5"/>
          </a:lnRef>
          <a:fillRef idx="1">
            <a:schemeClr val="lt1"/>
          </a:fillRef>
          <a:effectRef idx="0">
            <a:schemeClr val="accent5"/>
          </a:effectRef>
          <a:fontRef idx="minor">
            <a:schemeClr val="dk1"/>
          </a:fontRef>
        </p:style>
        <p:txBody>
          <a:bodyPr wrap="square" lIns="91436" tIns="45718" rIns="91436" bIns="45718" rtlCol="0">
            <a:spAutoFit/>
          </a:bodyPr>
          <a:lstStyle/>
          <a:p>
            <a:r>
              <a:rPr lang="en-US" dirty="0" smtClean="0"/>
              <a:t>Smaller energy gap</a:t>
            </a:r>
            <a:endParaRPr lang="en-US" dirty="0"/>
          </a:p>
        </p:txBody>
      </p:sp>
    </p:spTree>
    <p:extLst>
      <p:ext uri="{BB962C8B-B14F-4D97-AF65-F5344CB8AC3E}">
        <p14:creationId xmlns:p14="http://schemas.microsoft.com/office/powerpoint/2010/main" val="184574092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403412" y="6258561"/>
            <a:ext cx="9856694" cy="599440"/>
          </a:xfrm>
          <a:prstGeom prst="rect">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sp>
        <p:nvSpPr>
          <p:cNvPr id="27" name="Rectangle 26"/>
          <p:cNvSpPr/>
          <p:nvPr/>
        </p:nvSpPr>
        <p:spPr>
          <a:xfrm>
            <a:off x="-403412" y="0"/>
            <a:ext cx="9856694" cy="769043"/>
          </a:xfrm>
          <a:prstGeom prst="rect">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pic>
        <p:nvPicPr>
          <p:cNvPr id="6" name="Picture 5"/>
          <p:cNvPicPr>
            <a:picLocks noChangeAspect="1"/>
          </p:cNvPicPr>
          <p:nvPr/>
        </p:nvPicPr>
        <p:blipFill>
          <a:blip r:embed="rId3">
            <a:lum bright="-20000" contrast="20000"/>
            <a:extLst>
              <a:ext uri="{28A0092B-C50C-407E-A947-70E740481C1C}">
                <a14:useLocalDpi xmlns:a14="http://schemas.microsoft.com/office/drawing/2010/main" val="0"/>
              </a:ext>
            </a:extLst>
          </a:blip>
          <a:stretch>
            <a:fillRect/>
          </a:stretch>
        </p:blipFill>
        <p:spPr>
          <a:xfrm>
            <a:off x="290126" y="1665858"/>
            <a:ext cx="4080034" cy="3844080"/>
          </a:xfrm>
          <a:prstGeom prst="rect">
            <a:avLst/>
          </a:prstGeom>
        </p:spPr>
      </p:pic>
      <p:sp>
        <p:nvSpPr>
          <p:cNvPr id="2" name="Title 1"/>
          <p:cNvSpPr>
            <a:spLocks noGrp="1"/>
          </p:cNvSpPr>
          <p:nvPr>
            <p:ph type="title"/>
          </p:nvPr>
        </p:nvSpPr>
        <p:spPr/>
        <p:txBody>
          <a:bodyPr/>
          <a:lstStyle/>
          <a:p>
            <a:r>
              <a:rPr lang="en-US" dirty="0" smtClean="0"/>
              <a:t>Molecular Orbital </a:t>
            </a:r>
            <a:r>
              <a:rPr lang="en-US" dirty="0"/>
              <a:t>Diagram</a:t>
            </a:r>
          </a:p>
        </p:txBody>
      </p:sp>
      <p:sp>
        <p:nvSpPr>
          <p:cNvPr id="5" name="Slide Number Placeholder 4"/>
          <p:cNvSpPr>
            <a:spLocks noGrp="1"/>
          </p:cNvSpPr>
          <p:nvPr>
            <p:ph type="sldNum" sz="quarter" idx="12"/>
          </p:nvPr>
        </p:nvSpPr>
        <p:spPr/>
        <p:txBody>
          <a:bodyPr/>
          <a:lstStyle/>
          <a:p>
            <a:fld id="{51DB6D41-6FBA-8A4A-8707-0D6796DAB0C7}" type="slidenum">
              <a:rPr lang="en-US" smtClean="0"/>
              <a:t>26</a:t>
            </a:fld>
            <a:endParaRPr lang="en-US"/>
          </a:p>
        </p:txBody>
      </p:sp>
      <p:cxnSp>
        <p:nvCxnSpPr>
          <p:cNvPr id="11" name="Straight Arrow Connector 10"/>
          <p:cNvCxnSpPr/>
          <p:nvPr/>
        </p:nvCxnSpPr>
        <p:spPr>
          <a:xfrm>
            <a:off x="3273054" y="3424001"/>
            <a:ext cx="0" cy="1620462"/>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cxnSp>
        <p:nvCxnSpPr>
          <p:cNvPr id="12" name="Straight Arrow Connector 11"/>
          <p:cNvCxnSpPr/>
          <p:nvPr/>
        </p:nvCxnSpPr>
        <p:spPr>
          <a:xfrm>
            <a:off x="3273054" y="3118557"/>
            <a:ext cx="0" cy="305444"/>
          </a:xfrm>
          <a:prstGeom prst="straightConnector1">
            <a:avLst/>
          </a:prstGeom>
          <a:ln>
            <a:headEnd type="triangle"/>
            <a:tailEnd type="triangle"/>
          </a:ln>
        </p:spPr>
        <p:style>
          <a:lnRef idx="2">
            <a:schemeClr val="accent3"/>
          </a:lnRef>
          <a:fillRef idx="0">
            <a:schemeClr val="accent3"/>
          </a:fillRef>
          <a:effectRef idx="1">
            <a:schemeClr val="accent3"/>
          </a:effectRef>
          <a:fontRef idx="minor">
            <a:schemeClr val="tx1"/>
          </a:fontRef>
        </p:style>
      </p:cxnSp>
      <p:sp>
        <p:nvSpPr>
          <p:cNvPr id="23" name="TextBox 22"/>
          <p:cNvSpPr txBox="1"/>
          <p:nvPr/>
        </p:nvSpPr>
        <p:spPr>
          <a:xfrm flipH="1">
            <a:off x="4370160" y="1665857"/>
            <a:ext cx="4675750" cy="3693315"/>
          </a:xfrm>
          <a:prstGeom prst="rect">
            <a:avLst/>
          </a:prstGeom>
          <a:noFill/>
        </p:spPr>
        <p:txBody>
          <a:bodyPr wrap="square" lIns="91436" tIns="45718" rIns="91436" bIns="45718" rtlCol="0">
            <a:spAutoFit/>
          </a:bodyPr>
          <a:lstStyle/>
          <a:p>
            <a:r>
              <a:rPr lang="en-US" b="1" dirty="0" smtClean="0"/>
              <a:t>Increasing the </a:t>
            </a:r>
            <a:r>
              <a:rPr lang="en-US" b="1" dirty="0" err="1" smtClean="0"/>
              <a:t>polarizability</a:t>
            </a:r>
            <a:r>
              <a:rPr lang="en-US" b="1" dirty="0" smtClean="0"/>
              <a:t> of A (from N to P):</a:t>
            </a:r>
          </a:p>
          <a:p>
            <a:pPr marL="285739" indent="-285739" algn="just">
              <a:buFont typeface="Arial" charset="0"/>
              <a:buChar char="•"/>
            </a:pPr>
            <a:r>
              <a:rPr lang="en-US" dirty="0" smtClean="0">
                <a:solidFill>
                  <a:schemeClr val="tx2"/>
                </a:solidFill>
              </a:rPr>
              <a:t>Smaller energy difference</a:t>
            </a:r>
          </a:p>
          <a:p>
            <a:pPr marL="285739" indent="-285739" algn="just">
              <a:buFont typeface="Arial" charset="0"/>
              <a:buChar char="•"/>
            </a:pPr>
            <a:endParaRPr lang="en-US" dirty="0"/>
          </a:p>
          <a:p>
            <a:pPr marL="285739" indent="-285739" algn="just">
              <a:buFont typeface="Arial" charset="0"/>
              <a:buChar char="•"/>
            </a:pPr>
            <a:endParaRPr lang="en-US" dirty="0" smtClean="0"/>
          </a:p>
          <a:p>
            <a:pPr marL="285739" indent="-285739" algn="just">
              <a:buFont typeface="Arial" charset="0"/>
              <a:buChar char="•"/>
            </a:pPr>
            <a:endParaRPr lang="en-US" dirty="0" smtClean="0"/>
          </a:p>
          <a:p>
            <a:pPr marL="285739" indent="-285739" algn="just">
              <a:buFont typeface="Arial" charset="0"/>
              <a:buChar char="•"/>
            </a:pPr>
            <a:endParaRPr lang="en-US" dirty="0"/>
          </a:p>
          <a:p>
            <a:pPr marL="285739" indent="-285739" algn="just">
              <a:buFont typeface="Arial" charset="0"/>
              <a:buChar char="•"/>
            </a:pPr>
            <a:endParaRPr lang="en-US" dirty="0"/>
          </a:p>
          <a:p>
            <a:pPr algn="just"/>
            <a:endParaRPr lang="en-US" dirty="0" smtClean="0">
              <a:solidFill>
                <a:schemeClr val="accent2">
                  <a:lumMod val="75000"/>
                </a:schemeClr>
              </a:solidFill>
            </a:endParaRPr>
          </a:p>
          <a:p>
            <a:pPr algn="just"/>
            <a:endParaRPr lang="en-US" dirty="0" smtClean="0">
              <a:solidFill>
                <a:schemeClr val="accent2">
                  <a:lumMod val="75000"/>
                </a:schemeClr>
              </a:solidFill>
            </a:endParaRPr>
          </a:p>
          <a:p>
            <a:pPr marL="285739" indent="-285739" algn="just">
              <a:buFont typeface="Arial" charset="0"/>
              <a:buChar char="•"/>
            </a:pPr>
            <a:r>
              <a:rPr lang="en-US" dirty="0" smtClean="0">
                <a:solidFill>
                  <a:schemeClr val="accent2">
                    <a:lumMod val="75000"/>
                  </a:schemeClr>
                </a:solidFill>
              </a:rPr>
              <a:t>More diffuse </a:t>
            </a:r>
            <a:r>
              <a:rPr lang="en-US" dirty="0" err="1" smtClean="0">
                <a:solidFill>
                  <a:schemeClr val="accent2">
                    <a:lumMod val="75000"/>
                  </a:schemeClr>
                </a:solidFill>
              </a:rPr>
              <a:t>lp</a:t>
            </a:r>
            <a:r>
              <a:rPr lang="en-US" dirty="0" smtClean="0">
                <a:solidFill>
                  <a:schemeClr val="accent2">
                    <a:lumMod val="75000"/>
                  </a:schemeClr>
                </a:solidFill>
              </a:rPr>
              <a:t>(A) </a:t>
            </a:r>
            <a:endParaRPr lang="en-US" dirty="0">
              <a:solidFill>
                <a:schemeClr val="accent2">
                  <a:lumMod val="75000"/>
                </a:schemeClr>
              </a:solidFill>
            </a:endParaRPr>
          </a:p>
          <a:p>
            <a:pPr marL="742921" lvl="1" indent="-285739" algn="just">
              <a:buFont typeface="Arial" charset="0"/>
              <a:buChar char="•"/>
            </a:pPr>
            <a:r>
              <a:rPr lang="en-US" dirty="0" smtClean="0"/>
              <a:t>Smaller </a:t>
            </a:r>
            <a:r>
              <a:rPr lang="en-US" dirty="0" err="1" smtClean="0"/>
              <a:t>lp</a:t>
            </a:r>
            <a:r>
              <a:rPr lang="en-US" dirty="0" smtClean="0"/>
              <a:t>(A)-</a:t>
            </a:r>
            <a:r>
              <a:rPr lang="el-GR" dirty="0" smtClean="0"/>
              <a:t>σ*(ΥΧ) </a:t>
            </a:r>
            <a:r>
              <a:rPr lang="en-US" dirty="0" smtClean="0"/>
              <a:t>overlap </a:t>
            </a:r>
            <a:endParaRPr lang="en-US" dirty="0"/>
          </a:p>
          <a:p>
            <a:pPr marL="742921" lvl="1" indent="-285739" algn="just">
              <a:buFont typeface="Courier New" charset="0"/>
              <a:buChar char="o"/>
            </a:pPr>
            <a:endParaRPr lang="en-US" dirty="0" smtClean="0"/>
          </a:p>
          <a:p>
            <a:pPr algn="just"/>
            <a:endParaRPr lang="en-US" dirty="0"/>
          </a:p>
        </p:txBody>
      </p:sp>
      <p:sp>
        <p:nvSpPr>
          <p:cNvPr id="8" name="TextBox 7"/>
          <p:cNvSpPr txBox="1"/>
          <p:nvPr/>
        </p:nvSpPr>
        <p:spPr>
          <a:xfrm>
            <a:off x="7162800" y="4643120"/>
            <a:ext cx="185430" cy="372952"/>
          </a:xfrm>
          <a:prstGeom prst="rect">
            <a:avLst/>
          </a:prstGeom>
          <a:noFill/>
        </p:spPr>
        <p:txBody>
          <a:bodyPr wrap="none" lIns="91436" tIns="45718" rIns="91436" bIns="45718" rtlCol="0">
            <a:spAutoFit/>
          </a:bodyPr>
          <a:lstStyle/>
          <a:p>
            <a:endParaRPr lang="en-US" dirty="0"/>
          </a:p>
        </p:txBody>
      </p:sp>
      <p:grpSp>
        <p:nvGrpSpPr>
          <p:cNvPr id="14" name="Group 13"/>
          <p:cNvGrpSpPr/>
          <p:nvPr/>
        </p:nvGrpSpPr>
        <p:grpSpPr>
          <a:xfrm>
            <a:off x="4776627" y="2536401"/>
            <a:ext cx="2570840" cy="1449798"/>
            <a:chOff x="4776626" y="2414480"/>
            <a:chExt cx="2570840" cy="1449798"/>
          </a:xfrm>
        </p:grpSpPr>
        <p:pic>
          <p:nvPicPr>
            <p:cNvPr id="19" name="Picture 18"/>
            <p:cNvPicPr>
              <a:picLocks noChangeAspect="1"/>
            </p:cNvPicPr>
            <p:nvPr/>
          </p:nvPicPr>
          <p:blipFill rotWithShape="1">
            <a:blip r:embed="rId4"/>
            <a:srcRect r="19646"/>
            <a:stretch/>
          </p:blipFill>
          <p:spPr>
            <a:xfrm>
              <a:off x="4776626" y="2414480"/>
              <a:ext cx="2521057" cy="1449798"/>
            </a:xfrm>
            <a:prstGeom prst="rect">
              <a:avLst/>
            </a:prstGeom>
          </p:spPr>
        </p:pic>
        <p:sp>
          <p:nvSpPr>
            <p:cNvPr id="13" name="Rectangle 12"/>
            <p:cNvSpPr/>
            <p:nvPr/>
          </p:nvSpPr>
          <p:spPr>
            <a:xfrm>
              <a:off x="6298184" y="3583367"/>
              <a:ext cx="1049282" cy="280911"/>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5" name="TextBox 14"/>
          <p:cNvSpPr txBox="1"/>
          <p:nvPr/>
        </p:nvSpPr>
        <p:spPr>
          <a:xfrm>
            <a:off x="9255761" y="2431201"/>
            <a:ext cx="8350043" cy="935211"/>
          </a:xfrm>
          <a:prstGeom prst="rect">
            <a:avLst/>
          </a:prstGeom>
          <a:noFill/>
        </p:spPr>
        <p:txBody>
          <a:bodyPr wrap="none" lIns="91436" tIns="45718" rIns="91436" bIns="45718" rtlCol="0">
            <a:spAutoFit/>
          </a:bodyPr>
          <a:lstStyle/>
          <a:p>
            <a:r>
              <a:rPr lang="en-US" dirty="0" smtClean="0"/>
              <a:t>More diffuse means it the reach further into space and can overlap with sigma(YX),</a:t>
            </a:r>
          </a:p>
          <a:p>
            <a:r>
              <a:rPr lang="en-US" dirty="0" smtClean="0"/>
              <a:t>If we contract </a:t>
            </a:r>
            <a:r>
              <a:rPr lang="en-US" dirty="0" err="1" smtClean="0"/>
              <a:t>lp</a:t>
            </a:r>
            <a:r>
              <a:rPr lang="en-US" dirty="0" smtClean="0"/>
              <a:t>(P) with F atoms </a:t>
            </a:r>
            <a:r>
              <a:rPr lang="en-US" dirty="0" err="1" smtClean="0"/>
              <a:t>lp</a:t>
            </a:r>
            <a:r>
              <a:rPr lang="en-US" dirty="0" smtClean="0"/>
              <a:t>(P)-</a:t>
            </a:r>
            <a:r>
              <a:rPr lang="el-GR" dirty="0"/>
              <a:t>σ</a:t>
            </a:r>
            <a:r>
              <a:rPr lang="en-US" dirty="0"/>
              <a:t>*(YX) </a:t>
            </a:r>
            <a:r>
              <a:rPr lang="en-US" dirty="0" smtClean="0"/>
              <a:t>increases but </a:t>
            </a:r>
            <a:r>
              <a:rPr lang="en-US" dirty="0" err="1"/>
              <a:t>lp</a:t>
            </a:r>
            <a:r>
              <a:rPr lang="en-US" dirty="0"/>
              <a:t>(P)-</a:t>
            </a:r>
            <a:r>
              <a:rPr lang="el-GR" dirty="0" smtClean="0"/>
              <a:t>σ</a:t>
            </a:r>
            <a:r>
              <a:rPr lang="en-US" dirty="0" smtClean="0"/>
              <a:t>(</a:t>
            </a:r>
            <a:r>
              <a:rPr lang="en-US" dirty="0"/>
              <a:t>YX</a:t>
            </a:r>
            <a:r>
              <a:rPr lang="en-US" dirty="0" smtClean="0"/>
              <a:t>) may decrease, </a:t>
            </a:r>
          </a:p>
          <a:p>
            <a:r>
              <a:rPr lang="en-US" dirty="0" smtClean="0"/>
              <a:t>resulting in an increase of ∆</a:t>
            </a:r>
            <a:r>
              <a:rPr lang="en-US" dirty="0" err="1" smtClean="0"/>
              <a:t>ka</a:t>
            </a:r>
            <a:r>
              <a:rPr lang="en-US" dirty="0" smtClean="0"/>
              <a:t>(YX). </a:t>
            </a:r>
            <a:endParaRPr lang="en-US" dirty="0"/>
          </a:p>
        </p:txBody>
      </p:sp>
      <p:sp>
        <p:nvSpPr>
          <p:cNvPr id="21" name="TextBox 20"/>
          <p:cNvSpPr txBox="1"/>
          <p:nvPr/>
        </p:nvSpPr>
        <p:spPr>
          <a:xfrm>
            <a:off x="5682772" y="5057693"/>
            <a:ext cx="1834823" cy="372952"/>
          </a:xfrm>
          <a:prstGeom prst="rect">
            <a:avLst/>
          </a:prstGeom>
          <a:noFill/>
        </p:spPr>
        <p:txBody>
          <a:bodyPr wrap="none" lIns="91436" tIns="45718" rIns="91436" bIns="45718" rtlCol="0">
            <a:spAutoFit/>
          </a:bodyPr>
          <a:lstStyle/>
          <a:p>
            <a:r>
              <a:rPr lang="en-US" dirty="0" smtClean="0"/>
              <a:t>Opposite effects!</a:t>
            </a:r>
            <a:endParaRPr lang="en-US" dirty="0"/>
          </a:p>
        </p:txBody>
      </p:sp>
      <p:sp>
        <p:nvSpPr>
          <p:cNvPr id="3" name="Rectangle 2"/>
          <p:cNvSpPr/>
          <p:nvPr/>
        </p:nvSpPr>
        <p:spPr>
          <a:xfrm>
            <a:off x="5652292" y="3118557"/>
            <a:ext cx="321788" cy="305444"/>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spTree>
    <p:extLst>
      <p:ext uri="{BB962C8B-B14F-4D97-AF65-F5344CB8AC3E}">
        <p14:creationId xmlns:p14="http://schemas.microsoft.com/office/powerpoint/2010/main" val="1578301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403412" y="6258561"/>
            <a:ext cx="9856694" cy="599440"/>
          </a:xfrm>
          <a:prstGeom prst="rect">
            <a:avLst/>
          </a:prstGeom>
          <a:solidFill>
            <a:schemeClr val="accent3">
              <a:lumMod val="75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sp>
        <p:nvSpPr>
          <p:cNvPr id="22" name="Rectangle 21"/>
          <p:cNvSpPr/>
          <p:nvPr/>
        </p:nvSpPr>
        <p:spPr>
          <a:xfrm>
            <a:off x="-403412" y="0"/>
            <a:ext cx="9856694" cy="769043"/>
          </a:xfrm>
          <a:prstGeom prst="rect">
            <a:avLst/>
          </a:prstGeom>
          <a:solidFill>
            <a:schemeClr val="accent3">
              <a:lumMod val="75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sp>
        <p:nvSpPr>
          <p:cNvPr id="2" name="Title 1"/>
          <p:cNvSpPr>
            <a:spLocks noGrp="1"/>
          </p:cNvSpPr>
          <p:nvPr>
            <p:ph type="title"/>
          </p:nvPr>
        </p:nvSpPr>
        <p:spPr/>
        <p:txBody>
          <a:bodyPr/>
          <a:lstStyle/>
          <a:p>
            <a:r>
              <a:rPr lang="en-US" dirty="0" err="1" smtClean="0"/>
              <a:t>Dihalogens</a:t>
            </a:r>
            <a:r>
              <a:rPr lang="en-US" dirty="0" smtClean="0"/>
              <a:t> and </a:t>
            </a:r>
            <a:r>
              <a:rPr lang="en-US" dirty="0" err="1" smtClean="0"/>
              <a:t>Interhalogens</a:t>
            </a:r>
            <a:endParaRPr lang="en-US" dirty="0"/>
          </a:p>
        </p:txBody>
      </p:sp>
      <p:sp>
        <p:nvSpPr>
          <p:cNvPr id="5" name="Slide Number Placeholder 4"/>
          <p:cNvSpPr>
            <a:spLocks noGrp="1"/>
          </p:cNvSpPr>
          <p:nvPr>
            <p:ph type="sldNum" sz="quarter" idx="12"/>
          </p:nvPr>
        </p:nvSpPr>
        <p:spPr/>
        <p:txBody>
          <a:bodyPr/>
          <a:lstStyle/>
          <a:p>
            <a:fld id="{51DB6D41-6FBA-8A4A-8707-0D6796DAB0C7}" type="slidenum">
              <a:rPr lang="en-US" smtClean="0"/>
              <a:t>27</a:t>
            </a:fld>
            <a:endParaRPr lang="en-US"/>
          </a:p>
        </p:txBody>
      </p:sp>
      <p:pic>
        <p:nvPicPr>
          <p:cNvPr id="3" name="Picture 2"/>
          <p:cNvPicPr>
            <a:picLocks noChangeAspect="1"/>
          </p:cNvPicPr>
          <p:nvPr/>
        </p:nvPicPr>
        <p:blipFill>
          <a:blip r:embed="rId3"/>
          <a:stretch>
            <a:fillRect/>
          </a:stretch>
        </p:blipFill>
        <p:spPr>
          <a:xfrm>
            <a:off x="1362860" y="1053184"/>
            <a:ext cx="3340100" cy="1943100"/>
          </a:xfrm>
          <a:prstGeom prst="rect">
            <a:avLst/>
          </a:prstGeom>
        </p:spPr>
      </p:pic>
      <p:pic>
        <p:nvPicPr>
          <p:cNvPr id="8" name="Picture 7"/>
          <p:cNvPicPr>
            <a:picLocks noChangeAspect="1"/>
          </p:cNvPicPr>
          <p:nvPr/>
        </p:nvPicPr>
        <p:blipFill>
          <a:blip r:embed="rId4"/>
          <a:stretch>
            <a:fillRect/>
          </a:stretch>
        </p:blipFill>
        <p:spPr>
          <a:xfrm>
            <a:off x="613723" y="3572025"/>
            <a:ext cx="3441700" cy="1968500"/>
          </a:xfrm>
          <a:prstGeom prst="rect">
            <a:avLst/>
          </a:prstGeom>
        </p:spPr>
      </p:pic>
      <p:pic>
        <p:nvPicPr>
          <p:cNvPr id="9" name="Picture 8"/>
          <p:cNvPicPr>
            <a:picLocks noChangeAspect="1"/>
          </p:cNvPicPr>
          <p:nvPr/>
        </p:nvPicPr>
        <p:blipFill>
          <a:blip r:embed="rId5"/>
          <a:stretch>
            <a:fillRect/>
          </a:stretch>
        </p:blipFill>
        <p:spPr>
          <a:xfrm>
            <a:off x="5263553" y="2934262"/>
            <a:ext cx="3136900" cy="1955800"/>
          </a:xfrm>
          <a:prstGeom prst="rect">
            <a:avLst/>
          </a:prstGeom>
        </p:spPr>
      </p:pic>
      <p:sp>
        <p:nvSpPr>
          <p:cNvPr id="10" name="Frame 9"/>
          <p:cNvSpPr/>
          <p:nvPr/>
        </p:nvSpPr>
        <p:spPr>
          <a:xfrm>
            <a:off x="1142029" y="926503"/>
            <a:ext cx="3805518" cy="2209333"/>
          </a:xfrm>
          <a:prstGeom prst="frame">
            <a:avLst>
              <a:gd name="adj1" fmla="val 2182"/>
            </a:avLst>
          </a:prstGeom>
        </p:spPr>
        <p:style>
          <a:lnRef idx="1">
            <a:schemeClr val="accent2"/>
          </a:lnRef>
          <a:fillRef idx="3">
            <a:schemeClr val="accent2"/>
          </a:fillRef>
          <a:effectRef idx="2">
            <a:schemeClr val="accent2"/>
          </a:effectRef>
          <a:fontRef idx="minor">
            <a:schemeClr val="lt1"/>
          </a:fontRef>
        </p:style>
        <p:txBody>
          <a:bodyPr lIns="91436" tIns="45718" rIns="91436" bIns="45718" rtlCol="0" anchor="ctr"/>
          <a:lstStyle/>
          <a:p>
            <a:pPr algn="ctr"/>
            <a:endParaRPr lang="en-US">
              <a:solidFill>
                <a:srgbClr val="009051"/>
              </a:solidFill>
            </a:endParaRPr>
          </a:p>
        </p:txBody>
      </p:sp>
      <p:sp>
        <p:nvSpPr>
          <p:cNvPr id="13" name="Frame 12"/>
          <p:cNvSpPr/>
          <p:nvPr/>
        </p:nvSpPr>
        <p:spPr>
          <a:xfrm>
            <a:off x="5105550" y="2783884"/>
            <a:ext cx="3452906" cy="2256559"/>
          </a:xfrm>
          <a:prstGeom prst="frame">
            <a:avLst>
              <a:gd name="adj1" fmla="val 2182"/>
            </a:avLst>
          </a:prstGeom>
        </p:spPr>
        <p:style>
          <a:lnRef idx="1">
            <a:schemeClr val="accent3"/>
          </a:lnRef>
          <a:fillRef idx="3">
            <a:schemeClr val="accent3"/>
          </a:fillRef>
          <a:effectRef idx="2">
            <a:schemeClr val="accent3"/>
          </a:effectRef>
          <a:fontRef idx="minor">
            <a:schemeClr val="lt1"/>
          </a:fontRef>
        </p:style>
        <p:txBody>
          <a:bodyPr lIns="91436" tIns="45718" rIns="91436" bIns="45718" rtlCol="0" anchor="ctr"/>
          <a:lstStyle/>
          <a:p>
            <a:pPr algn="ctr"/>
            <a:endParaRPr lang="en-US">
              <a:solidFill>
                <a:schemeClr val="tx1"/>
              </a:solidFill>
            </a:endParaRPr>
          </a:p>
        </p:txBody>
      </p:sp>
      <p:sp>
        <p:nvSpPr>
          <p:cNvPr id="14" name="Frame 13"/>
          <p:cNvSpPr/>
          <p:nvPr/>
        </p:nvSpPr>
        <p:spPr>
          <a:xfrm>
            <a:off x="392891" y="3440169"/>
            <a:ext cx="3805518" cy="2209333"/>
          </a:xfrm>
          <a:prstGeom prst="frame">
            <a:avLst>
              <a:gd name="adj1" fmla="val 2182"/>
            </a:avLst>
          </a:prstGeom>
          <a:solidFill>
            <a:srgbClr val="7030A0"/>
          </a:solidFill>
          <a:ln>
            <a:solidFill>
              <a:srgbClr val="7030A0"/>
            </a:solidFill>
          </a:ln>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solidFill>
                <a:srgbClr val="009051"/>
              </a:solidFill>
            </a:endParaRPr>
          </a:p>
        </p:txBody>
      </p:sp>
    </p:spTree>
    <p:extLst>
      <p:ext uri="{BB962C8B-B14F-4D97-AF65-F5344CB8AC3E}">
        <p14:creationId xmlns:p14="http://schemas.microsoft.com/office/powerpoint/2010/main" val="107755372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403412" y="6258561"/>
            <a:ext cx="9856694" cy="599440"/>
          </a:xfrm>
          <a:prstGeom prst="rect">
            <a:avLst/>
          </a:prstGeom>
          <a:solidFill>
            <a:schemeClr val="accent3">
              <a:lumMod val="75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sp>
        <p:nvSpPr>
          <p:cNvPr id="15" name="Rectangle 14"/>
          <p:cNvSpPr/>
          <p:nvPr/>
        </p:nvSpPr>
        <p:spPr>
          <a:xfrm>
            <a:off x="-403412" y="0"/>
            <a:ext cx="9856694" cy="769043"/>
          </a:xfrm>
          <a:prstGeom prst="rect">
            <a:avLst/>
          </a:prstGeom>
          <a:solidFill>
            <a:schemeClr val="accent3">
              <a:lumMod val="75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sp>
        <p:nvSpPr>
          <p:cNvPr id="2" name="Title 1"/>
          <p:cNvSpPr>
            <a:spLocks noGrp="1"/>
          </p:cNvSpPr>
          <p:nvPr>
            <p:ph type="title"/>
          </p:nvPr>
        </p:nvSpPr>
        <p:spPr/>
        <p:txBody>
          <a:bodyPr/>
          <a:lstStyle/>
          <a:p>
            <a:r>
              <a:rPr lang="en-US" dirty="0" err="1" smtClean="0"/>
              <a:t>Dihalogens</a:t>
            </a:r>
            <a:r>
              <a:rPr lang="en-US" dirty="0" smtClean="0"/>
              <a:t> and </a:t>
            </a:r>
            <a:r>
              <a:rPr lang="en-US" dirty="0" err="1" smtClean="0"/>
              <a:t>Interhalogens</a:t>
            </a:r>
            <a:endParaRPr lang="en-US" dirty="0"/>
          </a:p>
        </p:txBody>
      </p:sp>
      <p:sp>
        <p:nvSpPr>
          <p:cNvPr id="5" name="Slide Number Placeholder 4"/>
          <p:cNvSpPr>
            <a:spLocks noGrp="1"/>
          </p:cNvSpPr>
          <p:nvPr>
            <p:ph type="sldNum" sz="quarter" idx="12"/>
          </p:nvPr>
        </p:nvSpPr>
        <p:spPr/>
        <p:txBody>
          <a:bodyPr/>
          <a:lstStyle/>
          <a:p>
            <a:fld id="{51DB6D41-6FBA-8A4A-8707-0D6796DAB0C7}" type="slidenum">
              <a:rPr lang="en-US" smtClean="0"/>
              <a:t>28</a:t>
            </a:fld>
            <a:endParaRPr lang="en-US"/>
          </a:p>
        </p:txBody>
      </p:sp>
      <p:sp>
        <p:nvSpPr>
          <p:cNvPr id="6" name="TextBox 5"/>
          <p:cNvSpPr txBox="1"/>
          <p:nvPr/>
        </p:nvSpPr>
        <p:spPr>
          <a:xfrm>
            <a:off x="4407772" y="1058950"/>
            <a:ext cx="4588909" cy="4811574"/>
          </a:xfrm>
          <a:prstGeom prst="rect">
            <a:avLst/>
          </a:prstGeom>
          <a:noFill/>
        </p:spPr>
        <p:txBody>
          <a:bodyPr wrap="square" lIns="91436" tIns="45718" rIns="91436" bIns="45718" rtlCol="0">
            <a:spAutoFit/>
          </a:bodyPr>
          <a:lstStyle/>
          <a:p>
            <a:r>
              <a:rPr lang="en-US" sz="2000" b="1" dirty="0"/>
              <a:t>Y-X: (</a:t>
            </a:r>
            <a:r>
              <a:rPr lang="en-US" sz="2000" b="1" dirty="0" err="1">
                <a:solidFill>
                  <a:srgbClr val="008000"/>
                </a:solidFill>
              </a:rPr>
              <a:t>FCl</a:t>
            </a:r>
            <a:r>
              <a:rPr lang="en-US" sz="2000" b="1" dirty="0"/>
              <a:t> &gt; </a:t>
            </a:r>
            <a:r>
              <a:rPr lang="en-US" sz="2000" b="1" dirty="0">
                <a:solidFill>
                  <a:schemeClr val="tx2"/>
                </a:solidFill>
              </a:rPr>
              <a:t>Cl</a:t>
            </a:r>
            <a:r>
              <a:rPr lang="en-US" sz="2000" b="1" baseline="-25000" dirty="0">
                <a:solidFill>
                  <a:schemeClr val="tx2"/>
                </a:solidFill>
              </a:rPr>
              <a:t>2</a:t>
            </a:r>
            <a:r>
              <a:rPr lang="en-US" sz="2000" b="1" baseline="-25000" dirty="0"/>
              <a:t> </a:t>
            </a:r>
            <a:r>
              <a:rPr lang="en-US" sz="2000" b="1" dirty="0"/>
              <a:t>&gt; </a:t>
            </a:r>
            <a:r>
              <a:rPr lang="en-US" sz="2000" b="1" dirty="0">
                <a:solidFill>
                  <a:srgbClr val="C00000"/>
                </a:solidFill>
              </a:rPr>
              <a:t>F</a:t>
            </a:r>
            <a:r>
              <a:rPr lang="en-US" sz="2000" b="1" baseline="-25000" dirty="0">
                <a:solidFill>
                  <a:srgbClr val="C00000"/>
                </a:solidFill>
              </a:rPr>
              <a:t>2</a:t>
            </a:r>
            <a:r>
              <a:rPr lang="en-US" sz="2000" b="1" dirty="0"/>
              <a:t>)</a:t>
            </a:r>
          </a:p>
          <a:p>
            <a:endParaRPr lang="en-US" sz="2000" b="1" dirty="0"/>
          </a:p>
          <a:p>
            <a:r>
              <a:rPr lang="en-US" sz="2000" b="1" dirty="0">
                <a:solidFill>
                  <a:srgbClr val="C00000"/>
                </a:solidFill>
              </a:rPr>
              <a:t>Electrostatic:</a:t>
            </a:r>
          </a:p>
          <a:p>
            <a:endParaRPr lang="en-US" sz="2000" b="1" dirty="0">
              <a:solidFill>
                <a:srgbClr val="C00000"/>
              </a:solidFill>
            </a:endParaRPr>
          </a:p>
          <a:p>
            <a:r>
              <a:rPr lang="en-US" sz="2000" b="1" dirty="0">
                <a:solidFill>
                  <a:srgbClr val="C00000"/>
                </a:solidFill>
              </a:rPr>
              <a:t>F</a:t>
            </a:r>
            <a:r>
              <a:rPr lang="en-US" sz="2000" b="1" baseline="-25000" dirty="0">
                <a:solidFill>
                  <a:srgbClr val="C00000"/>
                </a:solidFill>
              </a:rPr>
              <a:t>2 </a:t>
            </a:r>
            <a:r>
              <a:rPr lang="en-US" sz="2000" b="1" dirty="0"/>
              <a:t>is less polarizable</a:t>
            </a:r>
            <a:r>
              <a:rPr lang="en-US" sz="2000" b="1" baseline="-25000" dirty="0"/>
              <a:t> </a:t>
            </a:r>
            <a:r>
              <a:rPr lang="en-US" sz="2000" b="1" dirty="0"/>
              <a:t>than </a:t>
            </a:r>
            <a:r>
              <a:rPr lang="en-US" sz="2000" b="1" dirty="0">
                <a:solidFill>
                  <a:schemeClr val="tx2"/>
                </a:solidFill>
              </a:rPr>
              <a:t>Cl</a:t>
            </a:r>
            <a:r>
              <a:rPr lang="en-US" sz="2000" b="1" baseline="-25000" dirty="0">
                <a:solidFill>
                  <a:schemeClr val="tx2"/>
                </a:solidFill>
              </a:rPr>
              <a:t>2</a:t>
            </a:r>
            <a:r>
              <a:rPr lang="en-US" sz="2000" b="1" dirty="0">
                <a:solidFill>
                  <a:schemeClr val="tx2"/>
                </a:solidFill>
              </a:rPr>
              <a:t>,</a:t>
            </a:r>
            <a:r>
              <a:rPr lang="en-US" sz="2000" b="1" baseline="-25000" dirty="0">
                <a:solidFill>
                  <a:schemeClr val="tx2"/>
                </a:solidFill>
              </a:rPr>
              <a:t> </a:t>
            </a:r>
            <a:r>
              <a:rPr lang="en-US" sz="2000" b="1" dirty="0" err="1">
                <a:solidFill>
                  <a:srgbClr val="008000"/>
                </a:solidFill>
              </a:rPr>
              <a:t>FCl</a:t>
            </a:r>
            <a:r>
              <a:rPr lang="en-US" sz="2000" b="1" dirty="0">
                <a:solidFill>
                  <a:srgbClr val="009051"/>
                </a:solidFill>
              </a:rPr>
              <a:t> </a:t>
            </a:r>
            <a:r>
              <a:rPr lang="en-US" sz="2000" b="1" dirty="0"/>
              <a:t>has a dipole of 0.93 Debye</a:t>
            </a:r>
          </a:p>
          <a:p>
            <a:endParaRPr lang="en-US" sz="2000" b="1" baseline="-25000" dirty="0">
              <a:solidFill>
                <a:schemeClr val="tx2"/>
              </a:solidFill>
            </a:endParaRPr>
          </a:p>
          <a:p>
            <a:endParaRPr lang="en-US" sz="2000" b="1" baseline="-25000" dirty="0">
              <a:solidFill>
                <a:schemeClr val="tx2"/>
              </a:solidFill>
            </a:endParaRPr>
          </a:p>
          <a:p>
            <a:r>
              <a:rPr lang="en-US" sz="2000" b="1" dirty="0">
                <a:solidFill>
                  <a:schemeClr val="tx2">
                    <a:lumMod val="75000"/>
                  </a:schemeClr>
                </a:solidFill>
              </a:rPr>
              <a:t>Covalent:</a:t>
            </a:r>
          </a:p>
          <a:p>
            <a:endParaRPr lang="en-US" sz="2000" b="1" dirty="0"/>
          </a:p>
          <a:p>
            <a:endParaRPr lang="en-US" sz="2000" b="1" dirty="0"/>
          </a:p>
          <a:p>
            <a:endParaRPr lang="en-US" sz="2000" b="1" dirty="0"/>
          </a:p>
          <a:p>
            <a:endParaRPr lang="en-US" sz="2000" b="1" dirty="0"/>
          </a:p>
          <a:p>
            <a:r>
              <a:rPr lang="en-US" sz="2000" b="1" dirty="0">
                <a:solidFill>
                  <a:srgbClr val="C00000"/>
                </a:solidFill>
              </a:rPr>
              <a:t>F</a:t>
            </a:r>
            <a:r>
              <a:rPr lang="en-US" sz="2000" b="1" baseline="-25000" dirty="0">
                <a:solidFill>
                  <a:srgbClr val="C00000"/>
                </a:solidFill>
              </a:rPr>
              <a:t>2</a:t>
            </a:r>
            <a:r>
              <a:rPr lang="en-US" sz="2000" b="1" dirty="0"/>
              <a:t>  has a too compact </a:t>
            </a:r>
            <a:r>
              <a:rPr lang="el-GR" sz="2000" b="1" dirty="0"/>
              <a:t>σ</a:t>
            </a:r>
            <a:r>
              <a:rPr lang="en-US" sz="2000" b="1" dirty="0"/>
              <a:t>*(F-F), </a:t>
            </a:r>
          </a:p>
          <a:p>
            <a:r>
              <a:rPr lang="en-US" sz="2000" b="1" dirty="0">
                <a:solidFill>
                  <a:schemeClr val="tx2">
                    <a:lumMod val="75000"/>
                  </a:schemeClr>
                </a:solidFill>
              </a:rPr>
              <a:t>Cl</a:t>
            </a:r>
            <a:r>
              <a:rPr lang="en-US" sz="2000" b="1" baseline="-25000" dirty="0">
                <a:solidFill>
                  <a:schemeClr val="tx2">
                    <a:lumMod val="75000"/>
                  </a:schemeClr>
                </a:solidFill>
              </a:rPr>
              <a:t>2</a:t>
            </a:r>
            <a:r>
              <a:rPr lang="en-US" sz="2000" b="1" dirty="0">
                <a:solidFill>
                  <a:schemeClr val="tx2">
                    <a:lumMod val="75000"/>
                  </a:schemeClr>
                </a:solidFill>
              </a:rPr>
              <a:t> </a:t>
            </a:r>
            <a:r>
              <a:rPr lang="en-US" sz="2000" b="1" dirty="0"/>
              <a:t>diffuse orbital </a:t>
            </a:r>
            <a:r>
              <a:rPr lang="el-GR" sz="2000" b="1" dirty="0"/>
              <a:t>σ</a:t>
            </a:r>
            <a:r>
              <a:rPr lang="en-US" sz="2000" b="1" dirty="0"/>
              <a:t>*(</a:t>
            </a:r>
            <a:r>
              <a:rPr lang="en-US" sz="2000" b="1" dirty="0" err="1"/>
              <a:t>Cl-Cl</a:t>
            </a:r>
            <a:r>
              <a:rPr lang="en-US" sz="2000" b="1" dirty="0"/>
              <a:t>)</a:t>
            </a:r>
          </a:p>
          <a:p>
            <a:r>
              <a:rPr lang="en-US" sz="2000" b="1" dirty="0" err="1">
                <a:solidFill>
                  <a:srgbClr val="008000"/>
                </a:solidFill>
              </a:rPr>
              <a:t>FCl</a:t>
            </a:r>
            <a:r>
              <a:rPr lang="en-US" sz="2000" b="1" dirty="0">
                <a:solidFill>
                  <a:srgbClr val="4F6228"/>
                </a:solidFill>
              </a:rPr>
              <a:t> </a:t>
            </a:r>
            <a:r>
              <a:rPr lang="en-US" sz="2000" b="1" dirty="0"/>
              <a:t>has the best </a:t>
            </a:r>
            <a:r>
              <a:rPr lang="en-US" sz="2000" b="1" dirty="0" err="1"/>
              <a:t>lp</a:t>
            </a:r>
            <a:r>
              <a:rPr lang="en-US" sz="2000" b="1" dirty="0"/>
              <a:t>(A) - </a:t>
            </a:r>
            <a:r>
              <a:rPr lang="el-GR" sz="2000" b="1" dirty="0"/>
              <a:t>σ</a:t>
            </a:r>
            <a:r>
              <a:rPr lang="en-US" sz="2000" b="1" baseline="30000" dirty="0"/>
              <a:t>⋆</a:t>
            </a:r>
            <a:r>
              <a:rPr lang="en-US" sz="2000" b="1" dirty="0"/>
              <a:t>(</a:t>
            </a:r>
            <a:r>
              <a:rPr lang="en-US" sz="2000" b="1" dirty="0" err="1"/>
              <a:t>FCl</a:t>
            </a:r>
            <a:r>
              <a:rPr lang="en-US" sz="2000" b="1" dirty="0"/>
              <a:t>) overlap</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20" y="872393"/>
            <a:ext cx="4341206" cy="3617672"/>
          </a:xfrm>
          <a:prstGeom prst="rect">
            <a:avLst/>
          </a:prstGeom>
        </p:spPr>
      </p:pic>
      <p:sp>
        <p:nvSpPr>
          <p:cNvPr id="11" name="TextBox 10"/>
          <p:cNvSpPr txBox="1"/>
          <p:nvPr/>
        </p:nvSpPr>
        <p:spPr>
          <a:xfrm>
            <a:off x="1452368" y="4774149"/>
            <a:ext cx="2447365" cy="1216341"/>
          </a:xfrm>
          <a:prstGeom prst="rect">
            <a:avLst/>
          </a:prstGeom>
          <a:noFill/>
        </p:spPr>
        <p:txBody>
          <a:bodyPr wrap="square" lIns="91436" tIns="45718" rIns="91436" bIns="45718" rtlCol="0">
            <a:spAutoFit/>
          </a:bodyPr>
          <a:lstStyle/>
          <a:p>
            <a:r>
              <a:rPr lang="en-US" dirty="0" smtClean="0"/>
              <a:t>Electronegativity:</a:t>
            </a:r>
          </a:p>
          <a:p>
            <a:r>
              <a:rPr lang="el-GR" dirty="0" smtClean="0"/>
              <a:t>χ</a:t>
            </a:r>
            <a:r>
              <a:rPr lang="en-US" dirty="0" smtClean="0"/>
              <a:t>(F) = 4.17</a:t>
            </a:r>
          </a:p>
          <a:p>
            <a:r>
              <a:rPr lang="el-GR" dirty="0" smtClean="0"/>
              <a:t>χ</a:t>
            </a:r>
            <a:r>
              <a:rPr lang="en-US" dirty="0" smtClean="0"/>
              <a:t>(Cl) </a:t>
            </a:r>
            <a:r>
              <a:rPr lang="en-US" dirty="0"/>
              <a:t>= </a:t>
            </a:r>
            <a:r>
              <a:rPr lang="en-US" dirty="0" smtClean="0"/>
              <a:t>2.83</a:t>
            </a:r>
            <a:endParaRPr lang="en-US" dirty="0"/>
          </a:p>
          <a:p>
            <a:endParaRPr lang="en-US" dirty="0"/>
          </a:p>
        </p:txBody>
      </p:sp>
      <p:pic>
        <p:nvPicPr>
          <p:cNvPr id="20" name="Picture 19"/>
          <p:cNvPicPr>
            <a:picLocks noChangeAspect="1"/>
          </p:cNvPicPr>
          <p:nvPr/>
        </p:nvPicPr>
        <p:blipFill>
          <a:blip r:embed="rId4"/>
          <a:stretch>
            <a:fillRect/>
          </a:stretch>
        </p:blipFill>
        <p:spPr>
          <a:xfrm>
            <a:off x="4947921" y="4048760"/>
            <a:ext cx="2980266" cy="670560"/>
          </a:xfrm>
          <a:prstGeom prst="rect">
            <a:avLst/>
          </a:prstGeom>
        </p:spPr>
      </p:pic>
    </p:spTree>
    <p:extLst>
      <p:ext uri="{BB962C8B-B14F-4D97-AF65-F5344CB8AC3E}">
        <p14:creationId xmlns:p14="http://schemas.microsoft.com/office/powerpoint/2010/main" val="198330325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403412" y="6258561"/>
            <a:ext cx="9856694" cy="599440"/>
          </a:xfrm>
          <a:prstGeom prst="rect">
            <a:avLst/>
          </a:prstGeom>
          <a:solidFill>
            <a:schemeClr val="accent3">
              <a:lumMod val="75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sp>
        <p:nvSpPr>
          <p:cNvPr id="15" name="Rectangle 14"/>
          <p:cNvSpPr/>
          <p:nvPr/>
        </p:nvSpPr>
        <p:spPr>
          <a:xfrm>
            <a:off x="-403412" y="0"/>
            <a:ext cx="9856694" cy="769043"/>
          </a:xfrm>
          <a:prstGeom prst="rect">
            <a:avLst/>
          </a:prstGeom>
          <a:solidFill>
            <a:schemeClr val="accent3">
              <a:lumMod val="75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sp>
        <p:nvSpPr>
          <p:cNvPr id="2" name="Title 1"/>
          <p:cNvSpPr>
            <a:spLocks noGrp="1"/>
          </p:cNvSpPr>
          <p:nvPr>
            <p:ph type="title"/>
          </p:nvPr>
        </p:nvSpPr>
        <p:spPr/>
        <p:txBody>
          <a:bodyPr/>
          <a:lstStyle/>
          <a:p>
            <a:r>
              <a:rPr lang="en-US" dirty="0" err="1" smtClean="0"/>
              <a:t>Dihalogens</a:t>
            </a:r>
            <a:r>
              <a:rPr lang="en-US" dirty="0" smtClean="0"/>
              <a:t> and </a:t>
            </a:r>
            <a:r>
              <a:rPr lang="en-US" dirty="0" err="1" smtClean="0"/>
              <a:t>Interhalogens</a:t>
            </a:r>
            <a:endParaRPr lang="en-US" dirty="0"/>
          </a:p>
        </p:txBody>
      </p:sp>
      <p:sp>
        <p:nvSpPr>
          <p:cNvPr id="5" name="Slide Number Placeholder 4"/>
          <p:cNvSpPr>
            <a:spLocks noGrp="1"/>
          </p:cNvSpPr>
          <p:nvPr>
            <p:ph type="sldNum" sz="quarter" idx="12"/>
          </p:nvPr>
        </p:nvSpPr>
        <p:spPr/>
        <p:txBody>
          <a:bodyPr/>
          <a:lstStyle/>
          <a:p>
            <a:fld id="{51DB6D41-6FBA-8A4A-8707-0D6796DAB0C7}" type="slidenum">
              <a:rPr lang="en-US" smtClean="0"/>
              <a:t>29</a:t>
            </a:fld>
            <a:endParaRPr lang="en-US"/>
          </a:p>
        </p:txBody>
      </p:sp>
      <p:sp>
        <p:nvSpPr>
          <p:cNvPr id="6" name="TextBox 5"/>
          <p:cNvSpPr txBox="1"/>
          <p:nvPr/>
        </p:nvSpPr>
        <p:spPr>
          <a:xfrm>
            <a:off x="4407772" y="412784"/>
            <a:ext cx="4588909" cy="3508653"/>
          </a:xfrm>
          <a:prstGeom prst="rect">
            <a:avLst/>
          </a:prstGeom>
          <a:noFill/>
        </p:spPr>
        <p:txBody>
          <a:bodyPr wrap="square" lIns="91436" tIns="45718" rIns="91436" bIns="45718" rtlCol="0">
            <a:spAutoFit/>
          </a:bodyPr>
          <a:lstStyle/>
          <a:p>
            <a:endParaRPr lang="en-US" sz="2200" b="1" dirty="0"/>
          </a:p>
          <a:p>
            <a:endParaRPr lang="en-US" sz="2000" b="1" dirty="0"/>
          </a:p>
          <a:p>
            <a:r>
              <a:rPr lang="en-US" sz="2000" b="1" dirty="0"/>
              <a:t>A = NH</a:t>
            </a:r>
            <a:r>
              <a:rPr lang="en-US" sz="2000" b="1" baseline="-25000" dirty="0"/>
              <a:t>3 </a:t>
            </a:r>
            <a:r>
              <a:rPr lang="en-US" sz="2000" b="1" dirty="0"/>
              <a:t>&gt; OH</a:t>
            </a:r>
            <a:r>
              <a:rPr lang="en-US" sz="2000" b="1" baseline="-25000" dirty="0"/>
              <a:t>2 </a:t>
            </a:r>
            <a:r>
              <a:rPr lang="en-US" sz="2000" b="1" dirty="0"/>
              <a:t>&gt; SH</a:t>
            </a:r>
            <a:r>
              <a:rPr lang="en-US" sz="2000" b="1" baseline="-25000" dirty="0"/>
              <a:t>2 </a:t>
            </a:r>
            <a:r>
              <a:rPr lang="en-US" sz="2000" b="1" dirty="0"/>
              <a:t>&gt; PH</a:t>
            </a:r>
            <a:r>
              <a:rPr lang="en-US" sz="2000" b="1" baseline="-25000" dirty="0"/>
              <a:t>3</a:t>
            </a:r>
            <a:endParaRPr lang="en-US" sz="2000" b="1" dirty="0">
              <a:solidFill>
                <a:srgbClr val="C00000"/>
              </a:solidFill>
            </a:endParaRPr>
          </a:p>
          <a:p>
            <a:endParaRPr lang="en-US" sz="2000" b="1" dirty="0">
              <a:solidFill>
                <a:srgbClr val="C00000"/>
              </a:solidFill>
            </a:endParaRPr>
          </a:p>
          <a:p>
            <a:r>
              <a:rPr lang="en-US" sz="2000" b="1" dirty="0">
                <a:solidFill>
                  <a:srgbClr val="C00000"/>
                </a:solidFill>
              </a:rPr>
              <a:t>Electrostatic:</a:t>
            </a:r>
            <a:endParaRPr lang="en-US" sz="2000" b="1" dirty="0"/>
          </a:p>
          <a:p>
            <a:r>
              <a:rPr lang="en-US" sz="2000" b="1" dirty="0"/>
              <a:t>Charge at the heteroatom: </a:t>
            </a:r>
          </a:p>
          <a:p>
            <a:r>
              <a:rPr lang="en-US" sz="2000" b="1" dirty="0"/>
              <a:t> N &gt; O &gt;&gt; S &gt; P</a:t>
            </a:r>
          </a:p>
          <a:p>
            <a:endParaRPr lang="en-US" sz="2000" b="1" dirty="0">
              <a:solidFill>
                <a:schemeClr val="tx2">
                  <a:lumMod val="75000"/>
                </a:schemeClr>
              </a:solidFill>
            </a:endParaRPr>
          </a:p>
          <a:p>
            <a:r>
              <a:rPr lang="en-US" sz="2000" b="1" dirty="0">
                <a:solidFill>
                  <a:schemeClr val="tx2">
                    <a:lumMod val="75000"/>
                  </a:schemeClr>
                </a:solidFill>
              </a:rPr>
              <a:t>Covalent:</a:t>
            </a:r>
            <a:endParaRPr lang="en-US" sz="2000" b="1" baseline="-25000" dirty="0"/>
          </a:p>
          <a:p>
            <a:r>
              <a:rPr lang="en-US" sz="2000" b="1" dirty="0"/>
              <a:t>Ionization potential: </a:t>
            </a:r>
          </a:p>
          <a:p>
            <a:r>
              <a:rPr lang="en-US" sz="2000" b="1" dirty="0"/>
              <a:t>SH</a:t>
            </a:r>
            <a:r>
              <a:rPr lang="en-US" sz="2000" b="1" baseline="-25000" dirty="0"/>
              <a:t>2</a:t>
            </a:r>
            <a:r>
              <a:rPr lang="en-US" sz="2000" b="1" dirty="0"/>
              <a:t> ~ PH</a:t>
            </a:r>
            <a:r>
              <a:rPr lang="en-US" sz="2000" b="1" baseline="-25000" dirty="0"/>
              <a:t>3</a:t>
            </a:r>
            <a:r>
              <a:rPr lang="en-US" sz="2000" b="1" dirty="0"/>
              <a:t> &lt;&lt; NH</a:t>
            </a:r>
            <a:r>
              <a:rPr lang="en-US" sz="2000" b="1" baseline="-25000" dirty="0"/>
              <a:t>3</a:t>
            </a:r>
            <a:r>
              <a:rPr lang="en-US" sz="2000" b="1" dirty="0"/>
              <a:t> &lt; OH</a:t>
            </a:r>
            <a:r>
              <a:rPr lang="en-US" sz="2000" b="1" baseline="-25000" dirty="0"/>
              <a:t>2</a:t>
            </a:r>
            <a:endParaRPr lang="en-US" sz="2000" b="1"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14" y="868369"/>
            <a:ext cx="4341206" cy="3617672"/>
          </a:xfrm>
          <a:prstGeom prst="rect">
            <a:avLst/>
          </a:prstGeom>
        </p:spPr>
      </p:pic>
      <p:sp>
        <p:nvSpPr>
          <p:cNvPr id="12" name="Rectangle 11"/>
          <p:cNvSpPr/>
          <p:nvPr/>
        </p:nvSpPr>
        <p:spPr>
          <a:xfrm>
            <a:off x="4548539" y="5530569"/>
            <a:ext cx="4307373" cy="654081"/>
          </a:xfrm>
          <a:prstGeom prst="rect">
            <a:avLst/>
          </a:prstGeom>
        </p:spPr>
        <p:txBody>
          <a:bodyPr wrap="square" lIns="91436" tIns="45718" rIns="91436" bIns="45718">
            <a:spAutoFit/>
          </a:bodyPr>
          <a:lstStyle/>
          <a:p>
            <a:r>
              <a:rPr lang="en-US" b="1" dirty="0" smtClean="0"/>
              <a:t>NH</a:t>
            </a:r>
            <a:r>
              <a:rPr lang="en-US" b="1" baseline="-25000" dirty="0" smtClean="0"/>
              <a:t>3 </a:t>
            </a:r>
            <a:r>
              <a:rPr lang="en-US" b="1" dirty="0" smtClean="0"/>
              <a:t>has the best compromise between electrostatic and covalent contributions</a:t>
            </a:r>
            <a:endParaRPr lang="en-US" sz="2000" b="1" baseline="-25000" dirty="0"/>
          </a:p>
        </p:txBody>
      </p:sp>
      <p:pic>
        <p:nvPicPr>
          <p:cNvPr id="7" name="Picture 6"/>
          <p:cNvPicPr>
            <a:picLocks noChangeAspect="1"/>
          </p:cNvPicPr>
          <p:nvPr/>
        </p:nvPicPr>
        <p:blipFill>
          <a:blip r:embed="rId4"/>
          <a:stretch>
            <a:fillRect/>
          </a:stretch>
        </p:blipFill>
        <p:spPr>
          <a:xfrm>
            <a:off x="4927794" y="3971120"/>
            <a:ext cx="3127477" cy="1445188"/>
          </a:xfrm>
          <a:prstGeom prst="rect">
            <a:avLst/>
          </a:prstGeom>
        </p:spPr>
      </p:pic>
      <p:sp>
        <p:nvSpPr>
          <p:cNvPr id="17" name="Rectangle 16"/>
          <p:cNvSpPr/>
          <p:nvPr/>
        </p:nvSpPr>
        <p:spPr>
          <a:xfrm>
            <a:off x="-903834" y="5874434"/>
            <a:ext cx="721672" cy="307777"/>
          </a:xfrm>
          <a:prstGeom prst="rect">
            <a:avLst/>
          </a:prstGeom>
        </p:spPr>
        <p:txBody>
          <a:bodyPr wrap="none" lIns="91436" tIns="45718" rIns="91436" bIns="45718">
            <a:spAutoFit/>
          </a:bodyPr>
          <a:lstStyle/>
          <a:p>
            <a:r>
              <a:rPr lang="fi-FI" sz="1400" dirty="0">
                <a:solidFill>
                  <a:srgbClr val="000000"/>
                </a:solidFill>
                <a:latin typeface="Courier" charset="0"/>
              </a:rPr>
              <a:t>-0.68</a:t>
            </a:r>
            <a:endParaRPr lang="en-US" sz="1400" dirty="0"/>
          </a:p>
        </p:txBody>
      </p:sp>
      <p:sp>
        <p:nvSpPr>
          <p:cNvPr id="18" name="Rectangle 17"/>
          <p:cNvSpPr/>
          <p:nvPr/>
        </p:nvSpPr>
        <p:spPr>
          <a:xfrm>
            <a:off x="-3760161" y="5887833"/>
            <a:ext cx="721672" cy="307777"/>
          </a:xfrm>
          <a:prstGeom prst="rect">
            <a:avLst/>
          </a:prstGeom>
        </p:spPr>
        <p:txBody>
          <a:bodyPr wrap="none" lIns="91436" tIns="45718" rIns="91436" bIns="45718">
            <a:spAutoFit/>
          </a:bodyPr>
          <a:lstStyle/>
          <a:p>
            <a:r>
              <a:rPr lang="nb-NO" sz="1400" dirty="0">
                <a:solidFill>
                  <a:srgbClr val="000000"/>
                </a:solidFill>
                <a:latin typeface="Courier" charset="0"/>
              </a:rPr>
              <a:t>-1.62</a:t>
            </a:r>
            <a:endParaRPr lang="en-US" sz="1400" dirty="0"/>
          </a:p>
        </p:txBody>
      </p:sp>
      <p:sp>
        <p:nvSpPr>
          <p:cNvPr id="19" name="Rectangle 18"/>
          <p:cNvSpPr/>
          <p:nvPr/>
        </p:nvSpPr>
        <p:spPr>
          <a:xfrm>
            <a:off x="-2688588" y="5887832"/>
            <a:ext cx="721672" cy="307777"/>
          </a:xfrm>
          <a:prstGeom prst="rect">
            <a:avLst/>
          </a:prstGeom>
        </p:spPr>
        <p:txBody>
          <a:bodyPr wrap="none" lIns="91436" tIns="45718" rIns="91436" bIns="45718">
            <a:spAutoFit/>
          </a:bodyPr>
          <a:lstStyle/>
          <a:p>
            <a:r>
              <a:rPr lang="nb-NO" sz="1400" dirty="0">
                <a:solidFill>
                  <a:srgbClr val="000000"/>
                </a:solidFill>
                <a:latin typeface="Courier" charset="0"/>
              </a:rPr>
              <a:t>-1.40</a:t>
            </a:r>
            <a:endParaRPr lang="en-US" sz="1400" dirty="0"/>
          </a:p>
        </p:txBody>
      </p:sp>
      <p:sp>
        <p:nvSpPr>
          <p:cNvPr id="20" name="Rectangle 19"/>
          <p:cNvSpPr/>
          <p:nvPr/>
        </p:nvSpPr>
        <p:spPr>
          <a:xfrm>
            <a:off x="-1783341" y="5894754"/>
            <a:ext cx="721672" cy="307777"/>
          </a:xfrm>
          <a:prstGeom prst="rect">
            <a:avLst/>
          </a:prstGeom>
        </p:spPr>
        <p:txBody>
          <a:bodyPr wrap="none" lIns="91436" tIns="45718" rIns="91436" bIns="45718">
            <a:spAutoFit/>
          </a:bodyPr>
          <a:lstStyle/>
          <a:p>
            <a:r>
              <a:rPr lang="pt-BR" sz="1400">
                <a:solidFill>
                  <a:srgbClr val="000000"/>
                </a:solidFill>
                <a:latin typeface="Courier" charset="0"/>
              </a:rPr>
              <a:t>-0.71</a:t>
            </a:r>
            <a:endParaRPr lang="en-US" sz="1400" dirty="0"/>
          </a:p>
        </p:txBody>
      </p:sp>
      <p:sp>
        <p:nvSpPr>
          <p:cNvPr id="21" name="TextBox 20"/>
          <p:cNvSpPr txBox="1"/>
          <p:nvPr/>
        </p:nvSpPr>
        <p:spPr>
          <a:xfrm>
            <a:off x="166861" y="4523804"/>
            <a:ext cx="686716" cy="372952"/>
          </a:xfrm>
          <a:prstGeom prst="rect">
            <a:avLst/>
          </a:prstGeom>
          <a:noFill/>
        </p:spPr>
        <p:txBody>
          <a:bodyPr wrap="none" lIns="91436" tIns="45718" rIns="91436" bIns="45718" rtlCol="0">
            <a:spAutoFit/>
          </a:bodyPr>
          <a:lstStyle/>
          <a:p>
            <a:r>
              <a:rPr lang="en-US" smtClean="0"/>
              <a:t>NBO: </a:t>
            </a:r>
            <a:endParaRPr lang="en-US" dirty="0"/>
          </a:p>
        </p:txBody>
      </p:sp>
      <p:sp>
        <p:nvSpPr>
          <p:cNvPr id="22" name="TextBox 21"/>
          <p:cNvSpPr txBox="1"/>
          <p:nvPr/>
        </p:nvSpPr>
        <p:spPr>
          <a:xfrm>
            <a:off x="-4354008" y="5489548"/>
            <a:ext cx="3864224" cy="372952"/>
          </a:xfrm>
          <a:prstGeom prst="rect">
            <a:avLst/>
          </a:prstGeom>
          <a:noFill/>
        </p:spPr>
        <p:txBody>
          <a:bodyPr wrap="none" lIns="91436" tIns="45718" rIns="91436" bIns="45718" rtlCol="0">
            <a:spAutoFit/>
          </a:bodyPr>
          <a:lstStyle/>
          <a:p>
            <a:r>
              <a:rPr lang="en-US" dirty="0" smtClean="0"/>
              <a:t>Minimum electrostatic potential (</a:t>
            </a:r>
            <a:r>
              <a:rPr lang="en-US" dirty="0" err="1" smtClean="0"/>
              <a:t>e.V</a:t>
            </a:r>
            <a:r>
              <a:rPr lang="en-US" dirty="0" smtClean="0"/>
              <a:t>):</a:t>
            </a:r>
            <a:endParaRPr lang="en-US" dirty="0"/>
          </a:p>
        </p:txBody>
      </p:sp>
      <p:pic>
        <p:nvPicPr>
          <p:cNvPr id="27" name="Picture 26"/>
          <p:cNvPicPr>
            <a:picLocks noChangeAspect="1"/>
          </p:cNvPicPr>
          <p:nvPr/>
        </p:nvPicPr>
        <p:blipFill>
          <a:blip r:embed="rId5"/>
          <a:stretch>
            <a:fillRect/>
          </a:stretch>
        </p:blipFill>
        <p:spPr>
          <a:xfrm>
            <a:off x="789283" y="4592666"/>
            <a:ext cx="3619500" cy="800100"/>
          </a:xfrm>
          <a:prstGeom prst="rect">
            <a:avLst/>
          </a:prstGeom>
        </p:spPr>
      </p:pic>
      <p:sp>
        <p:nvSpPr>
          <p:cNvPr id="23" name="TextBox 22"/>
          <p:cNvSpPr txBox="1"/>
          <p:nvPr/>
        </p:nvSpPr>
        <p:spPr>
          <a:xfrm>
            <a:off x="1462301" y="5347955"/>
            <a:ext cx="2830456" cy="1127563"/>
          </a:xfrm>
          <a:prstGeom prst="rect">
            <a:avLst/>
          </a:prstGeom>
          <a:noFill/>
        </p:spPr>
        <p:txBody>
          <a:bodyPr wrap="square" lIns="91436" tIns="45718" rIns="91436" bIns="45718" rtlCol="0">
            <a:spAutoFit/>
          </a:bodyPr>
          <a:lstStyle/>
          <a:p>
            <a:r>
              <a:rPr lang="en-US" sz="1600" dirty="0"/>
              <a:t>Electronegativity:</a:t>
            </a:r>
          </a:p>
          <a:p>
            <a:r>
              <a:rPr lang="el-GR" sz="1600" dirty="0"/>
              <a:t>χ</a:t>
            </a:r>
            <a:r>
              <a:rPr lang="en-US" sz="1600" dirty="0"/>
              <a:t>(O) = 3.50,  </a:t>
            </a:r>
            <a:r>
              <a:rPr lang="el-GR" sz="1600" dirty="0"/>
              <a:t>χ</a:t>
            </a:r>
            <a:r>
              <a:rPr lang="en-US" sz="1600" dirty="0"/>
              <a:t>(N) = 3.07</a:t>
            </a:r>
          </a:p>
          <a:p>
            <a:r>
              <a:rPr lang="el-GR" sz="1600" dirty="0"/>
              <a:t>χ</a:t>
            </a:r>
            <a:r>
              <a:rPr lang="en-US" sz="1600" dirty="0"/>
              <a:t>(S) = 2.44,   </a:t>
            </a:r>
            <a:r>
              <a:rPr lang="el-GR" sz="1600" dirty="0"/>
              <a:t>χ</a:t>
            </a:r>
            <a:r>
              <a:rPr lang="en-US" sz="1600" dirty="0"/>
              <a:t>(P) = 2.06</a:t>
            </a:r>
          </a:p>
          <a:p>
            <a:endParaRPr lang="en-US" dirty="0" smtClean="0"/>
          </a:p>
        </p:txBody>
      </p:sp>
      <p:sp>
        <p:nvSpPr>
          <p:cNvPr id="3" name="Rectangle 2"/>
          <p:cNvSpPr/>
          <p:nvPr/>
        </p:nvSpPr>
        <p:spPr>
          <a:xfrm>
            <a:off x="5801361" y="4486040"/>
            <a:ext cx="345440" cy="407096"/>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solidFill>
                <a:srgbClr val="FFFFFF"/>
              </a:solidFill>
            </a:endParaRPr>
          </a:p>
        </p:txBody>
      </p:sp>
    </p:spTree>
    <p:extLst>
      <p:ext uri="{BB962C8B-B14F-4D97-AF65-F5344CB8AC3E}">
        <p14:creationId xmlns:p14="http://schemas.microsoft.com/office/powerpoint/2010/main" val="16436249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normAutofit fontScale="85000" lnSpcReduction="20000"/>
          </a:bodyPr>
          <a:lstStyle/>
          <a:p>
            <a:pPr marL="0" indent="0">
              <a:buNone/>
            </a:pPr>
            <a:r>
              <a:rPr lang="en-US" dirty="0" smtClean="0"/>
              <a:t>Part – 1 Introduction</a:t>
            </a:r>
          </a:p>
          <a:p>
            <a:r>
              <a:rPr lang="en-US" dirty="0" smtClean="0"/>
              <a:t>What is Halogen </a:t>
            </a:r>
            <a:r>
              <a:rPr lang="en-US" dirty="0"/>
              <a:t>B</a:t>
            </a:r>
            <a:r>
              <a:rPr lang="en-US" dirty="0" smtClean="0"/>
              <a:t>onding (XB)</a:t>
            </a:r>
          </a:p>
          <a:p>
            <a:r>
              <a:rPr lang="en-US" dirty="0" smtClean="0"/>
              <a:t>Relevance</a:t>
            </a:r>
          </a:p>
          <a:p>
            <a:r>
              <a:rPr lang="en-US" dirty="0"/>
              <a:t>Objectives</a:t>
            </a:r>
          </a:p>
          <a:p>
            <a:pPr marL="0" indent="0">
              <a:buNone/>
            </a:pPr>
            <a:r>
              <a:rPr lang="en-US" dirty="0" smtClean="0">
                <a:solidFill>
                  <a:schemeClr val="bg1">
                    <a:lumMod val="65000"/>
                  </a:schemeClr>
                </a:solidFill>
              </a:rPr>
              <a:t>Part – 2 Methods</a:t>
            </a:r>
          </a:p>
          <a:p>
            <a:r>
              <a:rPr lang="en-US" dirty="0" smtClean="0">
                <a:solidFill>
                  <a:schemeClr val="bg1">
                    <a:lumMod val="65000"/>
                  </a:schemeClr>
                </a:solidFill>
              </a:rPr>
              <a:t>Tools to Access the Nature of XB</a:t>
            </a:r>
          </a:p>
          <a:p>
            <a:r>
              <a:rPr lang="en-US" dirty="0" smtClean="0">
                <a:solidFill>
                  <a:schemeClr val="bg1">
                    <a:lumMod val="65000"/>
                  </a:schemeClr>
                </a:solidFill>
              </a:rPr>
              <a:t>Local Modes</a:t>
            </a:r>
          </a:p>
          <a:p>
            <a:pPr marL="0" indent="0">
              <a:buNone/>
            </a:pPr>
            <a:r>
              <a:rPr lang="en-US" dirty="0" smtClean="0">
                <a:solidFill>
                  <a:schemeClr val="bg1">
                    <a:lumMod val="65000"/>
                  </a:schemeClr>
                </a:solidFill>
              </a:rPr>
              <a:t>Part – 3 Selected Results</a:t>
            </a:r>
          </a:p>
          <a:p>
            <a:r>
              <a:rPr lang="en-US" dirty="0" smtClean="0">
                <a:solidFill>
                  <a:schemeClr val="bg1">
                    <a:lumMod val="65000"/>
                  </a:schemeClr>
                </a:solidFill>
              </a:rPr>
              <a:t>XB Mechanism and Nature of the Interaction</a:t>
            </a:r>
          </a:p>
          <a:p>
            <a:r>
              <a:rPr lang="en-US" dirty="0" err="1" smtClean="0">
                <a:solidFill>
                  <a:schemeClr val="bg1">
                    <a:lumMod val="65000"/>
                  </a:schemeClr>
                </a:solidFill>
              </a:rPr>
              <a:t>Dihalogens</a:t>
            </a:r>
            <a:r>
              <a:rPr lang="en-US" dirty="0" smtClean="0">
                <a:solidFill>
                  <a:schemeClr val="bg1">
                    <a:lumMod val="65000"/>
                  </a:schemeClr>
                </a:solidFill>
              </a:rPr>
              <a:t> and </a:t>
            </a:r>
            <a:r>
              <a:rPr lang="en-US" dirty="0" err="1" smtClean="0">
                <a:solidFill>
                  <a:schemeClr val="bg1">
                    <a:lumMod val="65000"/>
                  </a:schemeClr>
                </a:solidFill>
              </a:rPr>
              <a:t>Interhalogens</a:t>
            </a:r>
            <a:endParaRPr lang="en-US" dirty="0" smtClean="0">
              <a:solidFill>
                <a:schemeClr val="bg1">
                  <a:lumMod val="65000"/>
                </a:schemeClr>
              </a:solidFill>
            </a:endParaRPr>
          </a:p>
          <a:p>
            <a:r>
              <a:rPr lang="en-US" dirty="0" smtClean="0">
                <a:solidFill>
                  <a:schemeClr val="bg1">
                    <a:lumMod val="65000"/>
                  </a:schemeClr>
                </a:solidFill>
              </a:rPr>
              <a:t>XB vs Other </a:t>
            </a:r>
            <a:r>
              <a:rPr lang="en-US" dirty="0">
                <a:solidFill>
                  <a:schemeClr val="bg1">
                    <a:lumMod val="65000"/>
                  </a:schemeClr>
                </a:solidFill>
              </a:rPr>
              <a:t>N</a:t>
            </a:r>
            <a:r>
              <a:rPr lang="en-US" dirty="0" smtClean="0">
                <a:solidFill>
                  <a:schemeClr val="bg1">
                    <a:lumMod val="65000"/>
                  </a:schemeClr>
                </a:solidFill>
              </a:rPr>
              <a:t>on-covalent </a:t>
            </a:r>
            <a:r>
              <a:rPr lang="en-US" dirty="0">
                <a:solidFill>
                  <a:schemeClr val="bg1">
                    <a:lumMod val="65000"/>
                  </a:schemeClr>
                </a:solidFill>
              </a:rPr>
              <a:t>I</a:t>
            </a:r>
            <a:r>
              <a:rPr lang="en-US" dirty="0" smtClean="0">
                <a:solidFill>
                  <a:schemeClr val="bg1">
                    <a:lumMod val="65000"/>
                  </a:schemeClr>
                </a:solidFill>
              </a:rPr>
              <a:t>nteractions</a:t>
            </a:r>
          </a:p>
          <a:p>
            <a:r>
              <a:rPr lang="en-US" dirty="0">
                <a:solidFill>
                  <a:schemeClr val="bg1">
                    <a:lumMod val="65000"/>
                  </a:schemeClr>
                </a:solidFill>
              </a:rPr>
              <a:t>Local Stretching Force Constants</a:t>
            </a:r>
            <a:r>
              <a:rPr lang="en-US" baseline="30000" dirty="0">
                <a:solidFill>
                  <a:schemeClr val="bg1">
                    <a:lumMod val="65000"/>
                  </a:schemeClr>
                </a:solidFill>
              </a:rPr>
              <a:t> </a:t>
            </a:r>
            <a:r>
              <a:rPr lang="en-US" dirty="0">
                <a:solidFill>
                  <a:schemeClr val="bg1">
                    <a:lumMod val="65000"/>
                  </a:schemeClr>
                </a:solidFill>
              </a:rPr>
              <a:t>and  Other Quantities</a:t>
            </a:r>
          </a:p>
          <a:p>
            <a:pPr marL="0" indent="0">
              <a:buNone/>
            </a:pPr>
            <a:r>
              <a:rPr lang="en-US" dirty="0" smtClean="0">
                <a:solidFill>
                  <a:schemeClr val="bg1">
                    <a:lumMod val="65000"/>
                  </a:schemeClr>
                </a:solidFill>
              </a:rPr>
              <a:t>Part – 4 Conclusion and Overview</a:t>
            </a:r>
          </a:p>
          <a:p>
            <a:pPr marL="0" indent="0">
              <a:buNone/>
            </a:pPr>
            <a:endParaRPr lang="en-US" dirty="0"/>
          </a:p>
          <a:p>
            <a:endParaRPr lang="en-US" dirty="0" smtClean="0"/>
          </a:p>
        </p:txBody>
      </p:sp>
      <p:sp>
        <p:nvSpPr>
          <p:cNvPr id="5" name="Slide Number Placeholder 4"/>
          <p:cNvSpPr>
            <a:spLocks noGrp="1"/>
          </p:cNvSpPr>
          <p:nvPr>
            <p:ph type="sldNum" sz="quarter" idx="12"/>
          </p:nvPr>
        </p:nvSpPr>
        <p:spPr/>
        <p:txBody>
          <a:bodyPr/>
          <a:lstStyle/>
          <a:p>
            <a:fld id="{51DB6D41-6FBA-8A4A-8707-0D6796DAB0C7}" type="slidenum">
              <a:rPr lang="en-US" smtClean="0"/>
              <a:t>3</a:t>
            </a:fld>
            <a:endParaRPr lang="en-US"/>
          </a:p>
        </p:txBody>
      </p:sp>
    </p:spTree>
    <p:extLst>
      <p:ext uri="{BB962C8B-B14F-4D97-AF65-F5344CB8AC3E}">
        <p14:creationId xmlns:p14="http://schemas.microsoft.com/office/powerpoint/2010/main" val="12243736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403412" y="6258561"/>
            <a:ext cx="9856694" cy="599440"/>
          </a:xfrm>
          <a:prstGeom prst="rect">
            <a:avLst/>
          </a:prstGeom>
          <a:solidFill>
            <a:schemeClr val="accent3">
              <a:lumMod val="75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sp>
        <p:nvSpPr>
          <p:cNvPr id="18" name="Rectangle 17"/>
          <p:cNvSpPr/>
          <p:nvPr/>
        </p:nvSpPr>
        <p:spPr>
          <a:xfrm>
            <a:off x="-403412" y="0"/>
            <a:ext cx="9856694" cy="769043"/>
          </a:xfrm>
          <a:prstGeom prst="rect">
            <a:avLst/>
          </a:prstGeom>
          <a:solidFill>
            <a:schemeClr val="accent3">
              <a:lumMod val="75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sp>
        <p:nvSpPr>
          <p:cNvPr id="5" name="Slide Number Placeholder 4"/>
          <p:cNvSpPr>
            <a:spLocks noGrp="1"/>
          </p:cNvSpPr>
          <p:nvPr>
            <p:ph type="sldNum" sz="quarter" idx="12"/>
          </p:nvPr>
        </p:nvSpPr>
        <p:spPr/>
        <p:txBody>
          <a:bodyPr/>
          <a:lstStyle/>
          <a:p>
            <a:fld id="{51DB6D41-6FBA-8A4A-8707-0D6796DAB0C7}" type="slidenum">
              <a:rPr lang="en-US" smtClean="0"/>
              <a:t>30</a:t>
            </a:fld>
            <a:endParaRPr lang="en-US"/>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24238" r="79646" b="69982"/>
          <a:stretch/>
        </p:blipFill>
        <p:spPr>
          <a:xfrm>
            <a:off x="2005046" y="2011119"/>
            <a:ext cx="3285294" cy="1321995"/>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79688" t="33850" r="2565" b="60063"/>
          <a:stretch/>
        </p:blipFill>
        <p:spPr>
          <a:xfrm>
            <a:off x="5476559" y="1927454"/>
            <a:ext cx="2750521" cy="1336870"/>
          </a:xfrm>
          <a:prstGeom prst="rect">
            <a:avLst/>
          </a:prstGeom>
        </p:spPr>
      </p:pic>
      <p:sp>
        <p:nvSpPr>
          <p:cNvPr id="8" name="TextBox 7"/>
          <p:cNvSpPr txBox="1"/>
          <p:nvPr/>
        </p:nvSpPr>
        <p:spPr>
          <a:xfrm>
            <a:off x="1075322" y="4437461"/>
            <a:ext cx="7031092" cy="400110"/>
          </a:xfrm>
          <a:prstGeom prst="rect">
            <a:avLst/>
          </a:prstGeom>
          <a:noFill/>
        </p:spPr>
        <p:txBody>
          <a:bodyPr wrap="none" lIns="91436" tIns="45718" rIns="91436" bIns="45718" rtlCol="0">
            <a:spAutoFit/>
          </a:bodyPr>
          <a:lstStyle/>
          <a:p>
            <a:r>
              <a:rPr lang="en-US" sz="2000" dirty="0"/>
              <a:t>Charge transfer     	      =       14.5 me     			        36.1 me</a:t>
            </a:r>
          </a:p>
        </p:txBody>
      </p:sp>
      <p:sp>
        <p:nvSpPr>
          <p:cNvPr id="11" name="TextBox 10"/>
          <p:cNvSpPr txBox="1"/>
          <p:nvPr/>
        </p:nvSpPr>
        <p:spPr>
          <a:xfrm>
            <a:off x="354107" y="4100466"/>
            <a:ext cx="7520007" cy="400110"/>
          </a:xfrm>
          <a:prstGeom prst="rect">
            <a:avLst/>
          </a:prstGeom>
          <a:noFill/>
        </p:spPr>
        <p:txBody>
          <a:bodyPr wrap="none" lIns="91436" tIns="45718" rIns="91436" bIns="45718" rtlCol="0">
            <a:spAutoFit/>
          </a:bodyPr>
          <a:lstStyle/>
          <a:p>
            <a:r>
              <a:rPr lang="en-US" sz="2000" dirty="0"/>
              <a:t>Bond strength order (BSO) n       =       0.216					     0.127</a:t>
            </a:r>
          </a:p>
        </p:txBody>
      </p:sp>
      <p:sp>
        <p:nvSpPr>
          <p:cNvPr id="12" name="TextBox 11"/>
          <p:cNvSpPr txBox="1"/>
          <p:nvPr/>
        </p:nvSpPr>
        <p:spPr>
          <a:xfrm>
            <a:off x="354107" y="4377815"/>
            <a:ext cx="1576159" cy="372952"/>
          </a:xfrm>
          <a:prstGeom prst="rect">
            <a:avLst/>
          </a:prstGeom>
          <a:noFill/>
        </p:spPr>
        <p:txBody>
          <a:bodyPr wrap="none" lIns="91436" tIns="45718" rIns="91436" bIns="45718" rtlCol="0">
            <a:spAutoFit/>
          </a:bodyPr>
          <a:lstStyle/>
          <a:p>
            <a:r>
              <a:rPr lang="en-US" dirty="0" smtClean="0"/>
              <a:t>			</a:t>
            </a:r>
            <a:endParaRPr lang="en-US" dirty="0"/>
          </a:p>
        </p:txBody>
      </p:sp>
      <p:sp>
        <p:nvSpPr>
          <p:cNvPr id="13" name="TextBox 12"/>
          <p:cNvSpPr txBox="1"/>
          <p:nvPr/>
        </p:nvSpPr>
        <p:spPr>
          <a:xfrm>
            <a:off x="948110" y="5143789"/>
            <a:ext cx="6935938" cy="707886"/>
          </a:xfrm>
          <a:prstGeom prst="rect">
            <a:avLst/>
          </a:prstGeom>
          <a:noFill/>
        </p:spPr>
        <p:txBody>
          <a:bodyPr wrap="none" lIns="91436" tIns="45718" rIns="91436" bIns="45718" rtlCol="0">
            <a:spAutoFit/>
          </a:bodyPr>
          <a:lstStyle/>
          <a:p>
            <a:r>
              <a:rPr lang="en-US" sz="2000" dirty="0"/>
              <a:t>In </a:t>
            </a:r>
            <a:r>
              <a:rPr lang="en-US" sz="2000" dirty="0" err="1"/>
              <a:t>FCl</a:t>
            </a:r>
            <a:r>
              <a:rPr lang="en-US" sz="2000" dirty="0"/>
              <a:t>···PH</a:t>
            </a:r>
            <a:r>
              <a:rPr lang="en-US" sz="2000" baseline="-25000" dirty="0"/>
              <a:t>3</a:t>
            </a:r>
            <a:r>
              <a:rPr lang="en-US" sz="2000" dirty="0"/>
              <a:t> the charge transfer stabilization is counter balanced </a:t>
            </a:r>
          </a:p>
          <a:p>
            <a:r>
              <a:rPr lang="en-US" sz="2000" dirty="0"/>
              <a:t>by the weaker electrostatic contribution.</a:t>
            </a:r>
          </a:p>
        </p:txBody>
      </p:sp>
      <p:sp>
        <p:nvSpPr>
          <p:cNvPr id="3" name="TextBox 2"/>
          <p:cNvSpPr txBox="1"/>
          <p:nvPr/>
        </p:nvSpPr>
        <p:spPr>
          <a:xfrm>
            <a:off x="243841" y="1106229"/>
            <a:ext cx="8563984" cy="400110"/>
          </a:xfrm>
          <a:prstGeom prst="rect">
            <a:avLst/>
          </a:prstGeom>
          <a:noFill/>
        </p:spPr>
        <p:txBody>
          <a:bodyPr wrap="square" lIns="91436" tIns="45718" rIns="91436" bIns="45718" rtlCol="0">
            <a:spAutoFit/>
          </a:bodyPr>
          <a:lstStyle/>
          <a:p>
            <a:r>
              <a:rPr lang="en-US" sz="2000" dirty="0"/>
              <a:t>A more covalent halogen bond is not necessarily stronger:</a:t>
            </a:r>
          </a:p>
        </p:txBody>
      </p:sp>
      <p:sp>
        <p:nvSpPr>
          <p:cNvPr id="16" name="Title 1"/>
          <p:cNvSpPr>
            <a:spLocks noGrp="1"/>
          </p:cNvSpPr>
          <p:nvPr>
            <p:ph type="title"/>
          </p:nvPr>
        </p:nvSpPr>
        <p:spPr>
          <a:xfrm>
            <a:off x="243840" y="92655"/>
            <a:ext cx="8722360" cy="609282"/>
          </a:xfrm>
        </p:spPr>
        <p:txBody>
          <a:bodyPr/>
          <a:lstStyle/>
          <a:p>
            <a:r>
              <a:rPr lang="en-US" dirty="0" err="1" smtClean="0"/>
              <a:t>Dihalogens</a:t>
            </a:r>
            <a:r>
              <a:rPr lang="en-US" dirty="0" smtClean="0"/>
              <a:t> and </a:t>
            </a:r>
            <a:r>
              <a:rPr lang="en-US" dirty="0" err="1" smtClean="0"/>
              <a:t>Interhalogens</a:t>
            </a:r>
            <a:endParaRPr lang="en-US" dirty="0"/>
          </a:p>
        </p:txBody>
      </p:sp>
      <p:sp>
        <p:nvSpPr>
          <p:cNvPr id="2" name="TextBox 1"/>
          <p:cNvSpPr txBox="1"/>
          <p:nvPr/>
        </p:nvSpPr>
        <p:spPr>
          <a:xfrm>
            <a:off x="4196644" y="3731134"/>
            <a:ext cx="1033689" cy="372952"/>
          </a:xfrm>
          <a:prstGeom prst="rect">
            <a:avLst/>
          </a:prstGeom>
          <a:noFill/>
        </p:spPr>
        <p:txBody>
          <a:bodyPr wrap="none" lIns="91436" tIns="45718" rIns="91436" bIns="45718" rtlCol="0">
            <a:spAutoFit/>
          </a:bodyPr>
          <a:lstStyle/>
          <a:p>
            <a:r>
              <a:rPr lang="en-US" dirty="0" err="1" smtClean="0"/>
              <a:t>FCl</a:t>
            </a:r>
            <a:r>
              <a:rPr lang="en-US" dirty="0" smtClean="0"/>
              <a:t>···NH</a:t>
            </a:r>
            <a:r>
              <a:rPr lang="en-US" baseline="-25000" dirty="0" smtClean="0"/>
              <a:t>3</a:t>
            </a:r>
            <a:endParaRPr lang="en-US" dirty="0"/>
          </a:p>
        </p:txBody>
      </p:sp>
      <p:sp>
        <p:nvSpPr>
          <p:cNvPr id="15" name="TextBox 14"/>
          <p:cNvSpPr txBox="1"/>
          <p:nvPr/>
        </p:nvSpPr>
        <p:spPr>
          <a:xfrm>
            <a:off x="7003937" y="3731134"/>
            <a:ext cx="1003196" cy="372952"/>
          </a:xfrm>
          <a:prstGeom prst="rect">
            <a:avLst/>
          </a:prstGeom>
          <a:noFill/>
        </p:spPr>
        <p:txBody>
          <a:bodyPr wrap="none" lIns="91436" tIns="45718" rIns="91436" bIns="45718" rtlCol="0">
            <a:spAutoFit/>
          </a:bodyPr>
          <a:lstStyle/>
          <a:p>
            <a:r>
              <a:rPr lang="en-US" dirty="0" err="1" smtClean="0"/>
              <a:t>FCl</a:t>
            </a:r>
            <a:r>
              <a:rPr lang="en-US" dirty="0" smtClean="0"/>
              <a:t>···PH</a:t>
            </a:r>
            <a:r>
              <a:rPr lang="en-US" baseline="-25000" dirty="0" smtClean="0"/>
              <a:t>3</a:t>
            </a:r>
            <a:endParaRPr lang="en-US" dirty="0"/>
          </a:p>
        </p:txBody>
      </p:sp>
    </p:spTree>
    <p:extLst>
      <p:ext uri="{BB962C8B-B14F-4D97-AF65-F5344CB8AC3E}">
        <p14:creationId xmlns:p14="http://schemas.microsoft.com/office/powerpoint/2010/main" val="66878871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403412" y="6258561"/>
            <a:ext cx="9856694" cy="599440"/>
          </a:xfrm>
          <a:prstGeom prst="rect">
            <a:avLst/>
          </a:prstGeom>
          <a:solidFill>
            <a:schemeClr val="accent3">
              <a:lumMod val="75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sp>
        <p:nvSpPr>
          <p:cNvPr id="12" name="Rectangle 11"/>
          <p:cNvSpPr/>
          <p:nvPr/>
        </p:nvSpPr>
        <p:spPr>
          <a:xfrm>
            <a:off x="-403412" y="0"/>
            <a:ext cx="9856694" cy="769043"/>
          </a:xfrm>
          <a:prstGeom prst="rect">
            <a:avLst/>
          </a:prstGeom>
          <a:solidFill>
            <a:schemeClr val="accent3">
              <a:lumMod val="75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sp>
        <p:nvSpPr>
          <p:cNvPr id="2" name="Title 1"/>
          <p:cNvSpPr>
            <a:spLocks noGrp="1"/>
          </p:cNvSpPr>
          <p:nvPr>
            <p:ph type="title"/>
          </p:nvPr>
        </p:nvSpPr>
        <p:spPr/>
        <p:txBody>
          <a:bodyPr/>
          <a:lstStyle/>
          <a:p>
            <a:r>
              <a:rPr lang="en-US" dirty="0" smtClean="0"/>
              <a:t>Influence of the Halogen Acceptor</a:t>
            </a:r>
            <a:endParaRPr lang="en-US" dirty="0"/>
          </a:p>
        </p:txBody>
      </p:sp>
      <p:sp>
        <p:nvSpPr>
          <p:cNvPr id="5" name="Slide Number Placeholder 4"/>
          <p:cNvSpPr>
            <a:spLocks noGrp="1"/>
          </p:cNvSpPr>
          <p:nvPr>
            <p:ph type="sldNum" sz="quarter" idx="12"/>
          </p:nvPr>
        </p:nvSpPr>
        <p:spPr/>
        <p:txBody>
          <a:bodyPr/>
          <a:lstStyle/>
          <a:p>
            <a:fld id="{51DB6D41-6FBA-8A4A-8707-0D6796DAB0C7}" type="slidenum">
              <a:rPr lang="en-US" smtClean="0"/>
              <a:t>31</a:t>
            </a:fld>
            <a:endParaRPr lang="en-US"/>
          </a:p>
        </p:txBody>
      </p:sp>
      <p:pic>
        <p:nvPicPr>
          <p:cNvPr id="6" name="Picture 5"/>
          <p:cNvPicPr/>
          <p:nvPr/>
        </p:nvPicPr>
        <p:blipFill rotWithShape="1">
          <a:blip r:embed="rId3">
            <a:extLst>
              <a:ext uri="{28A0092B-C50C-407E-A947-70E740481C1C}">
                <a14:useLocalDpi xmlns:a14="http://schemas.microsoft.com/office/drawing/2010/main" val="0"/>
              </a:ext>
            </a:extLst>
          </a:blip>
          <a:srcRect t="3804" r="61242" b="56728"/>
          <a:stretch/>
        </p:blipFill>
        <p:spPr bwMode="auto">
          <a:xfrm>
            <a:off x="351416" y="1146800"/>
            <a:ext cx="3835972" cy="3491396"/>
          </a:xfrm>
          <a:prstGeom prst="rect">
            <a:avLst/>
          </a:prstGeom>
          <a:noFill/>
          <a:ln>
            <a:noFill/>
          </a:ln>
        </p:spPr>
      </p:pic>
      <p:pic>
        <p:nvPicPr>
          <p:cNvPr id="8" name="Picture 7" descr="BSO_ka_FCl.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8470" y="1342528"/>
            <a:ext cx="4798210" cy="3998508"/>
          </a:xfrm>
          <a:prstGeom prst="rect">
            <a:avLst/>
          </a:prstGeom>
        </p:spPr>
      </p:pic>
      <p:sp>
        <p:nvSpPr>
          <p:cNvPr id="9" name="TextBox 8"/>
          <p:cNvSpPr txBox="1"/>
          <p:nvPr/>
        </p:nvSpPr>
        <p:spPr>
          <a:xfrm>
            <a:off x="490369" y="5519897"/>
            <a:ext cx="4395396" cy="372952"/>
          </a:xfrm>
          <a:prstGeom prst="rect">
            <a:avLst/>
          </a:prstGeom>
          <a:noFill/>
        </p:spPr>
        <p:txBody>
          <a:bodyPr wrap="square" lIns="91436" tIns="45718" rIns="91436" bIns="45718" rtlCol="0">
            <a:spAutoFit/>
          </a:bodyPr>
          <a:lstStyle/>
          <a:p>
            <a:r>
              <a:rPr lang="en-US" dirty="0" err="1" smtClean="0">
                <a:solidFill>
                  <a:srgbClr val="009051"/>
                </a:solidFill>
              </a:rPr>
              <a:t>FCl</a:t>
            </a:r>
            <a:r>
              <a:rPr lang="en-US" dirty="0" smtClean="0">
                <a:solidFill>
                  <a:srgbClr val="009051"/>
                </a:solidFill>
              </a:rPr>
              <a:t>···PR</a:t>
            </a:r>
            <a:r>
              <a:rPr lang="en-US" baseline="-25000" dirty="0" smtClean="0">
                <a:solidFill>
                  <a:srgbClr val="009051"/>
                </a:solidFill>
              </a:rPr>
              <a:t>3</a:t>
            </a:r>
            <a:r>
              <a:rPr lang="en-US" dirty="0" smtClean="0"/>
              <a:t> BSO range from 0.09 to 0.40 </a:t>
            </a:r>
            <a:endParaRPr lang="en-US" dirty="0"/>
          </a:p>
        </p:txBody>
      </p:sp>
      <p:sp>
        <p:nvSpPr>
          <p:cNvPr id="10" name="TextBox 9"/>
          <p:cNvSpPr txBox="1"/>
          <p:nvPr/>
        </p:nvSpPr>
        <p:spPr>
          <a:xfrm>
            <a:off x="481988" y="5079047"/>
            <a:ext cx="4395396" cy="372952"/>
          </a:xfrm>
          <a:prstGeom prst="rect">
            <a:avLst/>
          </a:prstGeom>
          <a:noFill/>
        </p:spPr>
        <p:txBody>
          <a:bodyPr wrap="square" lIns="91436" tIns="45718" rIns="91436" bIns="45718" rtlCol="0">
            <a:spAutoFit/>
          </a:bodyPr>
          <a:lstStyle/>
          <a:p>
            <a:r>
              <a:rPr lang="en-US" dirty="0" err="1" smtClean="0">
                <a:solidFill>
                  <a:srgbClr val="C00000"/>
                </a:solidFill>
              </a:rPr>
              <a:t>FCl</a:t>
            </a:r>
            <a:r>
              <a:rPr lang="en-US" dirty="0" smtClean="0">
                <a:solidFill>
                  <a:srgbClr val="C00000"/>
                </a:solidFill>
              </a:rPr>
              <a:t>···NR</a:t>
            </a:r>
            <a:r>
              <a:rPr lang="en-US" baseline="-25000" dirty="0" smtClean="0">
                <a:solidFill>
                  <a:srgbClr val="C00000"/>
                </a:solidFill>
              </a:rPr>
              <a:t>3</a:t>
            </a:r>
            <a:r>
              <a:rPr lang="en-US" dirty="0" smtClean="0">
                <a:solidFill>
                  <a:srgbClr val="C00000"/>
                </a:solidFill>
              </a:rPr>
              <a:t> </a:t>
            </a:r>
            <a:r>
              <a:rPr lang="en-US" dirty="0" smtClean="0"/>
              <a:t>BSO range from 0.10 to 0.28 </a:t>
            </a:r>
            <a:endParaRPr lang="en-US" dirty="0"/>
          </a:p>
        </p:txBody>
      </p:sp>
    </p:spTree>
    <p:extLst>
      <p:ext uri="{BB962C8B-B14F-4D97-AF65-F5344CB8AC3E}">
        <p14:creationId xmlns:p14="http://schemas.microsoft.com/office/powerpoint/2010/main" val="126557101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p:cNvSpPr/>
          <p:nvPr/>
        </p:nvSpPr>
        <p:spPr>
          <a:xfrm>
            <a:off x="-403412" y="6258561"/>
            <a:ext cx="9856694" cy="599440"/>
          </a:xfrm>
          <a:prstGeom prst="rect">
            <a:avLst/>
          </a:prstGeom>
          <a:solidFill>
            <a:schemeClr val="accent3">
              <a:lumMod val="75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sp>
        <p:nvSpPr>
          <p:cNvPr id="50" name="Rectangle 49"/>
          <p:cNvSpPr/>
          <p:nvPr/>
        </p:nvSpPr>
        <p:spPr>
          <a:xfrm>
            <a:off x="-403412" y="0"/>
            <a:ext cx="9856694" cy="769043"/>
          </a:xfrm>
          <a:prstGeom prst="rect">
            <a:avLst/>
          </a:prstGeom>
          <a:solidFill>
            <a:schemeClr val="accent3">
              <a:lumMod val="75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pic>
        <p:nvPicPr>
          <p:cNvPr id="22" name="Picture 21"/>
          <p:cNvPicPr>
            <a:picLocks noChangeAspect="1"/>
          </p:cNvPicPr>
          <p:nvPr/>
        </p:nvPicPr>
        <p:blipFill>
          <a:blip r:embed="rId3"/>
          <a:stretch>
            <a:fillRect/>
          </a:stretch>
        </p:blipFill>
        <p:spPr>
          <a:xfrm>
            <a:off x="4570296" y="1948981"/>
            <a:ext cx="4375502" cy="2008209"/>
          </a:xfrm>
          <a:prstGeom prst="rect">
            <a:avLst/>
          </a:prstGeom>
        </p:spPr>
      </p:pic>
      <p:sp>
        <p:nvSpPr>
          <p:cNvPr id="5" name="Slide Number Placeholder 4"/>
          <p:cNvSpPr>
            <a:spLocks noGrp="1"/>
          </p:cNvSpPr>
          <p:nvPr>
            <p:ph type="sldNum" sz="quarter" idx="12"/>
          </p:nvPr>
        </p:nvSpPr>
        <p:spPr/>
        <p:txBody>
          <a:bodyPr/>
          <a:lstStyle/>
          <a:p>
            <a:fld id="{51DB6D41-6FBA-8A4A-8707-0D6796DAB0C7}" type="slidenum">
              <a:rPr lang="en-US" smtClean="0"/>
              <a:t>32</a:t>
            </a:fld>
            <a:endParaRPr lang="en-US"/>
          </a:p>
        </p:txBody>
      </p:sp>
      <p:sp>
        <p:nvSpPr>
          <p:cNvPr id="8" name="TextBox 7"/>
          <p:cNvSpPr txBox="1"/>
          <p:nvPr/>
        </p:nvSpPr>
        <p:spPr>
          <a:xfrm>
            <a:off x="5420981" y="960390"/>
            <a:ext cx="2600747" cy="402545"/>
          </a:xfrm>
          <a:prstGeom prst="rect">
            <a:avLst/>
          </a:prstGeom>
          <a:noFill/>
        </p:spPr>
        <p:txBody>
          <a:bodyPr wrap="none" lIns="91436" tIns="45718" rIns="91436" bIns="45718" rtlCol="0">
            <a:spAutoFit/>
          </a:bodyPr>
          <a:lstStyle/>
          <a:p>
            <a:r>
              <a:rPr lang="en-US" sz="2000" b="1" dirty="0" err="1">
                <a:solidFill>
                  <a:schemeClr val="accent2"/>
                </a:solidFill>
              </a:rPr>
              <a:t>FCl</a:t>
            </a:r>
            <a:r>
              <a:rPr lang="en-US" sz="2000" b="1" dirty="0">
                <a:solidFill>
                  <a:schemeClr val="accent2"/>
                </a:solidFill>
              </a:rPr>
              <a:t> ··· NF</a:t>
            </a:r>
            <a:r>
              <a:rPr lang="en-US" sz="2000" b="1" baseline="-25000" dirty="0">
                <a:solidFill>
                  <a:schemeClr val="accent2"/>
                </a:solidFill>
              </a:rPr>
              <a:t>3 </a:t>
            </a:r>
            <a:r>
              <a:rPr lang="en-US" sz="2000" b="1" dirty="0">
                <a:solidFill>
                  <a:schemeClr val="accent2"/>
                </a:solidFill>
              </a:rPr>
              <a:t>&lt; NF</a:t>
            </a:r>
            <a:r>
              <a:rPr lang="en-US" sz="2000" b="1" baseline="-25000" dirty="0">
                <a:solidFill>
                  <a:schemeClr val="accent2"/>
                </a:solidFill>
              </a:rPr>
              <a:t>2 </a:t>
            </a:r>
            <a:r>
              <a:rPr lang="en-US" sz="2000" b="1" dirty="0">
                <a:solidFill>
                  <a:schemeClr val="accent2"/>
                </a:solidFill>
              </a:rPr>
              <a:t>&lt; NFH</a:t>
            </a:r>
            <a:r>
              <a:rPr lang="en-US" sz="2000" b="1" baseline="-25000" dirty="0">
                <a:solidFill>
                  <a:schemeClr val="accent2"/>
                </a:solidFill>
              </a:rPr>
              <a:t>2</a:t>
            </a:r>
          </a:p>
        </p:txBody>
      </p:sp>
      <p:sp>
        <p:nvSpPr>
          <p:cNvPr id="16" name="TextBox 15"/>
          <p:cNvSpPr txBox="1"/>
          <p:nvPr/>
        </p:nvSpPr>
        <p:spPr>
          <a:xfrm>
            <a:off x="4653853" y="1280004"/>
            <a:ext cx="4091367" cy="654081"/>
          </a:xfrm>
          <a:prstGeom prst="rect">
            <a:avLst/>
          </a:prstGeom>
          <a:noFill/>
        </p:spPr>
        <p:txBody>
          <a:bodyPr wrap="square" lIns="91436" tIns="45718" rIns="91436" bIns="45718" rtlCol="0">
            <a:spAutoFit/>
          </a:bodyPr>
          <a:lstStyle/>
          <a:p>
            <a:r>
              <a:rPr lang="en-US" dirty="0" smtClean="0"/>
              <a:t>F substituents withdraw electron density from the N</a:t>
            </a:r>
            <a:endParaRPr lang="en-US" dirty="0"/>
          </a:p>
        </p:txBody>
      </p:sp>
      <p:sp>
        <p:nvSpPr>
          <p:cNvPr id="19" name="TextBox 18"/>
          <p:cNvSpPr txBox="1"/>
          <p:nvPr/>
        </p:nvSpPr>
        <p:spPr>
          <a:xfrm>
            <a:off x="4653854" y="3896905"/>
            <a:ext cx="1375811" cy="372952"/>
          </a:xfrm>
          <a:prstGeom prst="rect">
            <a:avLst/>
          </a:prstGeom>
          <a:noFill/>
        </p:spPr>
        <p:txBody>
          <a:bodyPr wrap="none" lIns="91436" tIns="45718" rIns="91436" bIns="45718" rtlCol="0">
            <a:spAutoFit/>
          </a:bodyPr>
          <a:lstStyle/>
          <a:p>
            <a:r>
              <a:rPr lang="en-US" dirty="0" err="1" smtClean="0"/>
              <a:t>FCl</a:t>
            </a:r>
            <a:r>
              <a:rPr lang="en-US" dirty="0" smtClean="0"/>
              <a:t>···NH</a:t>
            </a:r>
            <a:r>
              <a:rPr lang="en-US" baseline="-25000" dirty="0" smtClean="0"/>
              <a:t>2</a:t>
            </a:r>
            <a:r>
              <a:rPr lang="en-US" dirty="0" smtClean="0"/>
              <a:t>CN:</a:t>
            </a:r>
            <a:endParaRPr lang="en-US" dirty="0"/>
          </a:p>
        </p:txBody>
      </p:sp>
      <p:sp>
        <p:nvSpPr>
          <p:cNvPr id="17" name="TextBox 16"/>
          <p:cNvSpPr txBox="1"/>
          <p:nvPr/>
        </p:nvSpPr>
        <p:spPr>
          <a:xfrm>
            <a:off x="5317004" y="4256800"/>
            <a:ext cx="2407771" cy="372952"/>
          </a:xfrm>
          <a:prstGeom prst="rect">
            <a:avLst/>
          </a:prstGeom>
          <a:noFill/>
        </p:spPr>
        <p:txBody>
          <a:bodyPr wrap="square" lIns="91436" tIns="45718" rIns="91436" bIns="45718" rtlCol="0">
            <a:spAutoFit/>
          </a:bodyPr>
          <a:lstStyle/>
          <a:p>
            <a:r>
              <a:rPr lang="en-US" dirty="0" err="1" smtClean="0"/>
              <a:t>lp</a:t>
            </a:r>
            <a:r>
              <a:rPr lang="en-US" dirty="0" smtClean="0"/>
              <a:t>(N) delocalization via:</a:t>
            </a:r>
            <a:endParaRPr lang="en-US" dirty="0"/>
          </a:p>
        </p:txBody>
      </p:sp>
      <p:cxnSp>
        <p:nvCxnSpPr>
          <p:cNvPr id="29" name="Straight Arrow Connector 28"/>
          <p:cNvCxnSpPr/>
          <p:nvPr/>
        </p:nvCxnSpPr>
        <p:spPr>
          <a:xfrm flipV="1">
            <a:off x="6221185" y="4750364"/>
            <a:ext cx="1058302" cy="5379"/>
          </a:xfrm>
          <a:prstGeom prst="straightConnector1">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5339786" y="4554919"/>
            <a:ext cx="832444" cy="372952"/>
          </a:xfrm>
          <a:prstGeom prst="rect">
            <a:avLst/>
          </a:prstGeom>
          <a:noFill/>
        </p:spPr>
        <p:txBody>
          <a:bodyPr wrap="square" lIns="91436" tIns="45718" rIns="91436" bIns="45718" rtlCol="0">
            <a:spAutoFit/>
          </a:bodyPr>
          <a:lstStyle/>
          <a:p>
            <a:r>
              <a:rPr lang="en-US" dirty="0" err="1" smtClean="0"/>
              <a:t>Lp</a:t>
            </a:r>
            <a:r>
              <a:rPr lang="en-US" dirty="0" smtClean="0"/>
              <a:t>(N)</a:t>
            </a:r>
            <a:endParaRPr lang="en-US" dirty="0"/>
          </a:p>
        </p:txBody>
      </p:sp>
      <p:sp>
        <p:nvSpPr>
          <p:cNvPr id="31" name="TextBox 30"/>
          <p:cNvSpPr txBox="1"/>
          <p:nvPr/>
        </p:nvSpPr>
        <p:spPr>
          <a:xfrm>
            <a:off x="7454547" y="4543961"/>
            <a:ext cx="895656" cy="372952"/>
          </a:xfrm>
          <a:prstGeom prst="rect">
            <a:avLst/>
          </a:prstGeom>
          <a:noFill/>
        </p:spPr>
        <p:txBody>
          <a:bodyPr wrap="square" lIns="91436" tIns="45718" rIns="91436" bIns="45718" rtlCol="0">
            <a:spAutoFit/>
          </a:bodyPr>
          <a:lstStyle/>
          <a:p>
            <a:r>
              <a:rPr lang="el-GR" dirty="0" smtClean="0"/>
              <a:t>π*(</a:t>
            </a:r>
            <a:r>
              <a:rPr lang="en-US" dirty="0" smtClean="0"/>
              <a:t>CN)</a:t>
            </a:r>
            <a:endParaRPr lang="en-US" dirty="0"/>
          </a:p>
        </p:txBody>
      </p:sp>
      <p:cxnSp>
        <p:nvCxnSpPr>
          <p:cNvPr id="9" name="Straight Connector 8"/>
          <p:cNvCxnSpPr/>
          <p:nvPr/>
        </p:nvCxnSpPr>
        <p:spPr>
          <a:xfrm>
            <a:off x="6550525" y="3843433"/>
            <a:ext cx="441158"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8064116" y="2725833"/>
            <a:ext cx="441158" cy="0"/>
          </a:xfrm>
          <a:prstGeom prst="line">
            <a:avLst/>
          </a:prstGeom>
          <a:ln>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6576357" y="2771289"/>
            <a:ext cx="441158"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5054077" y="2725833"/>
            <a:ext cx="441158" cy="0"/>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097" y="1530155"/>
            <a:ext cx="3989736" cy="3324780"/>
          </a:xfrm>
          <a:prstGeom prst="rect">
            <a:avLst/>
          </a:prstGeom>
        </p:spPr>
      </p:pic>
      <p:cxnSp>
        <p:nvCxnSpPr>
          <p:cNvPr id="39" name="Straight Connector 38"/>
          <p:cNvCxnSpPr/>
          <p:nvPr/>
        </p:nvCxnSpPr>
        <p:spPr>
          <a:xfrm>
            <a:off x="4291414" y="950755"/>
            <a:ext cx="0" cy="5039360"/>
          </a:xfrm>
          <a:prstGeom prst="line">
            <a:avLst/>
          </a:prstGeom>
          <a:ln>
            <a:solidFill>
              <a:srgbClr val="7030A0"/>
            </a:solidFill>
          </a:ln>
        </p:spPr>
        <p:style>
          <a:lnRef idx="2">
            <a:schemeClr val="accent1"/>
          </a:lnRef>
          <a:fillRef idx="0">
            <a:schemeClr val="accent1"/>
          </a:fillRef>
          <a:effectRef idx="1">
            <a:schemeClr val="accent1"/>
          </a:effectRef>
          <a:fontRef idx="minor">
            <a:schemeClr val="tx1"/>
          </a:fontRef>
        </p:style>
      </p:cxnSp>
      <p:sp>
        <p:nvSpPr>
          <p:cNvPr id="48" name="TextBox 47"/>
          <p:cNvSpPr txBox="1"/>
          <p:nvPr/>
        </p:nvSpPr>
        <p:spPr>
          <a:xfrm>
            <a:off x="1555172" y="4781232"/>
            <a:ext cx="2447365" cy="1497470"/>
          </a:xfrm>
          <a:prstGeom prst="rect">
            <a:avLst/>
          </a:prstGeom>
          <a:noFill/>
        </p:spPr>
        <p:txBody>
          <a:bodyPr wrap="square" lIns="91436" tIns="45718" rIns="91436" bIns="45718" rtlCol="0">
            <a:spAutoFit/>
          </a:bodyPr>
          <a:lstStyle/>
          <a:p>
            <a:r>
              <a:rPr lang="en-US" dirty="0" smtClean="0"/>
              <a:t>Electronegativity:</a:t>
            </a:r>
          </a:p>
          <a:p>
            <a:r>
              <a:rPr lang="el-GR" dirty="0" smtClean="0"/>
              <a:t>χ</a:t>
            </a:r>
            <a:r>
              <a:rPr lang="en-US" dirty="0" smtClean="0"/>
              <a:t>(F) = 4.17</a:t>
            </a:r>
          </a:p>
          <a:p>
            <a:r>
              <a:rPr lang="el-GR" dirty="0" smtClean="0"/>
              <a:t>χ</a:t>
            </a:r>
            <a:r>
              <a:rPr lang="en-US" dirty="0" smtClean="0"/>
              <a:t>(O) = 3.50</a:t>
            </a:r>
          </a:p>
          <a:p>
            <a:r>
              <a:rPr lang="el-GR" dirty="0" smtClean="0"/>
              <a:t>χ</a:t>
            </a:r>
            <a:r>
              <a:rPr lang="en-US" dirty="0" smtClean="0"/>
              <a:t>(Cl) </a:t>
            </a:r>
            <a:r>
              <a:rPr lang="en-US" dirty="0"/>
              <a:t>= </a:t>
            </a:r>
            <a:r>
              <a:rPr lang="en-US" dirty="0" smtClean="0"/>
              <a:t>2.83</a:t>
            </a:r>
          </a:p>
          <a:p>
            <a:r>
              <a:rPr lang="el-GR" dirty="0"/>
              <a:t>χ</a:t>
            </a:r>
            <a:r>
              <a:rPr lang="en-US" dirty="0" smtClean="0"/>
              <a:t>(H) </a:t>
            </a:r>
            <a:r>
              <a:rPr lang="en-US" dirty="0"/>
              <a:t>= </a:t>
            </a:r>
            <a:r>
              <a:rPr lang="en-US" dirty="0" smtClean="0"/>
              <a:t>2.20</a:t>
            </a:r>
            <a:endParaRPr lang="en-US" dirty="0"/>
          </a:p>
        </p:txBody>
      </p:sp>
      <p:sp>
        <p:nvSpPr>
          <p:cNvPr id="46" name="Title 1"/>
          <p:cNvSpPr>
            <a:spLocks noGrp="1"/>
          </p:cNvSpPr>
          <p:nvPr>
            <p:ph type="title"/>
          </p:nvPr>
        </p:nvSpPr>
        <p:spPr>
          <a:xfrm>
            <a:off x="243840" y="92655"/>
            <a:ext cx="8722360" cy="609282"/>
          </a:xfrm>
        </p:spPr>
        <p:txBody>
          <a:bodyPr/>
          <a:lstStyle/>
          <a:p>
            <a:r>
              <a:rPr lang="en-US" dirty="0" smtClean="0"/>
              <a:t>Influence of the Halogen Acceptor</a:t>
            </a:r>
            <a:endParaRPr lang="en-US" dirty="0"/>
          </a:p>
        </p:txBody>
      </p:sp>
      <p:sp>
        <p:nvSpPr>
          <p:cNvPr id="51" name="TextBox 50"/>
          <p:cNvSpPr txBox="1"/>
          <p:nvPr/>
        </p:nvSpPr>
        <p:spPr>
          <a:xfrm>
            <a:off x="456470" y="939293"/>
            <a:ext cx="3474947" cy="707886"/>
          </a:xfrm>
          <a:prstGeom prst="rect">
            <a:avLst/>
          </a:prstGeom>
          <a:noFill/>
        </p:spPr>
        <p:txBody>
          <a:bodyPr wrap="square" lIns="91436" tIns="45718" rIns="91436" bIns="45718" rtlCol="0">
            <a:spAutoFit/>
          </a:bodyPr>
          <a:lstStyle/>
          <a:p>
            <a:r>
              <a:rPr lang="en-US" sz="2000" dirty="0"/>
              <a:t>Considering the strength of the XB in </a:t>
            </a:r>
            <a:r>
              <a:rPr lang="en-US" sz="2000" dirty="0" err="1">
                <a:solidFill>
                  <a:srgbClr val="C00000"/>
                </a:solidFill>
              </a:rPr>
              <a:t>FCl</a:t>
            </a:r>
            <a:r>
              <a:rPr lang="en-US" sz="2000" dirty="0">
                <a:solidFill>
                  <a:srgbClr val="C00000"/>
                </a:solidFill>
              </a:rPr>
              <a:t>···NR</a:t>
            </a:r>
            <a:r>
              <a:rPr lang="en-US" sz="2000" baseline="-25000" dirty="0">
                <a:solidFill>
                  <a:srgbClr val="C00000"/>
                </a:solidFill>
              </a:rPr>
              <a:t>3 </a:t>
            </a:r>
            <a:endParaRPr lang="en-US" sz="2000" dirty="0">
              <a:solidFill>
                <a:srgbClr val="C00000"/>
              </a:solidFill>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0622" y="4969206"/>
            <a:ext cx="4051472" cy="1117648"/>
          </a:xfrm>
          <a:prstGeom prst="rect">
            <a:avLst/>
          </a:prstGeom>
        </p:spPr>
      </p:pic>
    </p:spTree>
    <p:extLst>
      <p:ext uri="{BB962C8B-B14F-4D97-AF65-F5344CB8AC3E}">
        <p14:creationId xmlns:p14="http://schemas.microsoft.com/office/powerpoint/2010/main" val="127323355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403412" y="6258561"/>
            <a:ext cx="9856694" cy="599440"/>
          </a:xfrm>
          <a:prstGeom prst="rect">
            <a:avLst/>
          </a:prstGeom>
          <a:solidFill>
            <a:schemeClr val="accent3">
              <a:lumMod val="75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sp>
        <p:nvSpPr>
          <p:cNvPr id="36" name="Rectangle 35"/>
          <p:cNvSpPr/>
          <p:nvPr/>
        </p:nvSpPr>
        <p:spPr>
          <a:xfrm>
            <a:off x="-403412" y="0"/>
            <a:ext cx="9856694" cy="769043"/>
          </a:xfrm>
          <a:prstGeom prst="rect">
            <a:avLst/>
          </a:prstGeom>
          <a:solidFill>
            <a:schemeClr val="accent3">
              <a:lumMod val="75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sp>
        <p:nvSpPr>
          <p:cNvPr id="5" name="Slide Number Placeholder 4"/>
          <p:cNvSpPr>
            <a:spLocks noGrp="1"/>
          </p:cNvSpPr>
          <p:nvPr>
            <p:ph type="sldNum" sz="quarter" idx="12"/>
          </p:nvPr>
        </p:nvSpPr>
        <p:spPr/>
        <p:txBody>
          <a:bodyPr/>
          <a:lstStyle/>
          <a:p>
            <a:fld id="{51DB6D41-6FBA-8A4A-8707-0D6796DAB0C7}" type="slidenum">
              <a:rPr lang="en-US" smtClean="0"/>
              <a:t>33</a:t>
            </a:fld>
            <a:endParaRPr lang="en-US"/>
          </a:p>
        </p:txBody>
      </p:sp>
      <p:sp>
        <p:nvSpPr>
          <p:cNvPr id="12" name="Title 1"/>
          <p:cNvSpPr>
            <a:spLocks noGrp="1"/>
          </p:cNvSpPr>
          <p:nvPr>
            <p:ph type="title"/>
          </p:nvPr>
        </p:nvSpPr>
        <p:spPr>
          <a:xfrm>
            <a:off x="243840" y="92587"/>
            <a:ext cx="8722360" cy="609282"/>
          </a:xfrm>
        </p:spPr>
        <p:txBody>
          <a:bodyPr/>
          <a:lstStyle/>
          <a:p>
            <a:r>
              <a:rPr lang="en-US" dirty="0"/>
              <a:t>Influence of the Halogen Acceptor</a:t>
            </a:r>
          </a:p>
        </p:txBody>
      </p:sp>
      <p:sp>
        <p:nvSpPr>
          <p:cNvPr id="24" name="TextBox 23"/>
          <p:cNvSpPr txBox="1"/>
          <p:nvPr/>
        </p:nvSpPr>
        <p:spPr>
          <a:xfrm>
            <a:off x="4426599" y="4700077"/>
            <a:ext cx="1990693" cy="432137"/>
          </a:xfrm>
          <a:prstGeom prst="rect">
            <a:avLst/>
          </a:prstGeom>
          <a:noFill/>
        </p:spPr>
        <p:txBody>
          <a:bodyPr wrap="none" lIns="91436" tIns="45718" rIns="91436" bIns="45718" rtlCol="0">
            <a:spAutoFit/>
          </a:bodyPr>
          <a:lstStyle/>
          <a:p>
            <a:pPr marL="285739" indent="-285739">
              <a:buFont typeface="Arial" charset="0"/>
              <a:buChar char="•"/>
            </a:pPr>
            <a:r>
              <a:rPr lang="en-US" sz="2200" dirty="0" err="1"/>
              <a:t>FCl</a:t>
            </a:r>
            <a:r>
              <a:rPr lang="en-US" sz="2200" dirty="0"/>
              <a:t>··· NH</a:t>
            </a:r>
            <a:r>
              <a:rPr lang="en-US" sz="2200" baseline="-25000" dirty="0"/>
              <a:t>2</a:t>
            </a:r>
            <a:r>
              <a:rPr lang="en-US" sz="2200" dirty="0"/>
              <a:t>CH</a:t>
            </a:r>
            <a:r>
              <a:rPr lang="en-US" sz="2200" baseline="-25000" dirty="0"/>
              <a:t>3</a:t>
            </a:r>
            <a:endParaRPr lang="en-US" sz="2200" dirty="0"/>
          </a:p>
        </p:txBody>
      </p:sp>
      <p:sp>
        <p:nvSpPr>
          <p:cNvPr id="32" name="TextBox 31"/>
          <p:cNvSpPr txBox="1"/>
          <p:nvPr/>
        </p:nvSpPr>
        <p:spPr>
          <a:xfrm>
            <a:off x="6603404" y="1572432"/>
            <a:ext cx="2225110" cy="654081"/>
          </a:xfrm>
          <a:prstGeom prst="rect">
            <a:avLst/>
          </a:prstGeom>
          <a:noFill/>
        </p:spPr>
        <p:txBody>
          <a:bodyPr wrap="none" lIns="91436" tIns="45718" rIns="91436" bIns="45718" rtlCol="0">
            <a:spAutoFit/>
          </a:bodyPr>
          <a:lstStyle/>
          <a:p>
            <a:r>
              <a:rPr lang="en-US" dirty="0" err="1"/>
              <a:t>k</a:t>
            </a:r>
            <a:r>
              <a:rPr lang="en-US" baseline="30000" dirty="0" err="1" smtClean="0"/>
              <a:t>a</a:t>
            </a:r>
            <a:r>
              <a:rPr lang="en-US" dirty="0" smtClean="0"/>
              <a:t>(H···Cl) = 0.095</a:t>
            </a:r>
          </a:p>
          <a:p>
            <a:r>
              <a:rPr lang="en-US" dirty="0" smtClean="0"/>
              <a:t>BSO n (H···</a:t>
            </a:r>
            <a:r>
              <a:rPr lang="en-US" dirty="0" err="1" smtClean="0"/>
              <a:t>Cl</a:t>
            </a:r>
            <a:r>
              <a:rPr lang="en-US" dirty="0" smtClean="0"/>
              <a:t>) = 0.111 </a:t>
            </a:r>
            <a:endParaRPr lang="en-US" dirty="0"/>
          </a:p>
        </p:txBody>
      </p:sp>
      <p:sp>
        <p:nvSpPr>
          <p:cNvPr id="33" name="TextBox 32"/>
          <p:cNvSpPr txBox="1"/>
          <p:nvPr/>
        </p:nvSpPr>
        <p:spPr>
          <a:xfrm>
            <a:off x="4346664" y="987655"/>
            <a:ext cx="1844736" cy="430887"/>
          </a:xfrm>
          <a:prstGeom prst="rect">
            <a:avLst/>
          </a:prstGeom>
          <a:noFill/>
        </p:spPr>
        <p:txBody>
          <a:bodyPr wrap="none" lIns="91436" tIns="45718" rIns="91436" bIns="45718" rtlCol="0">
            <a:spAutoFit/>
          </a:bodyPr>
          <a:lstStyle/>
          <a:p>
            <a:pPr marL="285739" indent="-285739">
              <a:buFont typeface="Arial" charset="0"/>
              <a:buChar char="•"/>
            </a:pPr>
            <a:r>
              <a:rPr lang="en-US" sz="2200" dirty="0" err="1"/>
              <a:t>FCl</a:t>
            </a:r>
            <a:r>
              <a:rPr lang="en-US" sz="2200" dirty="0"/>
              <a:t>···NH</a:t>
            </a:r>
            <a:r>
              <a:rPr lang="en-US" sz="2200" baseline="-25000" dirty="0"/>
              <a:t>2</a:t>
            </a:r>
            <a:r>
              <a:rPr lang="en-US" sz="2200" dirty="0"/>
              <a:t>OH</a:t>
            </a:r>
          </a:p>
        </p:txBody>
      </p:sp>
      <p:sp>
        <p:nvSpPr>
          <p:cNvPr id="34" name="Rectangle 33"/>
          <p:cNvSpPr/>
          <p:nvPr/>
        </p:nvSpPr>
        <p:spPr>
          <a:xfrm>
            <a:off x="4712103" y="5238158"/>
            <a:ext cx="4149287" cy="654081"/>
          </a:xfrm>
          <a:prstGeom prst="rect">
            <a:avLst/>
          </a:prstGeom>
        </p:spPr>
        <p:txBody>
          <a:bodyPr wrap="none" lIns="91436" tIns="45718" rIns="91436" bIns="45718">
            <a:spAutoFit/>
          </a:bodyPr>
          <a:lstStyle/>
          <a:p>
            <a:r>
              <a:rPr lang="en-US" dirty="0" err="1" smtClean="0"/>
              <a:t>Hyperconjugation</a:t>
            </a:r>
            <a:r>
              <a:rPr lang="en-US" dirty="0"/>
              <a:t> </a:t>
            </a:r>
            <a:r>
              <a:rPr lang="en-US" dirty="0" smtClean="0"/>
              <a:t>increases </a:t>
            </a:r>
            <a:r>
              <a:rPr lang="en-US" dirty="0" err="1" smtClean="0"/>
              <a:t>lp</a:t>
            </a:r>
            <a:r>
              <a:rPr lang="en-US" dirty="0" smtClean="0"/>
              <a:t>(N) energy, </a:t>
            </a:r>
          </a:p>
          <a:p>
            <a:r>
              <a:rPr lang="en-US" dirty="0"/>
              <a:t>l</a:t>
            </a:r>
            <a:r>
              <a:rPr lang="en-US" dirty="0" smtClean="0"/>
              <a:t>owering ∆</a:t>
            </a:r>
            <a:r>
              <a:rPr lang="el-GR" dirty="0" smtClean="0"/>
              <a:t>ε</a:t>
            </a:r>
            <a:r>
              <a:rPr lang="en-US" dirty="0" smtClean="0"/>
              <a:t>.</a:t>
            </a:r>
          </a:p>
        </p:txBody>
      </p:sp>
      <p:sp>
        <p:nvSpPr>
          <p:cNvPr id="7" name="TextBox 6"/>
          <p:cNvSpPr txBox="1"/>
          <p:nvPr/>
        </p:nvSpPr>
        <p:spPr>
          <a:xfrm>
            <a:off x="7323670" y="1203099"/>
            <a:ext cx="970509" cy="372952"/>
          </a:xfrm>
          <a:prstGeom prst="rect">
            <a:avLst/>
          </a:prstGeom>
          <a:noFill/>
        </p:spPr>
        <p:txBody>
          <a:bodyPr wrap="none" lIns="91436" tIns="45718" rIns="91436" bIns="45718" rtlCol="0">
            <a:spAutoFit/>
          </a:bodyPr>
          <a:lstStyle/>
          <a:p>
            <a:r>
              <a:rPr lang="en-US" dirty="0" smtClean="0">
                <a:solidFill>
                  <a:schemeClr val="tx2"/>
                </a:solidFill>
              </a:rPr>
              <a:t>H-Bond:</a:t>
            </a:r>
            <a:endParaRPr lang="en-US" dirty="0">
              <a:solidFill>
                <a:schemeClr val="tx2"/>
              </a:solidFill>
            </a:endParaRPr>
          </a:p>
        </p:txBody>
      </p:sp>
      <p:pic>
        <p:nvPicPr>
          <p:cNvPr id="14" name="Picture 13"/>
          <p:cNvPicPr>
            <a:picLocks noChangeAspect="1"/>
          </p:cNvPicPr>
          <p:nvPr/>
        </p:nvPicPr>
        <p:blipFill>
          <a:blip r:embed="rId3"/>
          <a:stretch>
            <a:fillRect/>
          </a:stretch>
        </p:blipFill>
        <p:spPr>
          <a:xfrm>
            <a:off x="4947358" y="1653611"/>
            <a:ext cx="1320800" cy="1130300"/>
          </a:xfrm>
          <a:prstGeom prst="rect">
            <a:avLst/>
          </a:prstGeom>
        </p:spPr>
      </p:pic>
      <p:pic>
        <p:nvPicPr>
          <p:cNvPr id="15" name="Picture 14"/>
          <p:cNvPicPr>
            <a:picLocks noChangeAspect="1"/>
          </p:cNvPicPr>
          <p:nvPr/>
        </p:nvPicPr>
        <p:blipFill>
          <a:blip r:embed="rId4"/>
          <a:stretch>
            <a:fillRect/>
          </a:stretch>
        </p:blipFill>
        <p:spPr>
          <a:xfrm>
            <a:off x="4928024" y="3412354"/>
            <a:ext cx="1524000" cy="863600"/>
          </a:xfrm>
          <a:prstGeom prst="rect">
            <a:avLst/>
          </a:prstGeom>
        </p:spPr>
      </p:pic>
      <p:sp>
        <p:nvSpPr>
          <p:cNvPr id="16" name="Curved Right Arrow 15"/>
          <p:cNvSpPr/>
          <p:nvPr/>
        </p:nvSpPr>
        <p:spPr>
          <a:xfrm>
            <a:off x="5500057" y="3331075"/>
            <a:ext cx="295835" cy="340365"/>
          </a:xfrm>
          <a:prstGeom prst="curvedRightArrow">
            <a:avLst/>
          </a:prstGeom>
          <a:solidFill>
            <a:srgbClr val="7030A0"/>
          </a:solidFill>
          <a:ln>
            <a:solidFill>
              <a:srgbClr val="7030A0"/>
            </a:solidFill>
          </a:ln>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solidFill>
                <a:srgbClr val="FF0000"/>
              </a:solidFill>
            </a:endParaRPr>
          </a:p>
        </p:txBody>
      </p:sp>
      <p:sp>
        <p:nvSpPr>
          <p:cNvPr id="17" name="TextBox 16"/>
          <p:cNvSpPr txBox="1"/>
          <p:nvPr/>
        </p:nvSpPr>
        <p:spPr>
          <a:xfrm>
            <a:off x="7068543" y="3583668"/>
            <a:ext cx="1233742" cy="372952"/>
          </a:xfrm>
          <a:prstGeom prst="rect">
            <a:avLst/>
          </a:prstGeom>
          <a:noFill/>
        </p:spPr>
        <p:txBody>
          <a:bodyPr wrap="none" lIns="91436" tIns="45718" rIns="91436" bIns="45718" rtlCol="0">
            <a:spAutoFit/>
          </a:bodyPr>
          <a:lstStyle/>
          <a:p>
            <a:r>
              <a:rPr lang="en-US" dirty="0" smtClean="0">
                <a:solidFill>
                  <a:srgbClr val="800000"/>
                </a:solidFill>
              </a:rPr>
              <a:t>No H-bond</a:t>
            </a:r>
            <a:endParaRPr lang="en-US" dirty="0">
              <a:solidFill>
                <a:srgbClr val="800000"/>
              </a:solidFill>
            </a:endParaRPr>
          </a:p>
        </p:txBody>
      </p:sp>
      <p:sp>
        <p:nvSpPr>
          <p:cNvPr id="29" name="TextBox 28"/>
          <p:cNvSpPr txBox="1"/>
          <p:nvPr/>
        </p:nvSpPr>
        <p:spPr>
          <a:xfrm>
            <a:off x="185166" y="4915520"/>
            <a:ext cx="3922801" cy="369328"/>
          </a:xfrm>
          <a:prstGeom prst="rect">
            <a:avLst/>
          </a:prstGeom>
          <a:noFill/>
        </p:spPr>
        <p:txBody>
          <a:bodyPr wrap="square" lIns="91436" tIns="45718" rIns="91436" bIns="45718" rtlCol="0">
            <a:spAutoFit/>
          </a:bodyPr>
          <a:lstStyle/>
          <a:p>
            <a:pPr marL="285739" indent="-285739">
              <a:buFont typeface="Arial" charset="0"/>
              <a:buChar char="•"/>
            </a:pPr>
            <a:r>
              <a:rPr lang="en-US" dirty="0" smtClean="0"/>
              <a:t>F, CN, </a:t>
            </a:r>
            <a:r>
              <a:rPr lang="en-US" dirty="0" err="1" smtClean="0"/>
              <a:t>Cl</a:t>
            </a:r>
            <a:r>
              <a:rPr lang="en-US" dirty="0" smtClean="0"/>
              <a:t> substituents weaken the XB</a:t>
            </a:r>
            <a:endParaRPr lang="en-US" dirty="0"/>
          </a:p>
        </p:txBody>
      </p:sp>
      <p:sp>
        <p:nvSpPr>
          <p:cNvPr id="30" name="TextBox 29"/>
          <p:cNvSpPr txBox="1"/>
          <p:nvPr/>
        </p:nvSpPr>
        <p:spPr>
          <a:xfrm>
            <a:off x="185166" y="5444498"/>
            <a:ext cx="3624120" cy="372952"/>
          </a:xfrm>
          <a:prstGeom prst="rect">
            <a:avLst/>
          </a:prstGeom>
          <a:noFill/>
        </p:spPr>
        <p:txBody>
          <a:bodyPr wrap="square" lIns="91436" tIns="45718" rIns="91436" bIns="45718" rtlCol="0">
            <a:spAutoFit/>
          </a:bodyPr>
          <a:lstStyle/>
          <a:p>
            <a:pPr marL="285739" indent="-285739">
              <a:buFont typeface="Arial" charset="0"/>
              <a:buChar char="•"/>
            </a:pPr>
            <a:r>
              <a:rPr lang="en-US" dirty="0" smtClean="0"/>
              <a:t>OH and CH</a:t>
            </a:r>
            <a:r>
              <a:rPr lang="en-US" baseline="-25000" dirty="0" smtClean="0"/>
              <a:t>3</a:t>
            </a:r>
            <a:r>
              <a:rPr lang="en-US" dirty="0" smtClean="0"/>
              <a:t> strengthen the XB</a:t>
            </a:r>
            <a:endParaRPr lang="en-US" dirty="0"/>
          </a:p>
        </p:txBody>
      </p:sp>
      <p:pic>
        <p:nvPicPr>
          <p:cNvPr id="26" name="Picture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9097" y="1530155"/>
            <a:ext cx="3989736" cy="3324780"/>
          </a:xfrm>
          <a:prstGeom prst="rect">
            <a:avLst/>
          </a:prstGeom>
        </p:spPr>
      </p:pic>
      <p:sp>
        <p:nvSpPr>
          <p:cNvPr id="37" name="TextBox 36"/>
          <p:cNvSpPr txBox="1"/>
          <p:nvPr/>
        </p:nvSpPr>
        <p:spPr>
          <a:xfrm>
            <a:off x="456470" y="939293"/>
            <a:ext cx="3474947" cy="707886"/>
          </a:xfrm>
          <a:prstGeom prst="rect">
            <a:avLst/>
          </a:prstGeom>
          <a:noFill/>
        </p:spPr>
        <p:txBody>
          <a:bodyPr wrap="square" lIns="91436" tIns="45718" rIns="91436" bIns="45718" rtlCol="0">
            <a:spAutoFit/>
          </a:bodyPr>
          <a:lstStyle/>
          <a:p>
            <a:r>
              <a:rPr lang="en-US" sz="2000" dirty="0"/>
              <a:t>Considering the strength of the XB in </a:t>
            </a:r>
            <a:r>
              <a:rPr lang="en-US" sz="2000" dirty="0" err="1">
                <a:solidFill>
                  <a:srgbClr val="C00000"/>
                </a:solidFill>
              </a:rPr>
              <a:t>FCl</a:t>
            </a:r>
            <a:r>
              <a:rPr lang="en-US" sz="2000" dirty="0">
                <a:solidFill>
                  <a:srgbClr val="C00000"/>
                </a:solidFill>
              </a:rPr>
              <a:t>···NR</a:t>
            </a:r>
            <a:r>
              <a:rPr lang="en-US" sz="2000" baseline="-25000" dirty="0">
                <a:solidFill>
                  <a:srgbClr val="C00000"/>
                </a:solidFill>
              </a:rPr>
              <a:t>3 </a:t>
            </a:r>
            <a:endParaRPr lang="en-US" sz="2000" dirty="0">
              <a:solidFill>
                <a:srgbClr val="C00000"/>
              </a:solidFill>
            </a:endParaRPr>
          </a:p>
        </p:txBody>
      </p:sp>
      <p:sp>
        <p:nvSpPr>
          <p:cNvPr id="6" name="Rectangle 5"/>
          <p:cNvSpPr/>
          <p:nvPr/>
        </p:nvSpPr>
        <p:spPr>
          <a:xfrm>
            <a:off x="6536397" y="2365021"/>
            <a:ext cx="2230424" cy="372952"/>
          </a:xfrm>
          <a:prstGeom prst="rect">
            <a:avLst/>
          </a:prstGeom>
        </p:spPr>
        <p:txBody>
          <a:bodyPr wrap="none" lIns="91436" tIns="45718" rIns="91436" bIns="45718">
            <a:spAutoFit/>
          </a:bodyPr>
          <a:lstStyle/>
          <a:p>
            <a:r>
              <a:rPr lang="en-US" dirty="0"/>
              <a:t>BSO n </a:t>
            </a:r>
            <a:r>
              <a:rPr lang="en-US" dirty="0" smtClean="0"/>
              <a:t>(</a:t>
            </a:r>
            <a:r>
              <a:rPr lang="en-US" dirty="0" err="1" smtClean="0"/>
              <a:t>Cl</a:t>
            </a:r>
            <a:r>
              <a:rPr lang="en-US" dirty="0" smtClean="0"/>
              <a:t>···N) = 0.242   </a:t>
            </a:r>
            <a:endParaRPr lang="en-US" dirty="0"/>
          </a:p>
        </p:txBody>
      </p:sp>
      <p:sp>
        <p:nvSpPr>
          <p:cNvPr id="28" name="Rectangle 27"/>
          <p:cNvSpPr/>
          <p:nvPr/>
        </p:nvSpPr>
        <p:spPr>
          <a:xfrm>
            <a:off x="6516077" y="4077937"/>
            <a:ext cx="2230424" cy="372952"/>
          </a:xfrm>
          <a:prstGeom prst="rect">
            <a:avLst/>
          </a:prstGeom>
        </p:spPr>
        <p:txBody>
          <a:bodyPr wrap="none" lIns="91436" tIns="45718" rIns="91436" bIns="45718">
            <a:spAutoFit/>
          </a:bodyPr>
          <a:lstStyle/>
          <a:p>
            <a:r>
              <a:rPr lang="en-US" dirty="0"/>
              <a:t>BSO n </a:t>
            </a:r>
            <a:r>
              <a:rPr lang="en-US" dirty="0" smtClean="0"/>
              <a:t>(</a:t>
            </a:r>
            <a:r>
              <a:rPr lang="en-US" dirty="0" err="1" smtClean="0"/>
              <a:t>Cl</a:t>
            </a:r>
            <a:r>
              <a:rPr lang="en-US" dirty="0" smtClean="0"/>
              <a:t>···N) = 0.175 </a:t>
            </a:r>
            <a:endParaRPr lang="en-US" dirty="0"/>
          </a:p>
        </p:txBody>
      </p:sp>
      <p:sp>
        <p:nvSpPr>
          <p:cNvPr id="9" name="Frame 8"/>
          <p:cNvSpPr/>
          <p:nvPr/>
        </p:nvSpPr>
        <p:spPr>
          <a:xfrm>
            <a:off x="6603404" y="1203099"/>
            <a:ext cx="2092890" cy="1015663"/>
          </a:xfrm>
          <a:prstGeom prst="frame">
            <a:avLst>
              <a:gd name="adj1" fmla="val 3497"/>
            </a:avLst>
          </a:prstGeom>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solidFill>
                <a:schemeClr val="tx1"/>
              </a:solidFill>
            </a:endParaRPr>
          </a:p>
        </p:txBody>
      </p:sp>
      <p:cxnSp>
        <p:nvCxnSpPr>
          <p:cNvPr id="25" name="Straight Connector 24"/>
          <p:cNvCxnSpPr/>
          <p:nvPr/>
        </p:nvCxnSpPr>
        <p:spPr>
          <a:xfrm flipH="1">
            <a:off x="4147658" y="1136417"/>
            <a:ext cx="24302" cy="4860973"/>
          </a:xfrm>
          <a:prstGeom prst="line">
            <a:avLst/>
          </a:prstGeom>
          <a:ln>
            <a:solidFill>
              <a:srgbClr val="7030A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4357277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403412" y="6258561"/>
            <a:ext cx="9856694" cy="599440"/>
          </a:xfrm>
          <a:prstGeom prst="rect">
            <a:avLst/>
          </a:prstGeom>
          <a:solidFill>
            <a:schemeClr val="accent3">
              <a:lumMod val="75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sp>
        <p:nvSpPr>
          <p:cNvPr id="21" name="Rectangle 20"/>
          <p:cNvSpPr/>
          <p:nvPr/>
        </p:nvSpPr>
        <p:spPr>
          <a:xfrm>
            <a:off x="-403412" y="0"/>
            <a:ext cx="9856694" cy="769043"/>
          </a:xfrm>
          <a:prstGeom prst="rect">
            <a:avLst/>
          </a:prstGeom>
          <a:solidFill>
            <a:schemeClr val="accent3">
              <a:lumMod val="75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sp>
        <p:nvSpPr>
          <p:cNvPr id="2" name="Title 1"/>
          <p:cNvSpPr>
            <a:spLocks noGrp="1"/>
          </p:cNvSpPr>
          <p:nvPr>
            <p:ph type="title"/>
          </p:nvPr>
        </p:nvSpPr>
        <p:spPr/>
        <p:txBody>
          <a:bodyPr/>
          <a:lstStyle/>
          <a:p>
            <a:r>
              <a:rPr lang="en-US" dirty="0"/>
              <a:t>Influence of the Halogen Acceptor</a:t>
            </a:r>
          </a:p>
        </p:txBody>
      </p:sp>
      <p:sp>
        <p:nvSpPr>
          <p:cNvPr id="5" name="Slide Number Placeholder 4"/>
          <p:cNvSpPr>
            <a:spLocks noGrp="1"/>
          </p:cNvSpPr>
          <p:nvPr>
            <p:ph type="sldNum" sz="quarter" idx="12"/>
          </p:nvPr>
        </p:nvSpPr>
        <p:spPr/>
        <p:txBody>
          <a:bodyPr/>
          <a:lstStyle/>
          <a:p>
            <a:fld id="{51DB6D41-6FBA-8A4A-8707-0D6796DAB0C7}" type="slidenum">
              <a:rPr lang="en-US" smtClean="0"/>
              <a:t>34</a:t>
            </a:fld>
            <a:endParaRPr lang="en-US"/>
          </a:p>
        </p:txBody>
      </p:sp>
      <p:sp>
        <p:nvSpPr>
          <p:cNvPr id="11" name="TextBox 10"/>
          <p:cNvSpPr txBox="1"/>
          <p:nvPr/>
        </p:nvSpPr>
        <p:spPr>
          <a:xfrm>
            <a:off x="4944955" y="3058619"/>
            <a:ext cx="3497153" cy="402545"/>
          </a:xfrm>
          <a:prstGeom prst="rect">
            <a:avLst/>
          </a:prstGeom>
          <a:noFill/>
        </p:spPr>
        <p:txBody>
          <a:bodyPr wrap="none" lIns="91436" tIns="45718" rIns="91436" bIns="45718" rtlCol="0">
            <a:spAutoFit/>
          </a:bodyPr>
          <a:lstStyle/>
          <a:p>
            <a:r>
              <a:rPr lang="en-US" sz="2000" dirty="0" err="1"/>
              <a:t>FCl</a:t>
            </a:r>
            <a:r>
              <a:rPr lang="en-US" sz="2000" dirty="0"/>
              <a:t> ··· PF</a:t>
            </a:r>
            <a:r>
              <a:rPr lang="en-US" sz="2000" baseline="-25000" dirty="0"/>
              <a:t>3 </a:t>
            </a:r>
            <a:r>
              <a:rPr lang="en-US" sz="2000" dirty="0"/>
              <a:t>&lt; PH3 </a:t>
            </a:r>
            <a:r>
              <a:rPr lang="en-US" sz="2000" baseline="-25000" dirty="0"/>
              <a:t> </a:t>
            </a:r>
            <a:r>
              <a:rPr lang="en-US" sz="2000" b="1" dirty="0">
                <a:solidFill>
                  <a:srgbClr val="C0504D"/>
                </a:solidFill>
              </a:rPr>
              <a:t>&lt;&lt; PFH</a:t>
            </a:r>
            <a:r>
              <a:rPr lang="en-US" sz="2000" b="1" baseline="-25000" dirty="0">
                <a:solidFill>
                  <a:srgbClr val="C0504D"/>
                </a:solidFill>
              </a:rPr>
              <a:t>2 </a:t>
            </a:r>
            <a:r>
              <a:rPr lang="en-US" sz="2000" b="1" dirty="0">
                <a:solidFill>
                  <a:srgbClr val="C0504D"/>
                </a:solidFill>
              </a:rPr>
              <a:t>&lt; PHF</a:t>
            </a:r>
            <a:r>
              <a:rPr lang="en-US" sz="2000" b="1" baseline="-25000" dirty="0">
                <a:solidFill>
                  <a:srgbClr val="C0504D"/>
                </a:solidFill>
              </a:rPr>
              <a:t>2</a:t>
            </a:r>
          </a:p>
        </p:txBody>
      </p:sp>
      <p:cxnSp>
        <p:nvCxnSpPr>
          <p:cNvPr id="10" name="Straight Connector 9"/>
          <p:cNvCxnSpPr/>
          <p:nvPr/>
        </p:nvCxnSpPr>
        <p:spPr>
          <a:xfrm flipH="1">
            <a:off x="4147658" y="1136417"/>
            <a:ext cx="24302" cy="4860973"/>
          </a:xfrm>
          <a:prstGeom prst="line">
            <a:avLst/>
          </a:prstGeom>
          <a:ln>
            <a:solidFill>
              <a:srgbClr val="7030A0"/>
            </a:solidFill>
          </a:ln>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3"/>
          <a:stretch>
            <a:fillRect/>
          </a:stretch>
        </p:blipFill>
        <p:spPr>
          <a:xfrm>
            <a:off x="4210931" y="3703602"/>
            <a:ext cx="4698572" cy="151669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735" y="1534345"/>
            <a:ext cx="4021004" cy="3350837"/>
          </a:xfrm>
          <a:prstGeom prst="rect">
            <a:avLst/>
          </a:prstGeom>
        </p:spPr>
      </p:pic>
      <p:sp>
        <p:nvSpPr>
          <p:cNvPr id="13" name="TextBox 12"/>
          <p:cNvSpPr txBox="1"/>
          <p:nvPr/>
        </p:nvSpPr>
        <p:spPr>
          <a:xfrm>
            <a:off x="435385" y="930029"/>
            <a:ext cx="3474947" cy="707886"/>
          </a:xfrm>
          <a:prstGeom prst="rect">
            <a:avLst/>
          </a:prstGeom>
          <a:noFill/>
        </p:spPr>
        <p:txBody>
          <a:bodyPr wrap="square" lIns="91436" tIns="45718" rIns="91436" bIns="45718" rtlCol="0">
            <a:spAutoFit/>
          </a:bodyPr>
          <a:lstStyle/>
          <a:p>
            <a:r>
              <a:rPr lang="en-US" sz="2000" dirty="0"/>
              <a:t>Considering the strength of the XB in </a:t>
            </a:r>
            <a:r>
              <a:rPr lang="en-US" sz="2000" dirty="0" err="1">
                <a:solidFill>
                  <a:srgbClr val="009051"/>
                </a:solidFill>
              </a:rPr>
              <a:t>FCl</a:t>
            </a:r>
            <a:r>
              <a:rPr lang="en-US" sz="2000" dirty="0">
                <a:solidFill>
                  <a:srgbClr val="009051"/>
                </a:solidFill>
              </a:rPr>
              <a:t>···PR</a:t>
            </a:r>
            <a:r>
              <a:rPr lang="en-US" sz="2000" baseline="-25000" dirty="0">
                <a:solidFill>
                  <a:srgbClr val="009051"/>
                </a:solidFill>
              </a:rPr>
              <a:t>3 </a:t>
            </a:r>
            <a:endParaRPr lang="en-US" sz="2000" dirty="0">
              <a:solidFill>
                <a:srgbClr val="009051"/>
              </a:solidFill>
            </a:endParaRPr>
          </a:p>
        </p:txBody>
      </p:sp>
      <p:sp>
        <p:nvSpPr>
          <p:cNvPr id="16" name="TextBox 15"/>
          <p:cNvSpPr txBox="1"/>
          <p:nvPr/>
        </p:nvSpPr>
        <p:spPr>
          <a:xfrm>
            <a:off x="1540722" y="4904881"/>
            <a:ext cx="2830456" cy="1778600"/>
          </a:xfrm>
          <a:prstGeom prst="rect">
            <a:avLst/>
          </a:prstGeom>
          <a:noFill/>
        </p:spPr>
        <p:txBody>
          <a:bodyPr wrap="square" lIns="91436" tIns="45718" rIns="91436" bIns="45718" rtlCol="0">
            <a:spAutoFit/>
          </a:bodyPr>
          <a:lstStyle/>
          <a:p>
            <a:r>
              <a:rPr lang="en-US" dirty="0" smtClean="0"/>
              <a:t>Electronegativity:</a:t>
            </a:r>
          </a:p>
          <a:p>
            <a:r>
              <a:rPr lang="el-GR" dirty="0" smtClean="0"/>
              <a:t>χ</a:t>
            </a:r>
            <a:r>
              <a:rPr lang="en-US" dirty="0"/>
              <a:t>(N) = 3.07</a:t>
            </a:r>
          </a:p>
          <a:p>
            <a:r>
              <a:rPr lang="el-GR" dirty="0"/>
              <a:t>χ</a:t>
            </a:r>
            <a:r>
              <a:rPr lang="en-US" dirty="0"/>
              <a:t>(C) = </a:t>
            </a:r>
            <a:r>
              <a:rPr lang="en-US" dirty="0" smtClean="0"/>
              <a:t>2.50</a:t>
            </a:r>
          </a:p>
          <a:p>
            <a:r>
              <a:rPr lang="el-GR" dirty="0" smtClean="0"/>
              <a:t>χ</a:t>
            </a:r>
            <a:r>
              <a:rPr lang="en-US" dirty="0" smtClean="0"/>
              <a:t>(P) </a:t>
            </a:r>
            <a:r>
              <a:rPr lang="en-US" dirty="0"/>
              <a:t>= </a:t>
            </a:r>
            <a:r>
              <a:rPr lang="en-US" dirty="0" smtClean="0"/>
              <a:t>2.06</a:t>
            </a:r>
          </a:p>
          <a:p>
            <a:endParaRPr lang="en-US" dirty="0"/>
          </a:p>
          <a:p>
            <a:endParaRPr lang="en-US" dirty="0" smtClean="0"/>
          </a:p>
        </p:txBody>
      </p:sp>
      <p:sp>
        <p:nvSpPr>
          <p:cNvPr id="17" name="TextBox 16"/>
          <p:cNvSpPr txBox="1"/>
          <p:nvPr/>
        </p:nvSpPr>
        <p:spPr>
          <a:xfrm>
            <a:off x="4830362" y="1136416"/>
            <a:ext cx="3957077" cy="1645433"/>
          </a:xfrm>
          <a:prstGeom prst="rect">
            <a:avLst/>
          </a:prstGeom>
          <a:noFill/>
        </p:spPr>
        <p:txBody>
          <a:bodyPr wrap="none" lIns="91436" tIns="45718" rIns="91436" bIns="45718" rtlCol="0">
            <a:spAutoFit/>
          </a:bodyPr>
          <a:lstStyle/>
          <a:p>
            <a:pPr algn="just"/>
            <a:r>
              <a:rPr lang="en-US" sz="2000" dirty="0"/>
              <a:t>Electronegative substituents in PR</a:t>
            </a:r>
            <a:r>
              <a:rPr lang="en-US" sz="2000" baseline="-25000" dirty="0"/>
              <a:t>3</a:t>
            </a:r>
            <a:r>
              <a:rPr lang="en-US" sz="2000" dirty="0"/>
              <a:t>:</a:t>
            </a:r>
          </a:p>
          <a:p>
            <a:pPr marL="285739" indent="-285739" algn="just">
              <a:buFont typeface="Arial" charset="0"/>
              <a:buChar char="•"/>
            </a:pPr>
            <a:r>
              <a:rPr lang="en-US" sz="2000" dirty="0">
                <a:solidFill>
                  <a:srgbClr val="C0504D"/>
                </a:solidFill>
              </a:rPr>
              <a:t>Decreases </a:t>
            </a:r>
            <a:r>
              <a:rPr lang="en-US" sz="2000" dirty="0" err="1">
                <a:solidFill>
                  <a:srgbClr val="C0504D"/>
                </a:solidFill>
              </a:rPr>
              <a:t>lp</a:t>
            </a:r>
            <a:r>
              <a:rPr lang="en-US" sz="2000" dirty="0">
                <a:solidFill>
                  <a:srgbClr val="C0504D"/>
                </a:solidFill>
              </a:rPr>
              <a:t>(A)  energy</a:t>
            </a:r>
          </a:p>
          <a:p>
            <a:pPr marL="742921" lvl="1" indent="-285739" algn="just">
              <a:buFont typeface="Courier New" charset="0"/>
              <a:buChar char="o"/>
            </a:pPr>
            <a:r>
              <a:rPr lang="en-US" sz="2000" dirty="0"/>
              <a:t>Increase ∆</a:t>
            </a:r>
            <a:r>
              <a:rPr lang="el-GR" sz="2000" dirty="0"/>
              <a:t>ε</a:t>
            </a:r>
            <a:endParaRPr lang="en-US" sz="2000" dirty="0"/>
          </a:p>
          <a:p>
            <a:pPr marL="342886" indent="-342886" algn="just">
              <a:buFont typeface="Arial"/>
              <a:buChar char="•"/>
            </a:pPr>
            <a:r>
              <a:rPr lang="en-US" sz="2000" dirty="0">
                <a:solidFill>
                  <a:schemeClr val="tx2"/>
                </a:solidFill>
              </a:rPr>
              <a:t>Contracts </a:t>
            </a:r>
            <a:r>
              <a:rPr lang="en-US" sz="2000" dirty="0" err="1">
                <a:solidFill>
                  <a:schemeClr val="tx2"/>
                </a:solidFill>
              </a:rPr>
              <a:t>lp</a:t>
            </a:r>
            <a:r>
              <a:rPr lang="en-US" sz="2000" dirty="0">
                <a:solidFill>
                  <a:schemeClr val="tx2"/>
                </a:solidFill>
              </a:rPr>
              <a:t>(A)</a:t>
            </a:r>
          </a:p>
          <a:p>
            <a:pPr marL="742921" lvl="1" indent="-285739" algn="just">
              <a:buFont typeface="Courier New" charset="0"/>
              <a:buChar char="o"/>
            </a:pPr>
            <a:r>
              <a:rPr lang="en-US" sz="2000" dirty="0"/>
              <a:t> Improves </a:t>
            </a:r>
            <a:r>
              <a:rPr lang="en-US" sz="2000" dirty="0" err="1"/>
              <a:t>lp</a:t>
            </a:r>
            <a:r>
              <a:rPr lang="en-US" sz="2000" dirty="0"/>
              <a:t>(A)-</a:t>
            </a:r>
            <a:r>
              <a:rPr lang="el-GR" sz="2000" dirty="0"/>
              <a:t>σ</a:t>
            </a:r>
            <a:r>
              <a:rPr lang="en-US" sz="2000" dirty="0"/>
              <a:t>* overlap </a:t>
            </a:r>
          </a:p>
        </p:txBody>
      </p:sp>
      <p:sp>
        <p:nvSpPr>
          <p:cNvPr id="18" name="Frame 17"/>
          <p:cNvSpPr/>
          <p:nvPr/>
        </p:nvSpPr>
        <p:spPr>
          <a:xfrm>
            <a:off x="5849471" y="4397189"/>
            <a:ext cx="3130176" cy="900829"/>
          </a:xfrm>
          <a:prstGeom prst="frame">
            <a:avLst>
              <a:gd name="adj1" fmla="val 4196"/>
            </a:avLst>
          </a:prstGeom>
          <a:ln w="9525"/>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solidFill>
                <a:schemeClr val="tx1"/>
              </a:solidFill>
            </a:endParaRPr>
          </a:p>
        </p:txBody>
      </p:sp>
      <p:sp>
        <p:nvSpPr>
          <p:cNvPr id="19" name="TextBox 18"/>
          <p:cNvSpPr txBox="1"/>
          <p:nvPr/>
        </p:nvSpPr>
        <p:spPr>
          <a:xfrm>
            <a:off x="6808899" y="5279216"/>
            <a:ext cx="1218787" cy="372952"/>
          </a:xfrm>
          <a:prstGeom prst="rect">
            <a:avLst/>
          </a:prstGeom>
          <a:noFill/>
        </p:spPr>
        <p:txBody>
          <a:bodyPr wrap="none" lIns="91436" tIns="45718" rIns="91436" bIns="45718" rtlCol="0">
            <a:spAutoFit/>
          </a:bodyPr>
          <a:lstStyle/>
          <a:p>
            <a:r>
              <a:rPr lang="en-US" smtClean="0"/>
              <a:t>Strong XBs</a:t>
            </a:r>
            <a:endParaRPr lang="en-US"/>
          </a:p>
        </p:txBody>
      </p:sp>
    </p:spTree>
    <p:extLst>
      <p:ext uri="{BB962C8B-B14F-4D97-AF65-F5344CB8AC3E}">
        <p14:creationId xmlns:p14="http://schemas.microsoft.com/office/powerpoint/2010/main" val="244279674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818" y="1109390"/>
            <a:ext cx="6191686" cy="2241998"/>
          </a:xfrm>
          <a:prstGeom prst="rect">
            <a:avLst/>
          </a:prstGeom>
        </p:spPr>
      </p:pic>
      <p:sp>
        <p:nvSpPr>
          <p:cNvPr id="26" name="Rectangle 25"/>
          <p:cNvSpPr/>
          <p:nvPr/>
        </p:nvSpPr>
        <p:spPr>
          <a:xfrm>
            <a:off x="-403412" y="6258561"/>
            <a:ext cx="9856694" cy="599440"/>
          </a:xfrm>
          <a:prstGeom prst="rect">
            <a:avLst/>
          </a:prstGeom>
          <a:solidFill>
            <a:schemeClr val="accent3">
              <a:lumMod val="75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sp>
        <p:nvSpPr>
          <p:cNvPr id="27" name="Rectangle 26"/>
          <p:cNvSpPr/>
          <p:nvPr/>
        </p:nvSpPr>
        <p:spPr>
          <a:xfrm>
            <a:off x="-403412" y="0"/>
            <a:ext cx="9856694" cy="769043"/>
          </a:xfrm>
          <a:prstGeom prst="rect">
            <a:avLst/>
          </a:prstGeom>
          <a:solidFill>
            <a:schemeClr val="accent3">
              <a:lumMod val="75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sp>
        <p:nvSpPr>
          <p:cNvPr id="2" name="Title 1"/>
          <p:cNvSpPr>
            <a:spLocks noGrp="1"/>
          </p:cNvSpPr>
          <p:nvPr>
            <p:ph type="title"/>
          </p:nvPr>
        </p:nvSpPr>
        <p:spPr/>
        <p:txBody>
          <a:bodyPr/>
          <a:lstStyle/>
          <a:p>
            <a:r>
              <a:rPr lang="en-US" dirty="0"/>
              <a:t>Electron </a:t>
            </a:r>
            <a:r>
              <a:rPr lang="en-US" dirty="0" smtClean="0"/>
              <a:t>Difference Density </a:t>
            </a:r>
            <a:r>
              <a:rPr lang="el-GR" dirty="0"/>
              <a:t>∆ρ(r)</a:t>
            </a:r>
            <a:r>
              <a:rPr lang="el-GR" baseline="30000" dirty="0"/>
              <a:t> </a:t>
            </a:r>
            <a:r>
              <a:rPr lang="en-US" dirty="0" smtClean="0"/>
              <a:t> </a:t>
            </a:r>
            <a:endParaRPr lang="en-US" dirty="0"/>
          </a:p>
        </p:txBody>
      </p:sp>
      <p:sp>
        <p:nvSpPr>
          <p:cNvPr id="5" name="Slide Number Placeholder 4"/>
          <p:cNvSpPr>
            <a:spLocks noGrp="1"/>
          </p:cNvSpPr>
          <p:nvPr>
            <p:ph type="sldNum" sz="quarter" idx="12"/>
          </p:nvPr>
        </p:nvSpPr>
        <p:spPr/>
        <p:txBody>
          <a:bodyPr/>
          <a:lstStyle/>
          <a:p>
            <a:fld id="{51DB6D41-6FBA-8A4A-8707-0D6796DAB0C7}" type="slidenum">
              <a:rPr lang="en-US" smtClean="0"/>
              <a:t>35</a:t>
            </a:fld>
            <a:endParaRPr lang="en-US"/>
          </a:p>
        </p:txBody>
      </p:sp>
      <p:sp>
        <p:nvSpPr>
          <p:cNvPr id="7" name="TextBox 6"/>
          <p:cNvSpPr txBox="1"/>
          <p:nvPr/>
        </p:nvSpPr>
        <p:spPr>
          <a:xfrm>
            <a:off x="233680" y="3151911"/>
            <a:ext cx="1227286" cy="432137"/>
          </a:xfrm>
          <a:prstGeom prst="rect">
            <a:avLst/>
          </a:prstGeom>
          <a:noFill/>
        </p:spPr>
        <p:txBody>
          <a:bodyPr wrap="none" lIns="91436" tIns="45718" rIns="91436" bIns="45718" rtlCol="0">
            <a:spAutoFit/>
          </a:bodyPr>
          <a:lstStyle/>
          <a:p>
            <a:r>
              <a:rPr lang="en-US" dirty="0" err="1" smtClean="0"/>
              <a:t>FCl</a:t>
            </a:r>
            <a:r>
              <a:rPr lang="en-US" dirty="0" smtClean="0"/>
              <a:t>···   </a:t>
            </a:r>
            <a:r>
              <a:rPr lang="en-US" sz="2200" dirty="0"/>
              <a:t>NF</a:t>
            </a:r>
            <a:r>
              <a:rPr lang="en-US" sz="2200" baseline="-25000" dirty="0"/>
              <a:t>3</a:t>
            </a:r>
          </a:p>
        </p:txBody>
      </p:sp>
      <p:sp>
        <p:nvSpPr>
          <p:cNvPr id="11" name="TextBox 10"/>
          <p:cNvSpPr txBox="1"/>
          <p:nvPr/>
        </p:nvSpPr>
        <p:spPr>
          <a:xfrm>
            <a:off x="2125577" y="3151911"/>
            <a:ext cx="777010" cy="432137"/>
          </a:xfrm>
          <a:prstGeom prst="rect">
            <a:avLst/>
          </a:prstGeom>
          <a:noFill/>
        </p:spPr>
        <p:txBody>
          <a:bodyPr wrap="none" lIns="91436" tIns="45718" rIns="91436" bIns="45718" rtlCol="0">
            <a:spAutoFit/>
          </a:bodyPr>
          <a:lstStyle/>
          <a:p>
            <a:r>
              <a:rPr lang="en-US" sz="2200" dirty="0"/>
              <a:t>NHF</a:t>
            </a:r>
            <a:r>
              <a:rPr lang="en-US" sz="2200" baseline="-25000" dirty="0"/>
              <a:t>2</a:t>
            </a:r>
            <a:endParaRPr lang="en-US" sz="2200" dirty="0"/>
          </a:p>
        </p:txBody>
      </p:sp>
      <p:sp>
        <p:nvSpPr>
          <p:cNvPr id="12" name="TextBox 11"/>
          <p:cNvSpPr txBox="1"/>
          <p:nvPr/>
        </p:nvSpPr>
        <p:spPr>
          <a:xfrm>
            <a:off x="3427661" y="3159750"/>
            <a:ext cx="777010" cy="432137"/>
          </a:xfrm>
          <a:prstGeom prst="rect">
            <a:avLst/>
          </a:prstGeom>
          <a:noFill/>
        </p:spPr>
        <p:txBody>
          <a:bodyPr wrap="none" lIns="91436" tIns="45718" rIns="91436" bIns="45718" rtlCol="0">
            <a:spAutoFit/>
          </a:bodyPr>
          <a:lstStyle/>
          <a:p>
            <a:r>
              <a:rPr lang="en-US" sz="2200" dirty="0"/>
              <a:t>NH</a:t>
            </a:r>
            <a:r>
              <a:rPr lang="en-US" sz="2200" baseline="-25000" dirty="0"/>
              <a:t>2</a:t>
            </a:r>
            <a:r>
              <a:rPr lang="en-US" sz="2200" dirty="0"/>
              <a:t>F</a:t>
            </a:r>
          </a:p>
        </p:txBody>
      </p:sp>
      <p:sp>
        <p:nvSpPr>
          <p:cNvPr id="13" name="TextBox 12"/>
          <p:cNvSpPr txBox="1"/>
          <p:nvPr/>
        </p:nvSpPr>
        <p:spPr>
          <a:xfrm>
            <a:off x="4529219" y="3159750"/>
            <a:ext cx="645438" cy="432137"/>
          </a:xfrm>
          <a:prstGeom prst="rect">
            <a:avLst/>
          </a:prstGeom>
          <a:noFill/>
        </p:spPr>
        <p:txBody>
          <a:bodyPr wrap="none" lIns="91436" tIns="45718" rIns="91436" bIns="45718" rtlCol="0">
            <a:spAutoFit/>
          </a:bodyPr>
          <a:lstStyle/>
          <a:p>
            <a:r>
              <a:rPr lang="en-US" sz="2200" dirty="0"/>
              <a:t>NH</a:t>
            </a:r>
            <a:r>
              <a:rPr lang="en-US" sz="2200" baseline="-25000" dirty="0"/>
              <a:t>3</a:t>
            </a:r>
            <a:endParaRPr lang="en-US" sz="2200" dirty="0"/>
          </a:p>
        </p:txBody>
      </p:sp>
      <p:sp>
        <p:nvSpPr>
          <p:cNvPr id="14" name="TextBox 13"/>
          <p:cNvSpPr txBox="1"/>
          <p:nvPr/>
        </p:nvSpPr>
        <p:spPr>
          <a:xfrm>
            <a:off x="5541051" y="3180663"/>
            <a:ext cx="1073288" cy="432137"/>
          </a:xfrm>
          <a:prstGeom prst="rect">
            <a:avLst/>
          </a:prstGeom>
          <a:noFill/>
        </p:spPr>
        <p:txBody>
          <a:bodyPr wrap="none" lIns="91436" tIns="45718" rIns="91436" bIns="45718" rtlCol="0">
            <a:spAutoFit/>
          </a:bodyPr>
          <a:lstStyle/>
          <a:p>
            <a:r>
              <a:rPr lang="en-US" sz="2200" dirty="0"/>
              <a:t>NH</a:t>
            </a:r>
            <a:r>
              <a:rPr lang="en-US" sz="2200" baseline="-25000" dirty="0"/>
              <a:t>2</a:t>
            </a:r>
            <a:r>
              <a:rPr lang="en-US" sz="2200" dirty="0"/>
              <a:t>CH</a:t>
            </a:r>
            <a:r>
              <a:rPr lang="en-US" sz="2200" baseline="-25000" dirty="0"/>
              <a:t>3</a:t>
            </a:r>
          </a:p>
        </p:txBody>
      </p:sp>
      <p:sp>
        <p:nvSpPr>
          <p:cNvPr id="18" name="TextBox 17"/>
          <p:cNvSpPr txBox="1"/>
          <p:nvPr/>
        </p:nvSpPr>
        <p:spPr>
          <a:xfrm>
            <a:off x="128820" y="5688447"/>
            <a:ext cx="1190373" cy="432137"/>
          </a:xfrm>
          <a:prstGeom prst="rect">
            <a:avLst/>
          </a:prstGeom>
          <a:noFill/>
        </p:spPr>
        <p:txBody>
          <a:bodyPr wrap="none" lIns="91436" tIns="45718" rIns="91436" bIns="45718" rtlCol="0">
            <a:spAutoFit/>
          </a:bodyPr>
          <a:lstStyle/>
          <a:p>
            <a:r>
              <a:rPr lang="en-US" dirty="0" err="1" smtClean="0"/>
              <a:t>FCl</a:t>
            </a:r>
            <a:r>
              <a:rPr lang="en-US" dirty="0" smtClean="0"/>
              <a:t>···   </a:t>
            </a:r>
            <a:r>
              <a:rPr lang="en-US" sz="2200" dirty="0"/>
              <a:t>PF</a:t>
            </a:r>
            <a:r>
              <a:rPr lang="en-US" sz="2200" baseline="-25000" dirty="0"/>
              <a:t>3</a:t>
            </a:r>
          </a:p>
        </p:txBody>
      </p:sp>
      <p:sp>
        <p:nvSpPr>
          <p:cNvPr id="19" name="TextBox 18"/>
          <p:cNvSpPr txBox="1"/>
          <p:nvPr/>
        </p:nvSpPr>
        <p:spPr>
          <a:xfrm>
            <a:off x="1858159" y="5704125"/>
            <a:ext cx="740097" cy="432137"/>
          </a:xfrm>
          <a:prstGeom prst="rect">
            <a:avLst/>
          </a:prstGeom>
          <a:noFill/>
        </p:spPr>
        <p:txBody>
          <a:bodyPr wrap="none" lIns="91436" tIns="45718" rIns="91436" bIns="45718" rtlCol="0">
            <a:spAutoFit/>
          </a:bodyPr>
          <a:lstStyle/>
          <a:p>
            <a:r>
              <a:rPr lang="en-US" sz="2200" dirty="0"/>
              <a:t>PHF</a:t>
            </a:r>
            <a:r>
              <a:rPr lang="en-US" sz="2200" baseline="-25000" dirty="0"/>
              <a:t>2</a:t>
            </a:r>
            <a:endParaRPr lang="en-US" sz="2200" dirty="0"/>
          </a:p>
        </p:txBody>
      </p:sp>
      <p:sp>
        <p:nvSpPr>
          <p:cNvPr id="20" name="TextBox 19"/>
          <p:cNvSpPr txBox="1"/>
          <p:nvPr/>
        </p:nvSpPr>
        <p:spPr>
          <a:xfrm>
            <a:off x="3160243" y="5711857"/>
            <a:ext cx="740097" cy="432137"/>
          </a:xfrm>
          <a:prstGeom prst="rect">
            <a:avLst/>
          </a:prstGeom>
          <a:noFill/>
        </p:spPr>
        <p:txBody>
          <a:bodyPr wrap="none" lIns="91436" tIns="45718" rIns="91436" bIns="45718" rtlCol="0">
            <a:spAutoFit/>
          </a:bodyPr>
          <a:lstStyle/>
          <a:p>
            <a:r>
              <a:rPr lang="en-US" sz="2200" dirty="0"/>
              <a:t>PH</a:t>
            </a:r>
            <a:r>
              <a:rPr lang="en-US" sz="2200" baseline="-25000" dirty="0"/>
              <a:t>2</a:t>
            </a:r>
            <a:r>
              <a:rPr lang="en-US" sz="2200" dirty="0"/>
              <a:t>F</a:t>
            </a:r>
          </a:p>
        </p:txBody>
      </p:sp>
      <p:sp>
        <p:nvSpPr>
          <p:cNvPr id="21" name="TextBox 20"/>
          <p:cNvSpPr txBox="1"/>
          <p:nvPr/>
        </p:nvSpPr>
        <p:spPr>
          <a:xfrm>
            <a:off x="4395004" y="5714057"/>
            <a:ext cx="608526" cy="432137"/>
          </a:xfrm>
          <a:prstGeom prst="rect">
            <a:avLst/>
          </a:prstGeom>
          <a:noFill/>
        </p:spPr>
        <p:txBody>
          <a:bodyPr wrap="none" lIns="91436" tIns="45718" rIns="91436" bIns="45718" rtlCol="0">
            <a:spAutoFit/>
          </a:bodyPr>
          <a:lstStyle/>
          <a:p>
            <a:r>
              <a:rPr lang="en-US" sz="2200" dirty="0"/>
              <a:t>PH</a:t>
            </a:r>
            <a:r>
              <a:rPr lang="en-US" sz="2200" baseline="-25000" dirty="0"/>
              <a:t>3</a:t>
            </a:r>
            <a:endParaRPr lang="en-US" sz="2200" dirty="0"/>
          </a:p>
        </p:txBody>
      </p:sp>
      <p:sp>
        <p:nvSpPr>
          <p:cNvPr id="22" name="TextBox 21"/>
          <p:cNvSpPr txBox="1"/>
          <p:nvPr/>
        </p:nvSpPr>
        <p:spPr>
          <a:xfrm>
            <a:off x="5477442" y="5711884"/>
            <a:ext cx="1036376" cy="432137"/>
          </a:xfrm>
          <a:prstGeom prst="rect">
            <a:avLst/>
          </a:prstGeom>
          <a:noFill/>
        </p:spPr>
        <p:txBody>
          <a:bodyPr wrap="none" lIns="91436" tIns="45718" rIns="91436" bIns="45718" rtlCol="0">
            <a:spAutoFit/>
          </a:bodyPr>
          <a:lstStyle/>
          <a:p>
            <a:r>
              <a:rPr lang="en-US" sz="2200" dirty="0"/>
              <a:t>PH</a:t>
            </a:r>
            <a:r>
              <a:rPr lang="en-US" sz="2200" baseline="-25000" dirty="0"/>
              <a:t>2</a:t>
            </a:r>
            <a:r>
              <a:rPr lang="en-US" sz="2200" dirty="0"/>
              <a:t>CH</a:t>
            </a:r>
            <a:r>
              <a:rPr lang="en-US" sz="2200" baseline="-25000" dirty="0"/>
              <a:t>3</a:t>
            </a:r>
          </a:p>
        </p:txBody>
      </p:sp>
      <p:sp>
        <p:nvSpPr>
          <p:cNvPr id="23" name="Right Brace 22"/>
          <p:cNvSpPr/>
          <p:nvPr/>
        </p:nvSpPr>
        <p:spPr>
          <a:xfrm>
            <a:off x="6772244" y="3502587"/>
            <a:ext cx="233258" cy="2055349"/>
          </a:xfrm>
          <a:prstGeom prst="rightBrace">
            <a:avLst/>
          </a:prstGeom>
        </p:spPr>
        <p:style>
          <a:lnRef idx="2">
            <a:schemeClr val="accent1"/>
          </a:lnRef>
          <a:fillRef idx="0">
            <a:schemeClr val="accent1"/>
          </a:fillRef>
          <a:effectRef idx="1">
            <a:schemeClr val="accent1"/>
          </a:effectRef>
          <a:fontRef idx="minor">
            <a:schemeClr val="tx1"/>
          </a:fontRef>
        </p:style>
        <p:txBody>
          <a:bodyPr lIns="91436" tIns="45718" rIns="91436" bIns="45718" rtlCol="0" anchor="ctr"/>
          <a:lstStyle/>
          <a:p>
            <a:pPr algn="ctr"/>
            <a:endParaRPr lang="en-US"/>
          </a:p>
        </p:txBody>
      </p:sp>
      <p:sp>
        <p:nvSpPr>
          <p:cNvPr id="24" name="TextBox 23"/>
          <p:cNvSpPr txBox="1"/>
          <p:nvPr/>
        </p:nvSpPr>
        <p:spPr>
          <a:xfrm>
            <a:off x="6964862" y="2523110"/>
            <a:ext cx="2228533" cy="3820487"/>
          </a:xfrm>
          <a:prstGeom prst="rect">
            <a:avLst/>
          </a:prstGeom>
          <a:noFill/>
        </p:spPr>
        <p:txBody>
          <a:bodyPr wrap="none" lIns="91436" tIns="45718" rIns="91436" bIns="45718" rtlCol="0">
            <a:spAutoFit/>
          </a:bodyPr>
          <a:lstStyle/>
          <a:p>
            <a:r>
              <a:rPr lang="en-US" sz="2000" dirty="0"/>
              <a:t>F-</a:t>
            </a:r>
            <a:r>
              <a:rPr lang="en-US" sz="2000" dirty="0" err="1"/>
              <a:t>Cl</a:t>
            </a:r>
            <a:r>
              <a:rPr lang="en-US" sz="2000" dirty="0"/>
              <a:t>···PHF</a:t>
            </a:r>
            <a:r>
              <a:rPr lang="en-US" sz="2000" baseline="-25000" dirty="0"/>
              <a:t>2</a:t>
            </a:r>
            <a:endParaRPr lang="en-US" sz="2000" dirty="0"/>
          </a:p>
          <a:p>
            <a:r>
              <a:rPr lang="en-US" sz="2000" dirty="0"/>
              <a:t>F-</a:t>
            </a:r>
            <a:r>
              <a:rPr lang="en-US" sz="2000" dirty="0" err="1"/>
              <a:t>Cl</a:t>
            </a:r>
            <a:r>
              <a:rPr lang="en-US" sz="2000" dirty="0"/>
              <a:t>···PH</a:t>
            </a:r>
            <a:r>
              <a:rPr lang="en-US" sz="2000" baseline="-25000" dirty="0"/>
              <a:t>2</a:t>
            </a:r>
            <a:r>
              <a:rPr lang="en-US" sz="2000" dirty="0"/>
              <a:t>F </a:t>
            </a:r>
          </a:p>
          <a:p>
            <a:r>
              <a:rPr lang="en-US" sz="2000" dirty="0"/>
              <a:t>F-</a:t>
            </a:r>
            <a:r>
              <a:rPr lang="en-US" sz="2000" dirty="0" err="1"/>
              <a:t>Cl</a:t>
            </a:r>
            <a:r>
              <a:rPr lang="en-US" sz="2000" dirty="0"/>
              <a:t>···PHCH</a:t>
            </a:r>
            <a:r>
              <a:rPr lang="en-US" sz="2000" baseline="-25000" dirty="0"/>
              <a:t>3</a:t>
            </a:r>
            <a:endParaRPr lang="en-US" sz="2000" dirty="0"/>
          </a:p>
          <a:p>
            <a:endParaRPr lang="en-US" sz="2000" dirty="0"/>
          </a:p>
          <a:p>
            <a:r>
              <a:rPr lang="en-US" sz="2000" dirty="0"/>
              <a:t>Close to an ion pair</a:t>
            </a:r>
          </a:p>
          <a:p>
            <a:r>
              <a:rPr lang="en-US" sz="2000" dirty="0"/>
              <a:t> formation?</a:t>
            </a:r>
          </a:p>
          <a:p>
            <a:endParaRPr lang="en-US" sz="2000" dirty="0"/>
          </a:p>
          <a:p>
            <a:r>
              <a:rPr lang="en-US" sz="2000" dirty="0"/>
              <a:t>F</a:t>
            </a:r>
            <a:r>
              <a:rPr lang="en-US" sz="2000" baseline="30000" dirty="0"/>
              <a:t>-</a:t>
            </a:r>
            <a:r>
              <a:rPr lang="en-US" sz="2000" dirty="0"/>
              <a:t>···Cl-PR</a:t>
            </a:r>
            <a:r>
              <a:rPr lang="en-US" sz="2000" baseline="-25000" dirty="0"/>
              <a:t>3</a:t>
            </a:r>
            <a:r>
              <a:rPr lang="en-US" sz="2000" baseline="30000" dirty="0"/>
              <a:t>+</a:t>
            </a:r>
            <a:endParaRPr lang="en-US" sz="2000" dirty="0"/>
          </a:p>
          <a:p>
            <a:r>
              <a:rPr lang="en-US" sz="2000" dirty="0"/>
              <a:t>or</a:t>
            </a:r>
          </a:p>
          <a:p>
            <a:r>
              <a:rPr lang="en-US" sz="2000" dirty="0"/>
              <a:t>F···</a:t>
            </a:r>
            <a:r>
              <a:rPr lang="en-US" sz="2000" dirty="0" err="1"/>
              <a:t>Cl</a:t>
            </a:r>
            <a:r>
              <a:rPr lang="en-US" sz="2000" dirty="0"/>
              <a:t>···PR</a:t>
            </a:r>
            <a:r>
              <a:rPr lang="en-US" sz="2000" baseline="-25000" dirty="0"/>
              <a:t>3</a:t>
            </a:r>
            <a:endParaRPr lang="en-US" sz="2000" dirty="0"/>
          </a:p>
          <a:p>
            <a:endParaRPr lang="en-US" sz="2000" dirty="0"/>
          </a:p>
          <a:p>
            <a:endParaRPr lang="en-US" sz="2000"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991" y="3742441"/>
            <a:ext cx="6260962" cy="2047124"/>
          </a:xfrm>
          <a:prstGeom prst="rect">
            <a:avLst/>
          </a:prstGeom>
        </p:spPr>
      </p:pic>
      <p:sp>
        <p:nvSpPr>
          <p:cNvPr id="25" name="Rectangle 24"/>
          <p:cNvSpPr/>
          <p:nvPr/>
        </p:nvSpPr>
        <p:spPr>
          <a:xfrm>
            <a:off x="3079230" y="760831"/>
            <a:ext cx="3291091" cy="343360"/>
          </a:xfrm>
          <a:prstGeom prst="rect">
            <a:avLst/>
          </a:prstGeom>
        </p:spPr>
        <p:txBody>
          <a:bodyPr wrap="square" lIns="91436" tIns="45718" rIns="91436" bIns="45718">
            <a:spAutoFit/>
          </a:bodyPr>
          <a:lstStyle/>
          <a:p>
            <a:r>
              <a:rPr lang="el-GR" sz="1600" dirty="0"/>
              <a:t>∆ρ(r) = ρ(</a:t>
            </a:r>
            <a:r>
              <a:rPr lang="en-US" sz="1600" dirty="0" err="1"/>
              <a:t>FCl</a:t>
            </a:r>
            <a:r>
              <a:rPr lang="en-US" sz="1600" dirty="0"/>
              <a:t>···NR</a:t>
            </a:r>
            <a:r>
              <a:rPr lang="en-US" sz="1600" baseline="-25000" dirty="0"/>
              <a:t>3</a:t>
            </a:r>
            <a:r>
              <a:rPr lang="el-GR" sz="1600" dirty="0"/>
              <a:t>) − ρ(</a:t>
            </a:r>
            <a:r>
              <a:rPr lang="en-US" sz="1600" dirty="0" err="1"/>
              <a:t>FCl</a:t>
            </a:r>
            <a:r>
              <a:rPr lang="el-GR" sz="1600" dirty="0"/>
              <a:t>) − ρ(</a:t>
            </a:r>
            <a:r>
              <a:rPr lang="en-US" sz="1600" dirty="0"/>
              <a:t>NR</a:t>
            </a:r>
            <a:r>
              <a:rPr lang="en-US" sz="1600" baseline="-25000" dirty="0"/>
              <a:t>3</a:t>
            </a:r>
            <a:r>
              <a:rPr lang="el-GR" sz="1600" dirty="0"/>
              <a:t>)</a:t>
            </a:r>
            <a:endParaRPr lang="en-US" sz="1600" dirty="0"/>
          </a:p>
        </p:txBody>
      </p:sp>
    </p:spTree>
    <p:extLst>
      <p:ext uri="{BB962C8B-B14F-4D97-AF65-F5344CB8AC3E}">
        <p14:creationId xmlns:p14="http://schemas.microsoft.com/office/powerpoint/2010/main" val="158475578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403412" y="6258561"/>
            <a:ext cx="9856694" cy="599440"/>
          </a:xfrm>
          <a:prstGeom prst="rect">
            <a:avLst/>
          </a:prstGeom>
          <a:solidFill>
            <a:schemeClr val="accent3">
              <a:lumMod val="75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sp>
        <p:nvSpPr>
          <p:cNvPr id="16" name="Rectangle 15"/>
          <p:cNvSpPr/>
          <p:nvPr/>
        </p:nvSpPr>
        <p:spPr>
          <a:xfrm>
            <a:off x="-403412" y="0"/>
            <a:ext cx="9856694" cy="769043"/>
          </a:xfrm>
          <a:prstGeom prst="rect">
            <a:avLst/>
          </a:prstGeom>
          <a:solidFill>
            <a:schemeClr val="accent3">
              <a:lumMod val="75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sp>
        <p:nvSpPr>
          <p:cNvPr id="2" name="Title 1"/>
          <p:cNvSpPr>
            <a:spLocks noGrp="1"/>
          </p:cNvSpPr>
          <p:nvPr>
            <p:ph type="title"/>
          </p:nvPr>
        </p:nvSpPr>
        <p:spPr/>
        <p:txBody>
          <a:bodyPr/>
          <a:lstStyle/>
          <a:p>
            <a:r>
              <a:rPr lang="en-US" dirty="0" smtClean="0"/>
              <a:t>Quantifying the 4e-3c </a:t>
            </a:r>
            <a:r>
              <a:rPr lang="en-US" dirty="0"/>
              <a:t>C</a:t>
            </a:r>
            <a:r>
              <a:rPr lang="en-US" dirty="0" smtClean="0"/>
              <a:t>haracter</a:t>
            </a:r>
            <a:endParaRPr lang="en-US" dirty="0"/>
          </a:p>
        </p:txBody>
      </p:sp>
      <p:sp>
        <p:nvSpPr>
          <p:cNvPr id="5" name="Slide Number Placeholder 4"/>
          <p:cNvSpPr>
            <a:spLocks noGrp="1"/>
          </p:cNvSpPr>
          <p:nvPr>
            <p:ph type="sldNum" sz="quarter" idx="12"/>
          </p:nvPr>
        </p:nvSpPr>
        <p:spPr/>
        <p:txBody>
          <a:bodyPr/>
          <a:lstStyle/>
          <a:p>
            <a:fld id="{51DB6D41-6FBA-8A4A-8707-0D6796DAB0C7}" type="slidenum">
              <a:rPr lang="en-US" smtClean="0"/>
              <a:t>36</a:t>
            </a:fld>
            <a:endParaRPr lang="en-US"/>
          </a:p>
        </p:txBody>
      </p:sp>
      <p:pic>
        <p:nvPicPr>
          <p:cNvPr id="7" name="Picture 6"/>
          <p:cNvPicPr>
            <a:picLocks noChangeAspect="1"/>
          </p:cNvPicPr>
          <p:nvPr/>
        </p:nvPicPr>
        <p:blipFill>
          <a:blip r:embed="rId3"/>
          <a:stretch>
            <a:fillRect/>
          </a:stretch>
        </p:blipFill>
        <p:spPr>
          <a:xfrm>
            <a:off x="559612" y="1713325"/>
            <a:ext cx="3853108" cy="3236612"/>
          </a:xfrm>
          <a:prstGeom prst="rect">
            <a:avLst/>
          </a:prstGeom>
        </p:spPr>
      </p:pic>
      <p:sp>
        <p:nvSpPr>
          <p:cNvPr id="13" name="TextBox 12"/>
          <p:cNvSpPr txBox="1"/>
          <p:nvPr/>
        </p:nvSpPr>
        <p:spPr>
          <a:xfrm>
            <a:off x="1285620" y="5193972"/>
            <a:ext cx="2907391" cy="654081"/>
          </a:xfrm>
          <a:prstGeom prst="rect">
            <a:avLst/>
          </a:prstGeom>
          <a:noFill/>
        </p:spPr>
        <p:txBody>
          <a:bodyPr wrap="none" lIns="91436" tIns="45718" rIns="91436" bIns="45718" rtlCol="0">
            <a:spAutoFit/>
          </a:bodyPr>
          <a:lstStyle/>
          <a:p>
            <a:r>
              <a:rPr lang="en-US" dirty="0" smtClean="0"/>
              <a:t>Maximum 2-e delocalization</a:t>
            </a:r>
          </a:p>
          <a:p>
            <a:r>
              <a:rPr lang="en-US" dirty="0" smtClean="0"/>
              <a:t>Minimum 4-e repulsion</a:t>
            </a:r>
          </a:p>
        </p:txBody>
      </p:sp>
      <p:sp>
        <p:nvSpPr>
          <p:cNvPr id="14" name="TextBox 13"/>
          <p:cNvSpPr txBox="1"/>
          <p:nvPr/>
        </p:nvSpPr>
        <p:spPr>
          <a:xfrm>
            <a:off x="4794405" y="2792843"/>
            <a:ext cx="3579738" cy="654081"/>
          </a:xfrm>
          <a:prstGeom prst="rect">
            <a:avLst/>
          </a:prstGeom>
          <a:noFill/>
        </p:spPr>
        <p:txBody>
          <a:bodyPr wrap="none" lIns="91436" tIns="45718" rIns="91436" bIns="45718" rtlCol="0">
            <a:spAutoFit/>
          </a:bodyPr>
          <a:lstStyle/>
          <a:p>
            <a:r>
              <a:rPr lang="en-US" dirty="0" smtClean="0"/>
              <a:t>A simple formula for evaluating the</a:t>
            </a:r>
          </a:p>
          <a:p>
            <a:r>
              <a:rPr lang="en-US" dirty="0" smtClean="0"/>
              <a:t>4e-3c bond character is given by:</a:t>
            </a:r>
          </a:p>
        </p:txBody>
      </p:sp>
      <p:sp>
        <p:nvSpPr>
          <p:cNvPr id="3" name="TextBox 2"/>
          <p:cNvSpPr txBox="1"/>
          <p:nvPr/>
        </p:nvSpPr>
        <p:spPr>
          <a:xfrm>
            <a:off x="1710950" y="1324471"/>
            <a:ext cx="1270818" cy="372952"/>
          </a:xfrm>
          <a:prstGeom prst="rect">
            <a:avLst/>
          </a:prstGeom>
          <a:noFill/>
        </p:spPr>
        <p:txBody>
          <a:bodyPr wrap="none" lIns="91436" tIns="45718" rIns="91436" bIns="45718" rtlCol="0">
            <a:spAutoFit/>
          </a:bodyPr>
          <a:lstStyle/>
          <a:p>
            <a:r>
              <a:rPr lang="en-US" smtClean="0"/>
              <a:t>4e-3c Bond</a:t>
            </a:r>
            <a:endParaRPr lang="en-US"/>
          </a:p>
        </p:txBody>
      </p:sp>
      <p:sp>
        <p:nvSpPr>
          <p:cNvPr id="11" name="TextBox 10"/>
          <p:cNvSpPr txBox="1"/>
          <p:nvPr/>
        </p:nvSpPr>
        <p:spPr>
          <a:xfrm>
            <a:off x="5946978" y="1365042"/>
            <a:ext cx="1219913" cy="461665"/>
          </a:xfrm>
          <a:prstGeom prst="rect">
            <a:avLst/>
          </a:prstGeom>
          <a:noFill/>
        </p:spPr>
        <p:txBody>
          <a:bodyPr wrap="square" lIns="91436" tIns="45718" rIns="91436" bIns="45718" rtlCol="0">
            <a:spAutoFit/>
          </a:bodyPr>
          <a:lstStyle/>
          <a:p>
            <a:r>
              <a:rPr lang="en-US" sz="2400" dirty="0"/>
              <a:t>Y···X···A</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4404" y="3763928"/>
            <a:ext cx="3699356" cy="847769"/>
          </a:xfrm>
          <a:prstGeom prst="rect">
            <a:avLst/>
          </a:prstGeom>
        </p:spPr>
      </p:pic>
    </p:spTree>
    <p:extLst>
      <p:ext uri="{BB962C8B-B14F-4D97-AF65-F5344CB8AC3E}">
        <p14:creationId xmlns:p14="http://schemas.microsoft.com/office/powerpoint/2010/main" val="27939466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403412" y="6258561"/>
            <a:ext cx="9856694" cy="599440"/>
          </a:xfrm>
          <a:prstGeom prst="rect">
            <a:avLst/>
          </a:prstGeom>
          <a:solidFill>
            <a:schemeClr val="accent3">
              <a:lumMod val="75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sp>
        <p:nvSpPr>
          <p:cNvPr id="12" name="Rectangle 11"/>
          <p:cNvSpPr/>
          <p:nvPr/>
        </p:nvSpPr>
        <p:spPr>
          <a:xfrm>
            <a:off x="-403412" y="0"/>
            <a:ext cx="9856694" cy="769043"/>
          </a:xfrm>
          <a:prstGeom prst="rect">
            <a:avLst/>
          </a:prstGeom>
          <a:solidFill>
            <a:schemeClr val="accent3">
              <a:lumMod val="75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sp>
        <p:nvSpPr>
          <p:cNvPr id="3" name="Content Placeholder 2"/>
          <p:cNvSpPr>
            <a:spLocks noGrp="1"/>
          </p:cNvSpPr>
          <p:nvPr>
            <p:ph idx="1"/>
          </p:nvPr>
        </p:nvSpPr>
        <p:spPr>
          <a:xfrm>
            <a:off x="233680" y="1070088"/>
            <a:ext cx="8722360" cy="5069523"/>
          </a:xfrm>
        </p:spPr>
        <p:txBody>
          <a:bodyPr/>
          <a:lstStyle/>
          <a:p>
            <a:r>
              <a:rPr lang="en-US" dirty="0" smtClean="0"/>
              <a:t>Comparison of 4e-3c % character between phosphine and ammine complexes</a:t>
            </a:r>
            <a:endParaRPr lang="en-US" dirty="0"/>
          </a:p>
        </p:txBody>
      </p:sp>
      <p:sp>
        <p:nvSpPr>
          <p:cNvPr id="5" name="Slide Number Placeholder 4"/>
          <p:cNvSpPr>
            <a:spLocks noGrp="1"/>
          </p:cNvSpPr>
          <p:nvPr>
            <p:ph type="sldNum" sz="quarter" idx="12"/>
          </p:nvPr>
        </p:nvSpPr>
        <p:spPr/>
        <p:txBody>
          <a:bodyPr/>
          <a:lstStyle/>
          <a:p>
            <a:fld id="{51DB6D41-6FBA-8A4A-8707-0D6796DAB0C7}" type="slidenum">
              <a:rPr lang="en-US" smtClean="0"/>
              <a:t>37</a:t>
            </a:fld>
            <a:endParaRPr lang="en-US"/>
          </a:p>
        </p:txBody>
      </p:sp>
      <p:pic>
        <p:nvPicPr>
          <p:cNvPr id="7" name="Picture 6" descr="4e3c.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7760" y="1964396"/>
            <a:ext cx="6601914" cy="4294165"/>
          </a:xfrm>
          <a:prstGeom prst="rect">
            <a:avLst/>
          </a:prstGeom>
        </p:spPr>
      </p:pic>
      <p:sp>
        <p:nvSpPr>
          <p:cNvPr id="10" name="Title 1"/>
          <p:cNvSpPr>
            <a:spLocks noGrp="1"/>
          </p:cNvSpPr>
          <p:nvPr>
            <p:ph type="title"/>
          </p:nvPr>
        </p:nvSpPr>
        <p:spPr>
          <a:xfrm>
            <a:off x="243840" y="92655"/>
            <a:ext cx="8722360" cy="609282"/>
          </a:xfrm>
        </p:spPr>
        <p:txBody>
          <a:bodyPr/>
          <a:lstStyle/>
          <a:p>
            <a:r>
              <a:rPr lang="en-US" dirty="0" smtClean="0"/>
              <a:t>Quantifying the 4e-3c </a:t>
            </a:r>
            <a:r>
              <a:rPr lang="en-US" dirty="0"/>
              <a:t>C</a:t>
            </a:r>
            <a:r>
              <a:rPr lang="en-US" dirty="0" smtClean="0"/>
              <a:t>haracter</a:t>
            </a:r>
            <a:endParaRPr lang="en-US" dirty="0"/>
          </a:p>
        </p:txBody>
      </p:sp>
    </p:spTree>
    <p:extLst>
      <p:ext uri="{BB962C8B-B14F-4D97-AF65-F5344CB8AC3E}">
        <p14:creationId xmlns:p14="http://schemas.microsoft.com/office/powerpoint/2010/main" val="100187215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03412" y="6258561"/>
            <a:ext cx="9856694" cy="599440"/>
          </a:xfrm>
          <a:prstGeom prst="rect">
            <a:avLst/>
          </a:prstGeom>
          <a:solidFill>
            <a:schemeClr val="accent3">
              <a:lumMod val="75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sp>
        <p:nvSpPr>
          <p:cNvPr id="7" name="Rectangle 6"/>
          <p:cNvSpPr/>
          <p:nvPr/>
        </p:nvSpPr>
        <p:spPr>
          <a:xfrm>
            <a:off x="-403412" y="0"/>
            <a:ext cx="9856694" cy="769043"/>
          </a:xfrm>
          <a:prstGeom prst="rect">
            <a:avLst/>
          </a:prstGeom>
          <a:solidFill>
            <a:schemeClr val="accent3">
              <a:lumMod val="75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sp>
        <p:nvSpPr>
          <p:cNvPr id="2" name="Title 1"/>
          <p:cNvSpPr>
            <a:spLocks noGrp="1"/>
          </p:cNvSpPr>
          <p:nvPr>
            <p:ph type="title"/>
          </p:nvPr>
        </p:nvSpPr>
        <p:spPr/>
        <p:txBody>
          <a:bodyPr/>
          <a:lstStyle/>
          <a:p>
            <a:r>
              <a:rPr lang="en-US" dirty="0"/>
              <a:t>Summary – part </a:t>
            </a:r>
            <a:r>
              <a:rPr lang="en-US" dirty="0" smtClean="0"/>
              <a:t>1</a:t>
            </a:r>
            <a:endParaRPr lang="en-US" dirty="0"/>
          </a:p>
        </p:txBody>
      </p:sp>
      <p:sp>
        <p:nvSpPr>
          <p:cNvPr id="3" name="Content Placeholder 2"/>
          <p:cNvSpPr>
            <a:spLocks noGrp="1"/>
          </p:cNvSpPr>
          <p:nvPr>
            <p:ph idx="1"/>
          </p:nvPr>
        </p:nvSpPr>
        <p:spPr>
          <a:xfrm>
            <a:off x="233680" y="1056641"/>
            <a:ext cx="8493461" cy="5069523"/>
          </a:xfrm>
        </p:spPr>
        <p:txBody>
          <a:bodyPr>
            <a:normAutofit/>
          </a:bodyPr>
          <a:lstStyle/>
          <a:p>
            <a:pPr marL="0" indent="0">
              <a:buNone/>
            </a:pPr>
            <a:r>
              <a:rPr lang="en-US" sz="2400" b="1" dirty="0"/>
              <a:t>Nature and strength:</a:t>
            </a:r>
          </a:p>
          <a:p>
            <a:r>
              <a:rPr lang="en-US" sz="2200" dirty="0"/>
              <a:t>Halogen bond varies from weak electrostatic to strong covalent character.</a:t>
            </a:r>
          </a:p>
          <a:p>
            <a:endParaRPr lang="en-US" sz="2200" dirty="0"/>
          </a:p>
          <a:p>
            <a:pPr marL="0" indent="0">
              <a:buNone/>
            </a:pPr>
            <a:r>
              <a:rPr lang="en-US" sz="2400" b="1" dirty="0" err="1"/>
              <a:t>Dihalogens</a:t>
            </a:r>
            <a:r>
              <a:rPr lang="en-US" sz="2400" b="1" dirty="0"/>
              <a:t> and </a:t>
            </a:r>
            <a:r>
              <a:rPr lang="en-US" sz="2400" b="1" dirty="0" err="1"/>
              <a:t>interhalogens</a:t>
            </a:r>
            <a:r>
              <a:rPr lang="en-US" sz="2400" b="1" dirty="0"/>
              <a:t>:</a:t>
            </a:r>
          </a:p>
          <a:p>
            <a:endParaRPr lang="en-US" sz="2200" dirty="0"/>
          </a:p>
          <a:p>
            <a:r>
              <a:rPr lang="en-US" sz="2200" dirty="0"/>
              <a:t>Halogen bond strength does not necessarily relate to charge transfer</a:t>
            </a:r>
          </a:p>
          <a:p>
            <a:r>
              <a:rPr lang="en-US" sz="2200" dirty="0"/>
              <a:t>Charge transfer is larger for 3</a:t>
            </a:r>
            <a:r>
              <a:rPr lang="en-US" sz="2200" baseline="30000" dirty="0"/>
              <a:t>rd</a:t>
            </a:r>
            <a:r>
              <a:rPr lang="en-US" sz="2200" dirty="0"/>
              <a:t> row acceptors, but even in this cases electrostatic contributions are relevant</a:t>
            </a:r>
          </a:p>
          <a:p>
            <a:r>
              <a:rPr lang="en-US" sz="2200" dirty="0"/>
              <a:t>Electronegative substituents can have opposing effects on the acceptor</a:t>
            </a:r>
          </a:p>
          <a:p>
            <a:r>
              <a:rPr lang="en-US" sz="2200" dirty="0" err="1"/>
              <a:t>Phosphines</a:t>
            </a:r>
            <a:r>
              <a:rPr lang="en-US" sz="2200" dirty="0"/>
              <a:t> can make strong halogen bonds with high 4e-3c character</a:t>
            </a:r>
          </a:p>
        </p:txBody>
      </p:sp>
      <p:sp>
        <p:nvSpPr>
          <p:cNvPr id="5" name="Slide Number Placeholder 4"/>
          <p:cNvSpPr>
            <a:spLocks noGrp="1"/>
          </p:cNvSpPr>
          <p:nvPr>
            <p:ph type="sldNum" sz="quarter" idx="12"/>
          </p:nvPr>
        </p:nvSpPr>
        <p:spPr/>
        <p:txBody>
          <a:bodyPr/>
          <a:lstStyle/>
          <a:p>
            <a:fld id="{51DB6D41-6FBA-8A4A-8707-0D6796DAB0C7}" type="slidenum">
              <a:rPr lang="en-US" smtClean="0"/>
              <a:t>38</a:t>
            </a:fld>
            <a:endParaRPr lang="en-US"/>
          </a:p>
        </p:txBody>
      </p:sp>
    </p:spTree>
    <p:extLst>
      <p:ext uri="{BB962C8B-B14F-4D97-AF65-F5344CB8AC3E}">
        <p14:creationId xmlns:p14="http://schemas.microsoft.com/office/powerpoint/2010/main" val="143888403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403412" y="6258561"/>
            <a:ext cx="9856694" cy="599440"/>
          </a:xfrm>
          <a:prstGeom prst="rect">
            <a:avLst/>
          </a:prstGeom>
          <a:solidFill>
            <a:schemeClr val="accent2">
              <a:lumMod val="75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sp>
        <p:nvSpPr>
          <p:cNvPr id="12" name="Rectangle 11"/>
          <p:cNvSpPr/>
          <p:nvPr/>
        </p:nvSpPr>
        <p:spPr>
          <a:xfrm>
            <a:off x="-403412" y="0"/>
            <a:ext cx="9856694" cy="769043"/>
          </a:xfrm>
          <a:prstGeom prst="rect">
            <a:avLst/>
          </a:prstGeom>
          <a:solidFill>
            <a:schemeClr val="accent2">
              <a:lumMod val="75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sp>
        <p:nvSpPr>
          <p:cNvPr id="2" name="Title 1"/>
          <p:cNvSpPr>
            <a:spLocks noGrp="1"/>
          </p:cNvSpPr>
          <p:nvPr>
            <p:ph type="title"/>
          </p:nvPr>
        </p:nvSpPr>
        <p:spPr/>
        <p:txBody>
          <a:bodyPr/>
          <a:lstStyle/>
          <a:p>
            <a:r>
              <a:rPr lang="en-US" dirty="0" smtClean="0"/>
              <a:t>Anionic Complexes</a:t>
            </a:r>
            <a:endParaRPr lang="en-US" dirty="0"/>
          </a:p>
        </p:txBody>
      </p:sp>
      <p:sp>
        <p:nvSpPr>
          <p:cNvPr id="5" name="Slide Number Placeholder 4"/>
          <p:cNvSpPr>
            <a:spLocks noGrp="1"/>
          </p:cNvSpPr>
          <p:nvPr>
            <p:ph type="sldNum" sz="quarter" idx="12"/>
          </p:nvPr>
        </p:nvSpPr>
        <p:spPr/>
        <p:txBody>
          <a:bodyPr/>
          <a:lstStyle/>
          <a:p>
            <a:fld id="{51DB6D41-6FBA-8A4A-8707-0D6796DAB0C7}" type="slidenum">
              <a:rPr lang="en-US" smtClean="0"/>
              <a:t>39</a:t>
            </a:fld>
            <a:endParaRPr lang="en-US"/>
          </a:p>
        </p:txBody>
      </p:sp>
      <p:sp>
        <p:nvSpPr>
          <p:cNvPr id="6" name="TextBox 5"/>
          <p:cNvSpPr txBox="1"/>
          <p:nvPr/>
        </p:nvSpPr>
        <p:spPr>
          <a:xfrm>
            <a:off x="618095" y="1107137"/>
            <a:ext cx="2219325" cy="400110"/>
          </a:xfrm>
          <a:prstGeom prst="rect">
            <a:avLst/>
          </a:prstGeom>
          <a:noFill/>
        </p:spPr>
        <p:txBody>
          <a:bodyPr wrap="none" lIns="91436" tIns="45718" rIns="91436" bIns="45718" rtlCol="0">
            <a:spAutoFit/>
          </a:bodyPr>
          <a:lstStyle/>
          <a:p>
            <a:pPr marL="285739" indent="-285739">
              <a:buFont typeface="Arial" charset="0"/>
              <a:buChar char="•"/>
            </a:pPr>
            <a:r>
              <a:rPr lang="en-US" sz="2000" dirty="0">
                <a:solidFill>
                  <a:schemeClr val="tx2"/>
                </a:solidFill>
              </a:rPr>
              <a:t>Symmetric 4e-3c</a:t>
            </a:r>
          </a:p>
        </p:txBody>
      </p:sp>
      <p:sp>
        <p:nvSpPr>
          <p:cNvPr id="8" name="TextBox 7"/>
          <p:cNvSpPr txBox="1"/>
          <p:nvPr/>
        </p:nvSpPr>
        <p:spPr>
          <a:xfrm>
            <a:off x="618095" y="4710804"/>
            <a:ext cx="6901963" cy="400110"/>
          </a:xfrm>
          <a:prstGeom prst="rect">
            <a:avLst/>
          </a:prstGeom>
          <a:noFill/>
        </p:spPr>
        <p:txBody>
          <a:bodyPr wrap="square" lIns="91436" tIns="45718" rIns="91436" bIns="45718" rtlCol="0">
            <a:spAutoFit/>
          </a:bodyPr>
          <a:lstStyle/>
          <a:p>
            <a:pPr marL="285739" indent="-285739">
              <a:buFont typeface="Arial" charset="0"/>
              <a:buChar char="•"/>
            </a:pPr>
            <a:r>
              <a:rPr lang="en-US" sz="2000" dirty="0">
                <a:solidFill>
                  <a:srgbClr val="009051"/>
                </a:solidFill>
              </a:rPr>
              <a:t>Hydrogen, </a:t>
            </a:r>
            <a:r>
              <a:rPr lang="en-US" sz="2000" dirty="0" err="1">
                <a:solidFill>
                  <a:srgbClr val="009051"/>
                </a:solidFill>
              </a:rPr>
              <a:t>pnicogen</a:t>
            </a:r>
            <a:r>
              <a:rPr lang="en-US" sz="2000" dirty="0">
                <a:solidFill>
                  <a:srgbClr val="009051"/>
                </a:solidFill>
              </a:rPr>
              <a:t> and </a:t>
            </a:r>
            <a:r>
              <a:rPr lang="en-US" sz="2000" dirty="0" err="1">
                <a:solidFill>
                  <a:srgbClr val="009051"/>
                </a:solidFill>
              </a:rPr>
              <a:t>chalcogen</a:t>
            </a:r>
            <a:r>
              <a:rPr lang="en-US" sz="2000" dirty="0">
                <a:solidFill>
                  <a:srgbClr val="009051"/>
                </a:solidFill>
              </a:rPr>
              <a:t> bonded complexes</a:t>
            </a:r>
          </a:p>
        </p:txBody>
      </p:sp>
      <p:sp>
        <p:nvSpPr>
          <p:cNvPr id="9" name="TextBox 8"/>
          <p:cNvSpPr txBox="1"/>
          <p:nvPr/>
        </p:nvSpPr>
        <p:spPr>
          <a:xfrm>
            <a:off x="618094" y="3459793"/>
            <a:ext cx="4480820" cy="400110"/>
          </a:xfrm>
          <a:prstGeom prst="rect">
            <a:avLst/>
          </a:prstGeom>
          <a:noFill/>
        </p:spPr>
        <p:txBody>
          <a:bodyPr wrap="square" lIns="91436" tIns="45718" rIns="91436" bIns="45718" rtlCol="0">
            <a:spAutoFit/>
          </a:bodyPr>
          <a:lstStyle/>
          <a:p>
            <a:pPr marL="285739" indent="-285739">
              <a:buFont typeface="Arial" charset="0"/>
              <a:buChar char="•"/>
            </a:pPr>
            <a:r>
              <a:rPr lang="en-US" sz="2000" dirty="0">
                <a:solidFill>
                  <a:schemeClr val="accent2"/>
                </a:solidFill>
              </a:rPr>
              <a:t>halogen bonded complexes</a:t>
            </a:r>
          </a:p>
        </p:txBody>
      </p:sp>
      <p:pic>
        <p:nvPicPr>
          <p:cNvPr id="17" name="Picture 16"/>
          <p:cNvPicPr>
            <a:picLocks noChangeAspect="1"/>
          </p:cNvPicPr>
          <p:nvPr/>
        </p:nvPicPr>
        <p:blipFill>
          <a:blip r:embed="rId3"/>
          <a:stretch>
            <a:fillRect/>
          </a:stretch>
        </p:blipFill>
        <p:spPr>
          <a:xfrm>
            <a:off x="1111115" y="5299309"/>
            <a:ext cx="3987800" cy="596900"/>
          </a:xfrm>
          <a:prstGeom prst="rect">
            <a:avLst/>
          </a:prstGeom>
        </p:spPr>
      </p:pic>
      <p:pic>
        <p:nvPicPr>
          <p:cNvPr id="18" name="Picture 17"/>
          <p:cNvPicPr>
            <a:picLocks noChangeAspect="1"/>
          </p:cNvPicPr>
          <p:nvPr/>
        </p:nvPicPr>
        <p:blipFill>
          <a:blip r:embed="rId4"/>
          <a:stretch>
            <a:fillRect/>
          </a:stretch>
        </p:blipFill>
        <p:spPr>
          <a:xfrm>
            <a:off x="426720" y="3859903"/>
            <a:ext cx="6870700" cy="850900"/>
          </a:xfrm>
          <a:prstGeom prst="rect">
            <a:avLst/>
          </a:prstGeom>
        </p:spPr>
      </p:pic>
      <p:pic>
        <p:nvPicPr>
          <p:cNvPr id="19" name="Picture 18"/>
          <p:cNvPicPr>
            <a:picLocks noChangeAspect="1"/>
          </p:cNvPicPr>
          <p:nvPr/>
        </p:nvPicPr>
        <p:blipFill>
          <a:blip r:embed="rId5"/>
          <a:stretch>
            <a:fillRect/>
          </a:stretch>
        </p:blipFill>
        <p:spPr>
          <a:xfrm>
            <a:off x="314961" y="1671330"/>
            <a:ext cx="5930900" cy="1346200"/>
          </a:xfrm>
          <a:prstGeom prst="rect">
            <a:avLst/>
          </a:prstGeom>
        </p:spPr>
      </p:pic>
      <p:grpSp>
        <p:nvGrpSpPr>
          <p:cNvPr id="13" name="Group 12"/>
          <p:cNvGrpSpPr/>
          <p:nvPr/>
        </p:nvGrpSpPr>
        <p:grpSpPr>
          <a:xfrm>
            <a:off x="5850859" y="2088177"/>
            <a:ext cx="3129280" cy="1780254"/>
            <a:chOff x="2539126" y="2883176"/>
            <a:chExt cx="3129280" cy="1780254"/>
          </a:xfrm>
        </p:grpSpPr>
        <p:pic>
          <p:nvPicPr>
            <p:cNvPr id="3" name="Picture 2" descr="Screenshot 2016-03-29 10.28.51.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2597192" y="2883176"/>
              <a:ext cx="3057275" cy="1354929"/>
            </a:xfrm>
            <a:prstGeom prst="rect">
              <a:avLst/>
            </a:prstGeom>
          </p:spPr>
        </p:pic>
        <p:sp>
          <p:nvSpPr>
            <p:cNvPr id="7" name="TextBox 6"/>
            <p:cNvSpPr txBox="1"/>
            <p:nvPr/>
          </p:nvSpPr>
          <p:spPr>
            <a:xfrm>
              <a:off x="2543394" y="4114995"/>
              <a:ext cx="3125012" cy="523220"/>
            </a:xfrm>
            <a:prstGeom prst="rect">
              <a:avLst/>
            </a:prstGeom>
            <a:noFill/>
          </p:spPr>
          <p:txBody>
            <a:bodyPr wrap="none" rtlCol="0">
              <a:spAutoFit/>
            </a:bodyPr>
            <a:lstStyle/>
            <a:p>
              <a:r>
                <a:rPr lang="en-US" sz="1400" dirty="0"/>
                <a:t>This type of interaction is found in anion </a:t>
              </a:r>
            </a:p>
            <a:p>
              <a:r>
                <a:rPr lang="en-US" sz="1400" dirty="0"/>
                <a:t>sensors based on halogen bond</a:t>
              </a:r>
            </a:p>
          </p:txBody>
        </p:sp>
        <p:sp>
          <p:nvSpPr>
            <p:cNvPr id="10" name="Frame 9"/>
            <p:cNvSpPr/>
            <p:nvPr/>
          </p:nvSpPr>
          <p:spPr>
            <a:xfrm>
              <a:off x="2539126" y="2908391"/>
              <a:ext cx="3129280" cy="1755039"/>
            </a:xfrm>
            <a:prstGeom prst="frame">
              <a:avLst>
                <a:gd name="adj1" fmla="val 208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18382947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51DB6D41-6FBA-8A4A-8707-0D6796DAB0C7}" type="slidenum">
              <a:rPr lang="en-US" smtClean="0"/>
              <a:t>4</a:t>
            </a:fld>
            <a:endParaRPr lang="en-US"/>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2994" t="2583"/>
          <a:stretch/>
        </p:blipFill>
        <p:spPr>
          <a:xfrm>
            <a:off x="233680" y="1471669"/>
            <a:ext cx="8664927" cy="4020671"/>
          </a:xfrm>
          <a:prstGeom prst="rect">
            <a:avLst/>
          </a:prstGeom>
        </p:spPr>
      </p:pic>
      <p:sp>
        <p:nvSpPr>
          <p:cNvPr id="7" name="Frame 6"/>
          <p:cNvSpPr/>
          <p:nvPr/>
        </p:nvSpPr>
        <p:spPr>
          <a:xfrm>
            <a:off x="7812742" y="1269963"/>
            <a:ext cx="578224" cy="4222376"/>
          </a:xfrm>
          <a:prstGeom prst="frame">
            <a:avLst>
              <a:gd name="adj1" fmla="val 7229"/>
            </a:avLst>
          </a:prstGeom>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solidFill>
                <a:schemeClr val="tx1"/>
              </a:solidFill>
            </a:endParaRPr>
          </a:p>
        </p:txBody>
      </p:sp>
      <p:sp>
        <p:nvSpPr>
          <p:cNvPr id="8" name="TextBox 7"/>
          <p:cNvSpPr txBox="1"/>
          <p:nvPr/>
        </p:nvSpPr>
        <p:spPr>
          <a:xfrm>
            <a:off x="1060633" y="5731125"/>
            <a:ext cx="7209097" cy="372952"/>
          </a:xfrm>
          <a:prstGeom prst="rect">
            <a:avLst/>
          </a:prstGeom>
          <a:noFill/>
        </p:spPr>
        <p:txBody>
          <a:bodyPr wrap="none" lIns="91436" tIns="45718" rIns="91436" bIns="45718" rtlCol="0">
            <a:spAutoFit/>
          </a:bodyPr>
          <a:lstStyle/>
          <a:p>
            <a:r>
              <a:rPr lang="en-US" dirty="0" smtClean="0"/>
              <a:t>Periodic table colored according to </a:t>
            </a:r>
            <a:r>
              <a:rPr lang="en-US" dirty="0"/>
              <a:t>A</a:t>
            </a:r>
            <a:r>
              <a:rPr lang="en-US" dirty="0" smtClean="0"/>
              <a:t>llred-</a:t>
            </a:r>
            <a:r>
              <a:rPr lang="en-US" dirty="0" err="1" smtClean="0"/>
              <a:t>Rochow</a:t>
            </a:r>
            <a:r>
              <a:rPr lang="en-US" dirty="0" smtClean="0"/>
              <a:t> electronegativity scale</a:t>
            </a:r>
            <a:endParaRPr lang="en-US" dirty="0"/>
          </a:p>
        </p:txBody>
      </p:sp>
      <p:sp>
        <p:nvSpPr>
          <p:cNvPr id="10" name="Title 1"/>
          <p:cNvSpPr>
            <a:spLocks noGrp="1"/>
          </p:cNvSpPr>
          <p:nvPr>
            <p:ph type="title"/>
          </p:nvPr>
        </p:nvSpPr>
        <p:spPr>
          <a:xfrm>
            <a:off x="274320" y="108517"/>
            <a:ext cx="8722360" cy="609282"/>
          </a:xfrm>
        </p:spPr>
        <p:txBody>
          <a:bodyPr/>
          <a:lstStyle/>
          <a:p>
            <a:r>
              <a:rPr lang="en-US" dirty="0"/>
              <a:t>What is Halogen Bonding (XB)</a:t>
            </a:r>
          </a:p>
        </p:txBody>
      </p:sp>
      <p:sp>
        <p:nvSpPr>
          <p:cNvPr id="11" name="TextBox 10"/>
          <p:cNvSpPr txBox="1"/>
          <p:nvPr/>
        </p:nvSpPr>
        <p:spPr>
          <a:xfrm>
            <a:off x="7520283" y="869853"/>
            <a:ext cx="1184385" cy="402545"/>
          </a:xfrm>
          <a:prstGeom prst="rect">
            <a:avLst/>
          </a:prstGeom>
          <a:noFill/>
        </p:spPr>
        <p:txBody>
          <a:bodyPr wrap="none" lIns="91436" tIns="45718" rIns="91436" bIns="45718" rtlCol="0">
            <a:spAutoFit/>
          </a:bodyPr>
          <a:lstStyle/>
          <a:p>
            <a:r>
              <a:rPr lang="en-US" sz="2000" b="1" dirty="0"/>
              <a:t>Halogens</a:t>
            </a:r>
          </a:p>
        </p:txBody>
      </p:sp>
    </p:spTree>
    <p:extLst>
      <p:ext uri="{BB962C8B-B14F-4D97-AF65-F5344CB8AC3E}">
        <p14:creationId xmlns:p14="http://schemas.microsoft.com/office/powerpoint/2010/main" val="55484267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403412" y="6258561"/>
            <a:ext cx="9856694" cy="599440"/>
          </a:xfrm>
          <a:prstGeom prst="rect">
            <a:avLst/>
          </a:prstGeom>
          <a:solidFill>
            <a:schemeClr val="accent2">
              <a:lumMod val="75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sp>
        <p:nvSpPr>
          <p:cNvPr id="13" name="Rectangle 12"/>
          <p:cNvSpPr/>
          <p:nvPr/>
        </p:nvSpPr>
        <p:spPr>
          <a:xfrm>
            <a:off x="-403412" y="0"/>
            <a:ext cx="9856694" cy="769043"/>
          </a:xfrm>
          <a:prstGeom prst="rect">
            <a:avLst/>
          </a:prstGeom>
          <a:solidFill>
            <a:schemeClr val="accent2">
              <a:lumMod val="75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sp>
        <p:nvSpPr>
          <p:cNvPr id="2" name="Title 1"/>
          <p:cNvSpPr>
            <a:spLocks noGrp="1"/>
          </p:cNvSpPr>
          <p:nvPr>
            <p:ph type="title"/>
          </p:nvPr>
        </p:nvSpPr>
        <p:spPr/>
        <p:txBody>
          <a:bodyPr/>
          <a:lstStyle/>
          <a:p>
            <a:r>
              <a:rPr lang="en-US" dirty="0" smtClean="0"/>
              <a:t>Anionic Complexes</a:t>
            </a:r>
            <a:endParaRPr lang="en-US" dirty="0"/>
          </a:p>
        </p:txBody>
      </p:sp>
      <p:sp>
        <p:nvSpPr>
          <p:cNvPr id="5" name="Slide Number Placeholder 4"/>
          <p:cNvSpPr>
            <a:spLocks noGrp="1"/>
          </p:cNvSpPr>
          <p:nvPr>
            <p:ph type="sldNum" sz="quarter" idx="12"/>
          </p:nvPr>
        </p:nvSpPr>
        <p:spPr/>
        <p:txBody>
          <a:bodyPr/>
          <a:lstStyle/>
          <a:p>
            <a:fld id="{51DB6D41-6FBA-8A4A-8707-0D6796DAB0C7}" type="slidenum">
              <a:rPr lang="en-US" smtClean="0"/>
              <a:t>40</a:t>
            </a:fld>
            <a:endParaRPr lang="en-US"/>
          </a:p>
        </p:txBody>
      </p:sp>
      <p:sp>
        <p:nvSpPr>
          <p:cNvPr id="6" name="TextBox 5"/>
          <p:cNvSpPr txBox="1"/>
          <p:nvPr/>
        </p:nvSpPr>
        <p:spPr>
          <a:xfrm>
            <a:off x="4605020" y="1682910"/>
            <a:ext cx="4226391" cy="4678204"/>
          </a:xfrm>
          <a:prstGeom prst="rect">
            <a:avLst/>
          </a:prstGeom>
          <a:noFill/>
        </p:spPr>
        <p:txBody>
          <a:bodyPr wrap="square" lIns="91436" tIns="45718" rIns="91436" bIns="45718" rtlCol="0">
            <a:spAutoFit/>
          </a:bodyPr>
          <a:lstStyle/>
          <a:p>
            <a:pPr marL="285739" indent="-285739">
              <a:buFont typeface="Arial" charset="0"/>
              <a:buChar char="•"/>
            </a:pPr>
            <a:r>
              <a:rPr lang="en-US" sz="2000" dirty="0"/>
              <a:t>Symmetric 4e-3c bonds form the</a:t>
            </a:r>
          </a:p>
          <a:p>
            <a:r>
              <a:rPr lang="en-US" sz="2000" dirty="0"/>
              <a:t>strongest interactions:</a:t>
            </a:r>
          </a:p>
          <a:p>
            <a:endParaRPr lang="en-US" sz="2000" dirty="0">
              <a:solidFill>
                <a:schemeClr val="tx2"/>
              </a:solidFill>
            </a:endParaRPr>
          </a:p>
          <a:p>
            <a:endParaRPr lang="en-US" sz="2000" dirty="0">
              <a:solidFill>
                <a:schemeClr val="tx2"/>
              </a:solidFill>
            </a:endParaRPr>
          </a:p>
          <a:p>
            <a:endParaRPr lang="en-US" sz="2000" dirty="0">
              <a:solidFill>
                <a:schemeClr val="tx2"/>
              </a:solidFill>
            </a:endParaRPr>
          </a:p>
          <a:p>
            <a:pPr marL="342886" indent="-342886">
              <a:buFont typeface="Arial"/>
              <a:buChar char="•"/>
            </a:pPr>
            <a:endParaRPr lang="en-US" sz="2000" dirty="0">
              <a:solidFill>
                <a:srgbClr val="000000"/>
              </a:solidFill>
            </a:endParaRPr>
          </a:p>
          <a:p>
            <a:pPr marL="342886" indent="-342886">
              <a:buFont typeface="Arial"/>
              <a:buChar char="•"/>
            </a:pPr>
            <a:r>
              <a:rPr lang="en-US" sz="2000" dirty="0">
                <a:solidFill>
                  <a:srgbClr val="000000"/>
                </a:solidFill>
              </a:rPr>
              <a:t>[F···Cl···F]</a:t>
            </a:r>
            <a:r>
              <a:rPr lang="en-US" sz="2000" baseline="30000" dirty="0">
                <a:solidFill>
                  <a:srgbClr val="000000"/>
                </a:solidFill>
              </a:rPr>
              <a:t>-</a:t>
            </a:r>
            <a:r>
              <a:rPr lang="en-US" sz="2000" dirty="0">
                <a:solidFill>
                  <a:srgbClr val="000000"/>
                </a:solidFill>
              </a:rPr>
              <a:t>  </a:t>
            </a:r>
            <a:r>
              <a:rPr lang="en-US" sz="2000" dirty="0"/>
              <a:t>has a better charge separation</a:t>
            </a:r>
            <a:endParaRPr lang="en-US" sz="2000" dirty="0">
              <a:solidFill>
                <a:schemeClr val="tx2"/>
              </a:solidFill>
            </a:endParaRPr>
          </a:p>
          <a:p>
            <a:pPr marL="342886" indent="-342886">
              <a:buFont typeface="Arial"/>
              <a:buChar char="•"/>
            </a:pPr>
            <a:endParaRPr lang="en-US" sz="2000" dirty="0">
              <a:solidFill>
                <a:schemeClr val="tx2"/>
              </a:solidFill>
            </a:endParaRPr>
          </a:p>
          <a:p>
            <a:pPr marL="285739" indent="-285739">
              <a:buFont typeface="Arial" charset="0"/>
              <a:buChar char="•"/>
            </a:pPr>
            <a:r>
              <a:rPr lang="en-US" sz="2000" dirty="0">
                <a:solidFill>
                  <a:srgbClr val="000000"/>
                </a:solidFill>
              </a:rPr>
              <a:t>Among the strongest:</a:t>
            </a:r>
          </a:p>
          <a:p>
            <a:endParaRPr lang="en-US" sz="2000" dirty="0">
              <a:solidFill>
                <a:schemeClr val="tx2"/>
              </a:solidFill>
            </a:endParaRPr>
          </a:p>
          <a:p>
            <a:pPr marL="285739" indent="-285739">
              <a:buFont typeface="Arial" charset="0"/>
              <a:buChar char="•"/>
            </a:pPr>
            <a:r>
              <a:rPr lang="en-US" sz="2000" dirty="0">
                <a:solidFill>
                  <a:srgbClr val="000000"/>
                </a:solidFill>
              </a:rPr>
              <a:t>Cl</a:t>
            </a:r>
            <a:r>
              <a:rPr lang="en-US" sz="2000" baseline="-25000" dirty="0">
                <a:solidFill>
                  <a:srgbClr val="000000"/>
                </a:solidFill>
              </a:rPr>
              <a:t>3</a:t>
            </a:r>
            <a:r>
              <a:rPr lang="en-US" sz="2000" baseline="30000" dirty="0">
                <a:solidFill>
                  <a:srgbClr val="000000"/>
                </a:solidFill>
              </a:rPr>
              <a:t>-</a:t>
            </a:r>
            <a:r>
              <a:rPr lang="en-US" sz="2000" dirty="0">
                <a:solidFill>
                  <a:srgbClr val="000000"/>
                </a:solidFill>
              </a:rPr>
              <a:t>  and Br</a:t>
            </a:r>
            <a:r>
              <a:rPr lang="en-US" sz="2000" baseline="-25000" dirty="0">
                <a:solidFill>
                  <a:srgbClr val="000000"/>
                </a:solidFill>
              </a:rPr>
              <a:t>3</a:t>
            </a:r>
            <a:r>
              <a:rPr lang="en-US" sz="2000" baseline="30000" dirty="0">
                <a:solidFill>
                  <a:srgbClr val="000000"/>
                </a:solidFill>
              </a:rPr>
              <a:t>-</a:t>
            </a:r>
            <a:r>
              <a:rPr lang="en-US" sz="2000" dirty="0">
                <a:solidFill>
                  <a:srgbClr val="000000"/>
                </a:solidFill>
              </a:rPr>
              <a:t> form weaker interactions,  due to the more diffuse orbitals</a:t>
            </a:r>
          </a:p>
          <a:p>
            <a:pPr marL="285739" indent="-285739">
              <a:buFont typeface="Arial" charset="0"/>
              <a:buChar char="•"/>
            </a:pPr>
            <a:endParaRPr lang="en-US" dirty="0" smtClean="0">
              <a:solidFill>
                <a:schemeClr val="tx2"/>
              </a:solidFill>
            </a:endParaRPr>
          </a:p>
        </p:txBody>
      </p:sp>
      <p:pic>
        <p:nvPicPr>
          <p:cNvPr id="7" name="Picture 6"/>
          <p:cNvPicPr>
            <a:picLocks noChangeAspect="1"/>
          </p:cNvPicPr>
          <p:nvPr/>
        </p:nvPicPr>
        <p:blipFill>
          <a:blip r:embed="rId3"/>
          <a:stretch>
            <a:fillRect/>
          </a:stretch>
        </p:blipFill>
        <p:spPr>
          <a:xfrm>
            <a:off x="5026466" y="2510056"/>
            <a:ext cx="1409700" cy="673100"/>
          </a:xfrm>
          <a:prstGeom prst="rect">
            <a:avLst/>
          </a:prstGeom>
        </p:spPr>
      </p:pic>
      <p:pic>
        <p:nvPicPr>
          <p:cNvPr id="10" name="Picture 9"/>
          <p:cNvPicPr>
            <a:picLocks noChangeAspect="1"/>
          </p:cNvPicPr>
          <p:nvPr/>
        </p:nvPicPr>
        <p:blipFill>
          <a:blip r:embed="rId4"/>
          <a:stretch>
            <a:fillRect/>
          </a:stretch>
        </p:blipFill>
        <p:spPr>
          <a:xfrm>
            <a:off x="6933890" y="2522755"/>
            <a:ext cx="1371600" cy="660400"/>
          </a:xfrm>
          <a:prstGeom prst="rect">
            <a:avLst/>
          </a:prstGeom>
        </p:spPr>
      </p:pic>
      <p:pic>
        <p:nvPicPr>
          <p:cNvPr id="11" name="Picture 10"/>
          <p:cNvPicPr>
            <a:picLocks noChangeAspect="1"/>
          </p:cNvPicPr>
          <p:nvPr/>
        </p:nvPicPr>
        <p:blipFill rotWithShape="1">
          <a:blip r:embed="rId5"/>
          <a:srcRect l="56419" t="40689" r="14281"/>
          <a:stretch/>
        </p:blipFill>
        <p:spPr>
          <a:xfrm>
            <a:off x="7228414" y="4175901"/>
            <a:ext cx="1737786" cy="798448"/>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0300" y="1220753"/>
            <a:ext cx="4647304" cy="3872753"/>
          </a:xfrm>
          <a:prstGeom prst="rect">
            <a:avLst/>
          </a:prstGeom>
        </p:spPr>
      </p:pic>
      <p:sp>
        <p:nvSpPr>
          <p:cNvPr id="14" name="TextBox 13"/>
          <p:cNvSpPr txBox="1"/>
          <p:nvPr/>
        </p:nvSpPr>
        <p:spPr>
          <a:xfrm>
            <a:off x="4777604" y="1220753"/>
            <a:ext cx="1487327" cy="402545"/>
          </a:xfrm>
          <a:prstGeom prst="rect">
            <a:avLst/>
          </a:prstGeom>
          <a:noFill/>
        </p:spPr>
        <p:txBody>
          <a:bodyPr wrap="none" lIns="91436" tIns="45718" rIns="91436" bIns="45718" rtlCol="0">
            <a:spAutoFit/>
          </a:bodyPr>
          <a:lstStyle/>
          <a:p>
            <a:r>
              <a:rPr lang="en-US" sz="2000" dirty="0">
                <a:solidFill>
                  <a:srgbClr val="000090"/>
                </a:solidFill>
              </a:rPr>
              <a:t>4e-3c Bonds</a:t>
            </a:r>
          </a:p>
        </p:txBody>
      </p:sp>
    </p:spTree>
    <p:extLst>
      <p:ext uri="{BB962C8B-B14F-4D97-AF65-F5344CB8AC3E}">
        <p14:creationId xmlns:p14="http://schemas.microsoft.com/office/powerpoint/2010/main" val="25893099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403412" y="6258561"/>
            <a:ext cx="9856694" cy="599440"/>
          </a:xfrm>
          <a:prstGeom prst="rect">
            <a:avLst/>
          </a:prstGeom>
          <a:solidFill>
            <a:schemeClr val="accent2">
              <a:lumMod val="75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sp>
        <p:nvSpPr>
          <p:cNvPr id="13" name="Rectangle 12"/>
          <p:cNvSpPr/>
          <p:nvPr/>
        </p:nvSpPr>
        <p:spPr>
          <a:xfrm>
            <a:off x="-403412" y="0"/>
            <a:ext cx="9856694" cy="769043"/>
          </a:xfrm>
          <a:prstGeom prst="rect">
            <a:avLst/>
          </a:prstGeom>
          <a:solidFill>
            <a:schemeClr val="accent2">
              <a:lumMod val="75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sp>
        <p:nvSpPr>
          <p:cNvPr id="2" name="Title 1"/>
          <p:cNvSpPr>
            <a:spLocks noGrp="1"/>
          </p:cNvSpPr>
          <p:nvPr>
            <p:ph type="title"/>
          </p:nvPr>
        </p:nvSpPr>
        <p:spPr/>
        <p:txBody>
          <a:bodyPr/>
          <a:lstStyle/>
          <a:p>
            <a:r>
              <a:rPr lang="en-US" dirty="0" smtClean="0"/>
              <a:t>Anionic Complexes</a:t>
            </a:r>
            <a:endParaRPr lang="en-US" dirty="0"/>
          </a:p>
        </p:txBody>
      </p:sp>
      <p:sp>
        <p:nvSpPr>
          <p:cNvPr id="5" name="Slide Number Placeholder 4"/>
          <p:cNvSpPr>
            <a:spLocks noGrp="1"/>
          </p:cNvSpPr>
          <p:nvPr>
            <p:ph type="sldNum" sz="quarter" idx="12"/>
          </p:nvPr>
        </p:nvSpPr>
        <p:spPr/>
        <p:txBody>
          <a:bodyPr/>
          <a:lstStyle/>
          <a:p>
            <a:fld id="{51DB6D41-6FBA-8A4A-8707-0D6796DAB0C7}" type="slidenum">
              <a:rPr lang="en-US" smtClean="0"/>
              <a:t>41</a:t>
            </a:fld>
            <a:endParaRPr lang="en-US"/>
          </a:p>
        </p:txBody>
      </p:sp>
      <p:sp>
        <p:nvSpPr>
          <p:cNvPr id="9" name="TextBox 8"/>
          <p:cNvSpPr txBox="1"/>
          <p:nvPr/>
        </p:nvSpPr>
        <p:spPr>
          <a:xfrm>
            <a:off x="4693920" y="1901453"/>
            <a:ext cx="4178151" cy="2554545"/>
          </a:xfrm>
          <a:prstGeom prst="rect">
            <a:avLst/>
          </a:prstGeom>
          <a:noFill/>
        </p:spPr>
        <p:txBody>
          <a:bodyPr wrap="square" lIns="91436" tIns="45718" rIns="91436" bIns="45718" rtlCol="0">
            <a:spAutoFit/>
          </a:bodyPr>
          <a:lstStyle/>
          <a:p>
            <a:r>
              <a:rPr lang="en-US" sz="2000" dirty="0"/>
              <a:t>Strength range: n = 0.15 to 0.38</a:t>
            </a:r>
          </a:p>
          <a:p>
            <a:endParaRPr lang="en-US" sz="2000" dirty="0"/>
          </a:p>
          <a:p>
            <a:r>
              <a:rPr lang="en-US" sz="2000" dirty="0"/>
              <a:t>Strength increases with the:</a:t>
            </a:r>
          </a:p>
          <a:p>
            <a:endParaRPr lang="en-US" sz="2000" dirty="0"/>
          </a:p>
          <a:p>
            <a:pPr marL="285739" indent="-285739">
              <a:buFont typeface="Arial" charset="0"/>
              <a:buChar char="•"/>
            </a:pPr>
            <a:r>
              <a:rPr lang="en-US" sz="2000" dirty="0"/>
              <a:t>Electronegativity of Y and its polarizing power </a:t>
            </a:r>
          </a:p>
          <a:p>
            <a:pPr marL="285739" indent="-285739">
              <a:buFont typeface="Arial" charset="0"/>
              <a:buChar char="•"/>
            </a:pPr>
            <a:endParaRPr lang="en-US" sz="2000" dirty="0">
              <a:solidFill>
                <a:srgbClr val="C00000"/>
              </a:solidFill>
            </a:endParaRPr>
          </a:p>
          <a:p>
            <a:pPr marL="285739" indent="-285739">
              <a:buFont typeface="Arial" charset="0"/>
              <a:buChar char="•"/>
            </a:pPr>
            <a:r>
              <a:rPr lang="en-US" sz="2000" dirty="0">
                <a:solidFill>
                  <a:srgbClr val="C00000"/>
                </a:solidFill>
              </a:rPr>
              <a:t>HCC-Cl &lt; NC-Cl &lt; O</a:t>
            </a:r>
            <a:r>
              <a:rPr lang="en-US" sz="2000" baseline="-25000" dirty="0">
                <a:solidFill>
                  <a:srgbClr val="C00000"/>
                </a:solidFill>
              </a:rPr>
              <a:t>2</a:t>
            </a:r>
            <a:r>
              <a:rPr lang="en-US" sz="2000" dirty="0">
                <a:solidFill>
                  <a:srgbClr val="C00000"/>
                </a:solidFill>
              </a:rPr>
              <a:t>N-Cl &lt; </a:t>
            </a:r>
            <a:r>
              <a:rPr lang="en-US" sz="2000" dirty="0" err="1">
                <a:solidFill>
                  <a:srgbClr val="C00000"/>
                </a:solidFill>
              </a:rPr>
              <a:t>FCl</a:t>
            </a:r>
            <a:endParaRPr lang="en-US" sz="2000" dirty="0">
              <a:solidFill>
                <a:srgbClr val="C00000"/>
              </a:solidFill>
            </a:endParaRPr>
          </a:p>
        </p:txBody>
      </p:sp>
      <p:sp>
        <p:nvSpPr>
          <p:cNvPr id="10" name="TextBox 9"/>
          <p:cNvSpPr txBox="1"/>
          <p:nvPr/>
        </p:nvSpPr>
        <p:spPr>
          <a:xfrm>
            <a:off x="4772784" y="1351140"/>
            <a:ext cx="1809663" cy="400110"/>
          </a:xfrm>
          <a:prstGeom prst="rect">
            <a:avLst/>
          </a:prstGeom>
          <a:noFill/>
        </p:spPr>
        <p:txBody>
          <a:bodyPr wrap="none" lIns="91436" tIns="45718" rIns="91436" bIns="45718" rtlCol="0">
            <a:spAutoFit/>
          </a:bodyPr>
          <a:lstStyle/>
          <a:p>
            <a:r>
              <a:rPr lang="en-US" sz="2000" dirty="0">
                <a:solidFill>
                  <a:srgbClr val="C00000"/>
                </a:solidFill>
              </a:rPr>
              <a:t>Halogen bonds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643" y="1222664"/>
            <a:ext cx="4650141" cy="3875117"/>
          </a:xfrm>
          <a:prstGeom prst="rect">
            <a:avLst/>
          </a:prstGeom>
        </p:spPr>
      </p:pic>
    </p:spTree>
    <p:extLst>
      <p:ext uri="{BB962C8B-B14F-4D97-AF65-F5344CB8AC3E}">
        <p14:creationId xmlns:p14="http://schemas.microsoft.com/office/powerpoint/2010/main" val="53838443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403412" y="6258561"/>
            <a:ext cx="9856694" cy="599440"/>
          </a:xfrm>
          <a:prstGeom prst="rect">
            <a:avLst/>
          </a:prstGeom>
          <a:solidFill>
            <a:schemeClr val="accent2">
              <a:lumMod val="75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sp>
        <p:nvSpPr>
          <p:cNvPr id="13" name="Rectangle 12"/>
          <p:cNvSpPr/>
          <p:nvPr/>
        </p:nvSpPr>
        <p:spPr>
          <a:xfrm>
            <a:off x="-403412" y="0"/>
            <a:ext cx="9856694" cy="769043"/>
          </a:xfrm>
          <a:prstGeom prst="rect">
            <a:avLst/>
          </a:prstGeom>
          <a:solidFill>
            <a:schemeClr val="accent2">
              <a:lumMod val="75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sp>
        <p:nvSpPr>
          <p:cNvPr id="2" name="Title 1"/>
          <p:cNvSpPr>
            <a:spLocks noGrp="1"/>
          </p:cNvSpPr>
          <p:nvPr>
            <p:ph type="title"/>
          </p:nvPr>
        </p:nvSpPr>
        <p:spPr/>
        <p:txBody>
          <a:bodyPr/>
          <a:lstStyle/>
          <a:p>
            <a:r>
              <a:rPr lang="en-US" dirty="0" smtClean="0"/>
              <a:t>Anionic Complexes</a:t>
            </a:r>
            <a:endParaRPr lang="en-US" dirty="0"/>
          </a:p>
        </p:txBody>
      </p:sp>
      <p:sp>
        <p:nvSpPr>
          <p:cNvPr id="5" name="Slide Number Placeholder 4"/>
          <p:cNvSpPr>
            <a:spLocks noGrp="1"/>
          </p:cNvSpPr>
          <p:nvPr>
            <p:ph type="sldNum" sz="quarter" idx="12"/>
          </p:nvPr>
        </p:nvSpPr>
        <p:spPr/>
        <p:txBody>
          <a:bodyPr/>
          <a:lstStyle/>
          <a:p>
            <a:fld id="{51DB6D41-6FBA-8A4A-8707-0D6796DAB0C7}" type="slidenum">
              <a:rPr lang="en-US" smtClean="0"/>
              <a:t>42</a:t>
            </a:fld>
            <a:endParaRPr lang="en-US"/>
          </a:p>
        </p:txBody>
      </p:sp>
      <p:sp>
        <p:nvSpPr>
          <p:cNvPr id="8" name="TextBox 7"/>
          <p:cNvSpPr txBox="1"/>
          <p:nvPr/>
        </p:nvSpPr>
        <p:spPr>
          <a:xfrm>
            <a:off x="4693919" y="2233520"/>
            <a:ext cx="3986926" cy="2092877"/>
          </a:xfrm>
          <a:prstGeom prst="rect">
            <a:avLst/>
          </a:prstGeom>
          <a:noFill/>
        </p:spPr>
        <p:txBody>
          <a:bodyPr wrap="square" lIns="91436" tIns="45718" rIns="91436" bIns="45718" rtlCol="0">
            <a:spAutoFit/>
          </a:bodyPr>
          <a:lstStyle/>
          <a:p>
            <a:pPr marL="285739" indent="-285739">
              <a:buFont typeface="Arial" charset="0"/>
              <a:buChar char="•"/>
            </a:pPr>
            <a:r>
              <a:rPr lang="en-US" sz="2000" dirty="0"/>
              <a:t>XB is stronger than the other   non-covalent bonds</a:t>
            </a:r>
          </a:p>
          <a:p>
            <a:pPr marL="857217" lvl="1" indent="-400035">
              <a:buFont typeface="+mj-lt"/>
              <a:buAutoNum type="romanLcPeriod"/>
            </a:pPr>
            <a:r>
              <a:rPr lang="en-US" dirty="0" err="1" smtClean="0"/>
              <a:t>Cl</a:t>
            </a:r>
            <a:r>
              <a:rPr lang="en-US" dirty="0" smtClean="0"/>
              <a:t> has a smaller covalent radius</a:t>
            </a:r>
          </a:p>
          <a:p>
            <a:pPr marL="857217" lvl="1" indent="-400035">
              <a:buFont typeface="+mj-lt"/>
              <a:buAutoNum type="romanLcPeriod"/>
            </a:pPr>
            <a:r>
              <a:rPr lang="en-US" dirty="0" err="1" smtClean="0"/>
              <a:t>Cl</a:t>
            </a:r>
            <a:r>
              <a:rPr lang="en-US" dirty="0" smtClean="0"/>
              <a:t> higher electronegativity</a:t>
            </a:r>
            <a:endParaRPr lang="en-US" dirty="0"/>
          </a:p>
          <a:p>
            <a:pPr marL="285739" indent="-285739">
              <a:buFont typeface="Arial" charset="0"/>
              <a:buChar char="•"/>
            </a:pPr>
            <a:endParaRPr lang="en-US" dirty="0" smtClean="0">
              <a:solidFill>
                <a:srgbClr val="009051"/>
              </a:solidFill>
            </a:endParaRPr>
          </a:p>
          <a:p>
            <a:pPr marL="285739" indent="-285739">
              <a:buFont typeface="Arial" charset="0"/>
              <a:buChar char="•"/>
            </a:pPr>
            <a:endParaRPr lang="en-US" dirty="0" smtClean="0">
              <a:solidFill>
                <a:srgbClr val="009051"/>
              </a:solidFill>
            </a:endParaRPr>
          </a:p>
          <a:p>
            <a:pPr marL="285739" indent="-285739">
              <a:buFont typeface="Arial" charset="0"/>
              <a:buChar char="•"/>
            </a:pPr>
            <a:endParaRPr lang="en-US" dirty="0" smtClean="0">
              <a:solidFill>
                <a:srgbClr val="009051"/>
              </a:solidFill>
            </a:endParaRPr>
          </a:p>
        </p:txBody>
      </p:sp>
      <p:sp>
        <p:nvSpPr>
          <p:cNvPr id="12" name="TextBox 11"/>
          <p:cNvSpPr txBox="1"/>
          <p:nvPr/>
        </p:nvSpPr>
        <p:spPr>
          <a:xfrm>
            <a:off x="4774602" y="1487351"/>
            <a:ext cx="3696355" cy="402545"/>
          </a:xfrm>
          <a:prstGeom prst="rect">
            <a:avLst/>
          </a:prstGeom>
          <a:noFill/>
        </p:spPr>
        <p:txBody>
          <a:bodyPr wrap="none" lIns="91436" tIns="45718" rIns="91436" bIns="45718" rtlCol="0">
            <a:spAutoFit/>
          </a:bodyPr>
          <a:lstStyle/>
          <a:p>
            <a:r>
              <a:rPr lang="en-US" sz="2000" dirty="0">
                <a:solidFill>
                  <a:srgbClr val="C00000"/>
                </a:solidFill>
              </a:rPr>
              <a:t>XBs</a:t>
            </a:r>
            <a:r>
              <a:rPr lang="en-US" sz="2000" dirty="0"/>
              <a:t> vs </a:t>
            </a:r>
            <a:r>
              <a:rPr lang="en-US" sz="2000" dirty="0">
                <a:solidFill>
                  <a:srgbClr val="009051"/>
                </a:solidFill>
              </a:rPr>
              <a:t>Other non-covalent bonds</a:t>
            </a: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651" y="1217031"/>
            <a:ext cx="4647951" cy="3873293"/>
          </a:xfrm>
          <a:prstGeom prst="rect">
            <a:avLst/>
          </a:prstGeom>
        </p:spPr>
      </p:pic>
      <p:sp>
        <p:nvSpPr>
          <p:cNvPr id="7" name="TextBox 6"/>
          <p:cNvSpPr txBox="1"/>
          <p:nvPr/>
        </p:nvSpPr>
        <p:spPr>
          <a:xfrm>
            <a:off x="9453283" y="4734562"/>
            <a:ext cx="4621004" cy="654081"/>
          </a:xfrm>
          <a:prstGeom prst="rect">
            <a:avLst/>
          </a:prstGeom>
          <a:noFill/>
        </p:spPr>
        <p:txBody>
          <a:bodyPr wrap="none" lIns="91436" tIns="45718" rIns="91436" bIns="45718" rtlCol="0">
            <a:spAutoFit/>
          </a:bodyPr>
          <a:lstStyle/>
          <a:p>
            <a:r>
              <a:rPr lang="en-US" dirty="0"/>
              <a:t>and has a smaller covalent radius than S and P</a:t>
            </a:r>
          </a:p>
          <a:p>
            <a:endParaRPr lang="en-US" dirty="0"/>
          </a:p>
        </p:txBody>
      </p:sp>
      <p:cxnSp>
        <p:nvCxnSpPr>
          <p:cNvPr id="17" name="Straight Connector 16"/>
          <p:cNvCxnSpPr/>
          <p:nvPr/>
        </p:nvCxnSpPr>
        <p:spPr>
          <a:xfrm>
            <a:off x="5770880" y="3996552"/>
            <a:ext cx="38608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770880" y="4270872"/>
            <a:ext cx="38608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5770880" y="4575672"/>
            <a:ext cx="38608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715760" y="4931272"/>
            <a:ext cx="386080" cy="0"/>
          </a:xfrm>
          <a:prstGeom prst="line">
            <a:avLst/>
          </a:prstGeom>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7203440" y="4809189"/>
            <a:ext cx="781313" cy="372952"/>
          </a:xfrm>
          <a:prstGeom prst="rect">
            <a:avLst/>
          </a:prstGeom>
          <a:noFill/>
        </p:spPr>
        <p:txBody>
          <a:bodyPr wrap="none" lIns="91436" tIns="45718" rIns="91436" bIns="45718" rtlCol="0">
            <a:spAutoFit/>
          </a:bodyPr>
          <a:lstStyle/>
          <a:p>
            <a:r>
              <a:rPr lang="en-US" dirty="0" err="1" smtClean="0"/>
              <a:t>Lp</a:t>
            </a:r>
            <a:r>
              <a:rPr lang="en-US" dirty="0" smtClean="0"/>
              <a:t>(</a:t>
            </a:r>
            <a:r>
              <a:rPr lang="en-US" dirty="0" err="1" smtClean="0"/>
              <a:t>Cl</a:t>
            </a:r>
            <a:r>
              <a:rPr lang="en-US" baseline="30000" dirty="0" smtClean="0"/>
              <a:t>-</a:t>
            </a:r>
            <a:r>
              <a:rPr lang="en-US" dirty="0" smtClean="0"/>
              <a:t>)</a:t>
            </a:r>
            <a:endParaRPr lang="en-US" dirty="0"/>
          </a:p>
        </p:txBody>
      </p:sp>
      <p:cxnSp>
        <p:nvCxnSpPr>
          <p:cNvPr id="23" name="Straight Arrow Connector 22"/>
          <p:cNvCxnSpPr/>
          <p:nvPr/>
        </p:nvCxnSpPr>
        <p:spPr>
          <a:xfrm>
            <a:off x="6380480" y="3905112"/>
            <a:ext cx="10160" cy="102616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4915058" y="3694933"/>
            <a:ext cx="875796" cy="372952"/>
          </a:xfrm>
          <a:prstGeom prst="rect">
            <a:avLst/>
          </a:prstGeom>
          <a:noFill/>
        </p:spPr>
        <p:txBody>
          <a:bodyPr wrap="none" lIns="91436" tIns="45718" rIns="91436" bIns="45718" rtlCol="0">
            <a:spAutoFit/>
          </a:bodyPr>
          <a:lstStyle/>
          <a:p>
            <a:r>
              <a:rPr lang="el-GR" dirty="0" smtClean="0"/>
              <a:t>σ*(</a:t>
            </a:r>
            <a:r>
              <a:rPr lang="en-US" dirty="0" smtClean="0"/>
              <a:t>F-P)</a:t>
            </a:r>
            <a:endParaRPr lang="en-US" dirty="0"/>
          </a:p>
        </p:txBody>
      </p:sp>
      <p:sp>
        <p:nvSpPr>
          <p:cNvPr id="25" name="TextBox 24"/>
          <p:cNvSpPr txBox="1"/>
          <p:nvPr/>
        </p:nvSpPr>
        <p:spPr>
          <a:xfrm>
            <a:off x="4894739" y="4396365"/>
            <a:ext cx="934009" cy="372952"/>
          </a:xfrm>
          <a:prstGeom prst="rect">
            <a:avLst/>
          </a:prstGeom>
          <a:noFill/>
        </p:spPr>
        <p:txBody>
          <a:bodyPr wrap="none" lIns="91436" tIns="45718" rIns="91436" bIns="45718" rtlCol="0">
            <a:spAutoFit/>
          </a:bodyPr>
          <a:lstStyle/>
          <a:p>
            <a:r>
              <a:rPr lang="el-GR" dirty="0" smtClean="0"/>
              <a:t>σ*(</a:t>
            </a:r>
            <a:r>
              <a:rPr lang="en-US" dirty="0" smtClean="0"/>
              <a:t>F-</a:t>
            </a:r>
            <a:r>
              <a:rPr lang="en-US" dirty="0" err="1" smtClean="0"/>
              <a:t>Cl</a:t>
            </a:r>
            <a:r>
              <a:rPr lang="en-US" dirty="0" smtClean="0"/>
              <a:t>)</a:t>
            </a:r>
            <a:endParaRPr lang="en-US" dirty="0"/>
          </a:p>
        </p:txBody>
      </p:sp>
      <p:sp>
        <p:nvSpPr>
          <p:cNvPr id="26" name="TextBox 25"/>
          <p:cNvSpPr txBox="1"/>
          <p:nvPr/>
        </p:nvSpPr>
        <p:spPr>
          <a:xfrm>
            <a:off x="4905496" y="4027032"/>
            <a:ext cx="862282" cy="372952"/>
          </a:xfrm>
          <a:prstGeom prst="rect">
            <a:avLst/>
          </a:prstGeom>
          <a:noFill/>
        </p:spPr>
        <p:txBody>
          <a:bodyPr wrap="none" lIns="91436" tIns="45718" rIns="91436" bIns="45718" rtlCol="0">
            <a:spAutoFit/>
          </a:bodyPr>
          <a:lstStyle/>
          <a:p>
            <a:r>
              <a:rPr lang="el-GR" dirty="0" smtClean="0"/>
              <a:t>σ*(</a:t>
            </a:r>
            <a:r>
              <a:rPr lang="en-US" dirty="0" smtClean="0"/>
              <a:t>F-S)</a:t>
            </a:r>
            <a:endParaRPr lang="en-US" dirty="0"/>
          </a:p>
        </p:txBody>
      </p:sp>
      <p:sp>
        <p:nvSpPr>
          <p:cNvPr id="28" name="TextBox 27"/>
          <p:cNvSpPr txBox="1"/>
          <p:nvPr/>
        </p:nvSpPr>
        <p:spPr>
          <a:xfrm>
            <a:off x="6519857" y="4064264"/>
            <a:ext cx="690066" cy="372952"/>
          </a:xfrm>
          <a:prstGeom prst="rect">
            <a:avLst/>
          </a:prstGeom>
          <a:noFill/>
        </p:spPr>
        <p:txBody>
          <a:bodyPr wrap="none" lIns="91436" tIns="45718" rIns="91436" bIns="45718" rtlCol="0">
            <a:spAutoFit/>
          </a:bodyPr>
          <a:lstStyle/>
          <a:p>
            <a:pPr algn="just"/>
            <a:r>
              <a:rPr lang="en-US" dirty="0" smtClean="0"/>
              <a:t>∆</a:t>
            </a:r>
            <a:r>
              <a:rPr lang="el-GR" dirty="0" smtClean="0"/>
              <a:t>ε</a:t>
            </a:r>
            <a:r>
              <a:rPr lang="en-US" dirty="0" smtClean="0"/>
              <a:t>(2)</a:t>
            </a:r>
            <a:endParaRPr lang="en-US" dirty="0"/>
          </a:p>
        </p:txBody>
      </p:sp>
      <p:sp>
        <p:nvSpPr>
          <p:cNvPr id="29" name="Rectangle 28"/>
          <p:cNvSpPr/>
          <p:nvPr/>
        </p:nvSpPr>
        <p:spPr>
          <a:xfrm>
            <a:off x="1905285" y="5233794"/>
            <a:ext cx="1254301" cy="935211"/>
          </a:xfrm>
          <a:prstGeom prst="rect">
            <a:avLst/>
          </a:prstGeom>
        </p:spPr>
        <p:txBody>
          <a:bodyPr wrap="none" lIns="91436" tIns="45718" rIns="91436" bIns="45718">
            <a:spAutoFit/>
          </a:bodyPr>
          <a:lstStyle/>
          <a:p>
            <a:r>
              <a:rPr lang="el-GR" dirty="0"/>
              <a:t>χ</a:t>
            </a:r>
            <a:r>
              <a:rPr lang="en-US" dirty="0" smtClean="0"/>
              <a:t>(P) </a:t>
            </a:r>
            <a:r>
              <a:rPr lang="en-US" dirty="0"/>
              <a:t>= </a:t>
            </a:r>
            <a:r>
              <a:rPr lang="en-US" dirty="0" smtClean="0"/>
              <a:t>2.06</a:t>
            </a:r>
          </a:p>
          <a:p>
            <a:r>
              <a:rPr lang="el-GR" dirty="0"/>
              <a:t>χ</a:t>
            </a:r>
            <a:r>
              <a:rPr lang="en-US" dirty="0" smtClean="0"/>
              <a:t>(S) </a:t>
            </a:r>
            <a:r>
              <a:rPr lang="en-US" dirty="0"/>
              <a:t>= </a:t>
            </a:r>
            <a:r>
              <a:rPr lang="en-US" dirty="0" smtClean="0"/>
              <a:t>2.44</a:t>
            </a:r>
          </a:p>
          <a:p>
            <a:r>
              <a:rPr lang="el-GR" dirty="0"/>
              <a:t>χ</a:t>
            </a:r>
            <a:r>
              <a:rPr lang="en-US" dirty="0" smtClean="0"/>
              <a:t>(</a:t>
            </a:r>
            <a:r>
              <a:rPr lang="en-US" dirty="0" err="1"/>
              <a:t>Cl</a:t>
            </a:r>
            <a:r>
              <a:rPr lang="en-US" dirty="0"/>
              <a:t>) = 2.87</a:t>
            </a:r>
          </a:p>
        </p:txBody>
      </p:sp>
    </p:spTree>
    <p:extLst>
      <p:ext uri="{BB962C8B-B14F-4D97-AF65-F5344CB8AC3E}">
        <p14:creationId xmlns:p14="http://schemas.microsoft.com/office/powerpoint/2010/main" val="102109278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403412" y="6258561"/>
            <a:ext cx="9856694" cy="599440"/>
          </a:xfrm>
          <a:prstGeom prst="rect">
            <a:avLst/>
          </a:prstGeom>
          <a:solidFill>
            <a:schemeClr val="accent2">
              <a:lumMod val="75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sp>
        <p:nvSpPr>
          <p:cNvPr id="11" name="Rectangle 10"/>
          <p:cNvSpPr/>
          <p:nvPr/>
        </p:nvSpPr>
        <p:spPr>
          <a:xfrm>
            <a:off x="-403412" y="0"/>
            <a:ext cx="9856694" cy="769043"/>
          </a:xfrm>
          <a:prstGeom prst="rect">
            <a:avLst/>
          </a:prstGeom>
          <a:solidFill>
            <a:schemeClr val="accent2">
              <a:lumMod val="75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sp>
        <p:nvSpPr>
          <p:cNvPr id="2" name="Title 1"/>
          <p:cNvSpPr>
            <a:spLocks noGrp="1"/>
          </p:cNvSpPr>
          <p:nvPr>
            <p:ph type="title"/>
          </p:nvPr>
        </p:nvSpPr>
        <p:spPr/>
        <p:txBody>
          <a:bodyPr/>
          <a:lstStyle/>
          <a:p>
            <a:r>
              <a:rPr lang="en-US" dirty="0" smtClean="0"/>
              <a:t>Neutral Complexes</a:t>
            </a:r>
            <a:endParaRPr lang="en-US" dirty="0"/>
          </a:p>
        </p:txBody>
      </p:sp>
      <p:sp>
        <p:nvSpPr>
          <p:cNvPr id="5" name="Slide Number Placeholder 4"/>
          <p:cNvSpPr>
            <a:spLocks noGrp="1"/>
          </p:cNvSpPr>
          <p:nvPr>
            <p:ph type="sldNum" sz="quarter" idx="12"/>
          </p:nvPr>
        </p:nvSpPr>
        <p:spPr/>
        <p:txBody>
          <a:bodyPr/>
          <a:lstStyle/>
          <a:p>
            <a:fld id="{51DB6D41-6FBA-8A4A-8707-0D6796DAB0C7}" type="slidenum">
              <a:rPr lang="en-US" smtClean="0"/>
              <a:t>43</a:t>
            </a:fld>
            <a:endParaRPr lang="en-US"/>
          </a:p>
        </p:txBody>
      </p:sp>
      <p:sp>
        <p:nvSpPr>
          <p:cNvPr id="13" name="TextBox 12"/>
          <p:cNvSpPr txBox="1"/>
          <p:nvPr/>
        </p:nvSpPr>
        <p:spPr>
          <a:xfrm>
            <a:off x="618095" y="4194811"/>
            <a:ext cx="7113666" cy="400110"/>
          </a:xfrm>
          <a:prstGeom prst="rect">
            <a:avLst/>
          </a:prstGeom>
          <a:noFill/>
        </p:spPr>
        <p:txBody>
          <a:bodyPr wrap="square" lIns="91436" tIns="45718" rIns="91436" bIns="45718" rtlCol="0">
            <a:spAutoFit/>
          </a:bodyPr>
          <a:lstStyle/>
          <a:p>
            <a:pPr marL="285739" indent="-285739">
              <a:buFont typeface="Arial" charset="0"/>
              <a:buChar char="•"/>
            </a:pPr>
            <a:r>
              <a:rPr lang="en-US" sz="2000" dirty="0">
                <a:solidFill>
                  <a:srgbClr val="009051"/>
                </a:solidFill>
              </a:rPr>
              <a:t>Hydrogen, </a:t>
            </a:r>
            <a:r>
              <a:rPr lang="en-US" sz="2000" dirty="0" err="1">
                <a:solidFill>
                  <a:srgbClr val="009051"/>
                </a:solidFill>
              </a:rPr>
              <a:t>pnicogen</a:t>
            </a:r>
            <a:r>
              <a:rPr lang="en-US" sz="2000" dirty="0">
                <a:solidFill>
                  <a:srgbClr val="009051"/>
                </a:solidFill>
              </a:rPr>
              <a:t> and </a:t>
            </a:r>
            <a:r>
              <a:rPr lang="en-US" sz="2000" dirty="0" err="1">
                <a:solidFill>
                  <a:srgbClr val="009051"/>
                </a:solidFill>
              </a:rPr>
              <a:t>chalcogen</a:t>
            </a:r>
            <a:r>
              <a:rPr lang="en-US" sz="2000" dirty="0">
                <a:solidFill>
                  <a:srgbClr val="009051"/>
                </a:solidFill>
              </a:rPr>
              <a:t> bonded complexes:</a:t>
            </a:r>
          </a:p>
        </p:txBody>
      </p:sp>
      <p:sp>
        <p:nvSpPr>
          <p:cNvPr id="14" name="TextBox 13"/>
          <p:cNvSpPr txBox="1"/>
          <p:nvPr/>
        </p:nvSpPr>
        <p:spPr>
          <a:xfrm>
            <a:off x="618094" y="1359535"/>
            <a:ext cx="3986926" cy="400110"/>
          </a:xfrm>
          <a:prstGeom prst="rect">
            <a:avLst/>
          </a:prstGeom>
          <a:noFill/>
        </p:spPr>
        <p:txBody>
          <a:bodyPr wrap="square" lIns="91436" tIns="45718" rIns="91436" bIns="45718" rtlCol="0">
            <a:spAutoFit/>
          </a:bodyPr>
          <a:lstStyle/>
          <a:p>
            <a:pPr marL="285739" indent="-285739">
              <a:buFont typeface="Arial" charset="0"/>
              <a:buChar char="•"/>
            </a:pPr>
            <a:r>
              <a:rPr lang="en-US" sz="2000" dirty="0">
                <a:solidFill>
                  <a:schemeClr val="accent2"/>
                </a:solidFill>
              </a:rPr>
              <a:t>Halogen bonded complexes</a:t>
            </a:r>
          </a:p>
        </p:txBody>
      </p:sp>
      <p:pic>
        <p:nvPicPr>
          <p:cNvPr id="3" name="Picture 2"/>
          <p:cNvPicPr>
            <a:picLocks noChangeAspect="1"/>
          </p:cNvPicPr>
          <p:nvPr/>
        </p:nvPicPr>
        <p:blipFill>
          <a:blip r:embed="rId3"/>
          <a:stretch>
            <a:fillRect/>
          </a:stretch>
        </p:blipFill>
        <p:spPr>
          <a:xfrm>
            <a:off x="890270" y="1855770"/>
            <a:ext cx="7429500" cy="2298700"/>
          </a:xfrm>
          <a:prstGeom prst="rect">
            <a:avLst/>
          </a:prstGeom>
        </p:spPr>
      </p:pic>
      <p:pic>
        <p:nvPicPr>
          <p:cNvPr id="15" name="Picture 14"/>
          <p:cNvPicPr>
            <a:picLocks noChangeAspect="1"/>
          </p:cNvPicPr>
          <p:nvPr/>
        </p:nvPicPr>
        <p:blipFill>
          <a:blip r:embed="rId4"/>
          <a:stretch>
            <a:fillRect/>
          </a:stretch>
        </p:blipFill>
        <p:spPr>
          <a:xfrm>
            <a:off x="1106170" y="4758280"/>
            <a:ext cx="6997700" cy="990600"/>
          </a:xfrm>
          <a:prstGeom prst="rect">
            <a:avLst/>
          </a:prstGeom>
        </p:spPr>
      </p:pic>
      <p:sp>
        <p:nvSpPr>
          <p:cNvPr id="6" name="Rectangle 5"/>
          <p:cNvSpPr/>
          <p:nvPr/>
        </p:nvSpPr>
        <p:spPr>
          <a:xfrm>
            <a:off x="6759296" y="1519518"/>
            <a:ext cx="1734465" cy="13716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spTree>
    <p:extLst>
      <p:ext uri="{BB962C8B-B14F-4D97-AF65-F5344CB8AC3E}">
        <p14:creationId xmlns:p14="http://schemas.microsoft.com/office/powerpoint/2010/main" val="124597145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403412" y="6258561"/>
            <a:ext cx="9856694" cy="599440"/>
          </a:xfrm>
          <a:prstGeom prst="rect">
            <a:avLst/>
          </a:prstGeom>
          <a:solidFill>
            <a:schemeClr val="accent2">
              <a:lumMod val="75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sp>
        <p:nvSpPr>
          <p:cNvPr id="11" name="Rectangle 10"/>
          <p:cNvSpPr/>
          <p:nvPr/>
        </p:nvSpPr>
        <p:spPr>
          <a:xfrm>
            <a:off x="-403412" y="0"/>
            <a:ext cx="9856694" cy="769043"/>
          </a:xfrm>
          <a:prstGeom prst="rect">
            <a:avLst/>
          </a:prstGeom>
          <a:solidFill>
            <a:schemeClr val="accent2">
              <a:lumMod val="75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sp>
        <p:nvSpPr>
          <p:cNvPr id="2" name="Title 1"/>
          <p:cNvSpPr>
            <a:spLocks noGrp="1"/>
          </p:cNvSpPr>
          <p:nvPr>
            <p:ph type="title"/>
          </p:nvPr>
        </p:nvSpPr>
        <p:spPr/>
        <p:txBody>
          <a:bodyPr/>
          <a:lstStyle/>
          <a:p>
            <a:r>
              <a:rPr lang="en-US" dirty="0" smtClean="0"/>
              <a:t>Neutral Complexes</a:t>
            </a:r>
            <a:endParaRPr lang="en-US" dirty="0"/>
          </a:p>
        </p:txBody>
      </p:sp>
      <p:sp>
        <p:nvSpPr>
          <p:cNvPr id="5" name="Slide Number Placeholder 4"/>
          <p:cNvSpPr>
            <a:spLocks noGrp="1"/>
          </p:cNvSpPr>
          <p:nvPr>
            <p:ph type="sldNum" sz="quarter" idx="12"/>
          </p:nvPr>
        </p:nvSpPr>
        <p:spPr/>
        <p:txBody>
          <a:bodyPr/>
          <a:lstStyle/>
          <a:p>
            <a:fld id="{51DB6D41-6FBA-8A4A-8707-0D6796DAB0C7}" type="slidenum">
              <a:rPr lang="en-US" smtClean="0"/>
              <a:t>44</a:t>
            </a:fld>
            <a:endParaRPr lang="en-US"/>
          </a:p>
        </p:txBody>
      </p:sp>
      <p:sp>
        <p:nvSpPr>
          <p:cNvPr id="8" name="TextBox 7"/>
          <p:cNvSpPr txBox="1"/>
          <p:nvPr/>
        </p:nvSpPr>
        <p:spPr>
          <a:xfrm>
            <a:off x="4940520" y="3212569"/>
            <a:ext cx="4046000" cy="1323439"/>
          </a:xfrm>
          <a:prstGeom prst="rect">
            <a:avLst/>
          </a:prstGeom>
          <a:noFill/>
        </p:spPr>
        <p:txBody>
          <a:bodyPr wrap="square" lIns="91436" tIns="45718" rIns="91436" bIns="45718" rtlCol="0">
            <a:spAutoFit/>
          </a:bodyPr>
          <a:lstStyle/>
          <a:p>
            <a:endParaRPr lang="en-US" sz="2000" dirty="0">
              <a:solidFill>
                <a:srgbClr val="C00000"/>
              </a:solidFill>
            </a:endParaRPr>
          </a:p>
          <a:p>
            <a:pPr marL="285739" indent="-285739">
              <a:buFont typeface="Arial" charset="0"/>
              <a:buChar char="•"/>
            </a:pPr>
            <a:r>
              <a:rPr lang="en-US" sz="2000" dirty="0">
                <a:solidFill>
                  <a:srgbClr val="C00000"/>
                </a:solidFill>
              </a:rPr>
              <a:t>HCC-Cl &lt; NC-Cl &lt; O</a:t>
            </a:r>
            <a:r>
              <a:rPr lang="en-US" sz="2000" baseline="-25000" dirty="0">
                <a:solidFill>
                  <a:srgbClr val="C00000"/>
                </a:solidFill>
              </a:rPr>
              <a:t>2</a:t>
            </a:r>
            <a:r>
              <a:rPr lang="en-US" sz="2000" dirty="0">
                <a:solidFill>
                  <a:srgbClr val="C00000"/>
                </a:solidFill>
              </a:rPr>
              <a:t>N-Cl &lt; Cl</a:t>
            </a:r>
            <a:r>
              <a:rPr lang="en-US" sz="2000" baseline="-25000" dirty="0">
                <a:solidFill>
                  <a:srgbClr val="C00000"/>
                </a:solidFill>
              </a:rPr>
              <a:t>2 </a:t>
            </a:r>
            <a:r>
              <a:rPr lang="en-US" sz="2000" dirty="0">
                <a:solidFill>
                  <a:srgbClr val="C00000"/>
                </a:solidFill>
              </a:rPr>
              <a:t>&lt; </a:t>
            </a:r>
            <a:r>
              <a:rPr lang="en-US" sz="2000" dirty="0" err="1">
                <a:solidFill>
                  <a:srgbClr val="C00000"/>
                </a:solidFill>
              </a:rPr>
              <a:t>FCl</a:t>
            </a:r>
            <a:endParaRPr lang="en-US" sz="2000" dirty="0">
              <a:solidFill>
                <a:srgbClr val="C00000"/>
              </a:solidFill>
            </a:endParaRPr>
          </a:p>
          <a:p>
            <a:pPr marL="285739" indent="-285739">
              <a:buFont typeface="Arial" charset="0"/>
              <a:buChar char="•"/>
            </a:pPr>
            <a:r>
              <a:rPr lang="en-US" sz="2000" dirty="0"/>
              <a:t>Strength range: n = 0.09 to 0.22</a:t>
            </a:r>
          </a:p>
          <a:p>
            <a:endParaRPr lang="en-US" sz="2000" dirty="0"/>
          </a:p>
        </p:txBody>
      </p:sp>
      <p:sp>
        <p:nvSpPr>
          <p:cNvPr id="9" name="TextBox 8"/>
          <p:cNvSpPr txBox="1"/>
          <p:nvPr/>
        </p:nvSpPr>
        <p:spPr>
          <a:xfrm>
            <a:off x="4881283" y="2359793"/>
            <a:ext cx="1924515" cy="432137"/>
          </a:xfrm>
          <a:prstGeom prst="rect">
            <a:avLst/>
          </a:prstGeom>
          <a:noFill/>
        </p:spPr>
        <p:txBody>
          <a:bodyPr wrap="none" lIns="91436" tIns="45718" rIns="91436" bIns="45718" rtlCol="0">
            <a:spAutoFit/>
          </a:bodyPr>
          <a:lstStyle/>
          <a:p>
            <a:r>
              <a:rPr lang="en-US" sz="2200" dirty="0">
                <a:solidFill>
                  <a:srgbClr val="C00000"/>
                </a:solidFill>
              </a:rPr>
              <a:t>Halogen bonds</a:t>
            </a:r>
          </a:p>
        </p:txBody>
      </p:sp>
      <p:sp>
        <p:nvSpPr>
          <p:cNvPr id="3" name="TextBox 2"/>
          <p:cNvSpPr txBox="1"/>
          <p:nvPr/>
        </p:nvSpPr>
        <p:spPr>
          <a:xfrm>
            <a:off x="4881282" y="1555593"/>
            <a:ext cx="2941440" cy="400105"/>
          </a:xfrm>
          <a:prstGeom prst="rect">
            <a:avLst/>
          </a:prstGeom>
          <a:noFill/>
        </p:spPr>
        <p:txBody>
          <a:bodyPr wrap="square" lIns="91436" tIns="45718" rIns="91436" bIns="45718" rtlCol="0">
            <a:spAutoFit/>
          </a:bodyPr>
          <a:lstStyle/>
          <a:p>
            <a:r>
              <a:rPr lang="en-US" sz="2000" dirty="0"/>
              <a:t>NH</a:t>
            </a:r>
            <a:r>
              <a:rPr lang="en-US" sz="2000" baseline="-25000" dirty="0"/>
              <a:t>3</a:t>
            </a:r>
            <a:r>
              <a:rPr lang="en-US" sz="2000" dirty="0"/>
              <a:t> forms weaker than Cl</a:t>
            </a:r>
            <a:r>
              <a:rPr lang="en-US" sz="2000" baseline="30000" dirty="0"/>
              <a:t>-</a:t>
            </a:r>
            <a:endParaRPr lang="en-US" sz="2000" dirty="0"/>
          </a:p>
        </p:txBody>
      </p:sp>
      <p:sp>
        <p:nvSpPr>
          <p:cNvPr id="6" name="Rectangle 5"/>
          <p:cNvSpPr/>
          <p:nvPr/>
        </p:nvSpPr>
        <p:spPr>
          <a:xfrm>
            <a:off x="4881282" y="2954700"/>
            <a:ext cx="4572000" cy="400110"/>
          </a:xfrm>
          <a:prstGeom prst="rect">
            <a:avLst/>
          </a:prstGeom>
        </p:spPr>
        <p:txBody>
          <a:bodyPr lIns="91436" tIns="45718" rIns="91436" bIns="45718">
            <a:spAutoFit/>
          </a:bodyPr>
          <a:lstStyle/>
          <a:p>
            <a:r>
              <a:rPr lang="en-US" sz="2000" dirty="0"/>
              <a:t>A similar strength order is found</a:t>
            </a:r>
          </a:p>
        </p:txBody>
      </p:sp>
      <p:sp>
        <p:nvSpPr>
          <p:cNvPr id="15" name="Rectangle 14"/>
          <p:cNvSpPr/>
          <p:nvPr/>
        </p:nvSpPr>
        <p:spPr>
          <a:xfrm>
            <a:off x="2072640" y="5293914"/>
            <a:ext cx="1412240" cy="1216341"/>
          </a:xfrm>
          <a:prstGeom prst="rect">
            <a:avLst/>
          </a:prstGeom>
        </p:spPr>
        <p:txBody>
          <a:bodyPr wrap="square" lIns="91436" tIns="45718" rIns="91436" bIns="45718">
            <a:spAutoFit/>
          </a:bodyPr>
          <a:lstStyle/>
          <a:p>
            <a:r>
              <a:rPr lang="el-GR" dirty="0"/>
              <a:t>χ</a:t>
            </a:r>
            <a:r>
              <a:rPr lang="en-US" dirty="0"/>
              <a:t>(C) = 2.50</a:t>
            </a:r>
          </a:p>
          <a:p>
            <a:r>
              <a:rPr lang="el-GR" dirty="0" smtClean="0"/>
              <a:t>χ</a:t>
            </a:r>
            <a:r>
              <a:rPr lang="en-US" dirty="0"/>
              <a:t>(N) = </a:t>
            </a:r>
            <a:r>
              <a:rPr lang="en-US" dirty="0" smtClean="0"/>
              <a:t>3.07</a:t>
            </a:r>
          </a:p>
          <a:p>
            <a:r>
              <a:rPr lang="el-GR" dirty="0"/>
              <a:t>χ</a:t>
            </a:r>
            <a:r>
              <a:rPr lang="en-US" dirty="0" smtClean="0"/>
              <a:t>(</a:t>
            </a:r>
            <a:r>
              <a:rPr lang="en-US" dirty="0" err="1" smtClean="0"/>
              <a:t>Cl</a:t>
            </a:r>
            <a:r>
              <a:rPr lang="en-US" dirty="0" smtClean="0"/>
              <a:t>) </a:t>
            </a:r>
            <a:r>
              <a:rPr lang="en-US" dirty="0"/>
              <a:t>= </a:t>
            </a:r>
            <a:r>
              <a:rPr lang="en-US" dirty="0" smtClean="0"/>
              <a:t>2.87</a:t>
            </a:r>
            <a:endParaRPr lang="en-US" dirty="0"/>
          </a:p>
          <a:p>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242" y="1385243"/>
            <a:ext cx="4706840" cy="3922367"/>
          </a:xfrm>
          <a:prstGeom prst="rect">
            <a:avLst/>
          </a:prstGeom>
        </p:spPr>
      </p:pic>
    </p:spTree>
    <p:extLst>
      <p:ext uri="{BB962C8B-B14F-4D97-AF65-F5344CB8AC3E}">
        <p14:creationId xmlns:p14="http://schemas.microsoft.com/office/powerpoint/2010/main" val="171611556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403412" y="6258561"/>
            <a:ext cx="9856694" cy="599440"/>
          </a:xfrm>
          <a:prstGeom prst="rect">
            <a:avLst/>
          </a:prstGeom>
          <a:solidFill>
            <a:schemeClr val="accent2">
              <a:lumMod val="75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sp>
        <p:nvSpPr>
          <p:cNvPr id="19" name="Rectangle 18"/>
          <p:cNvSpPr/>
          <p:nvPr/>
        </p:nvSpPr>
        <p:spPr>
          <a:xfrm>
            <a:off x="-403412" y="0"/>
            <a:ext cx="9856694" cy="769043"/>
          </a:xfrm>
          <a:prstGeom prst="rect">
            <a:avLst/>
          </a:prstGeom>
          <a:solidFill>
            <a:schemeClr val="accent2">
              <a:lumMod val="75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sp>
        <p:nvSpPr>
          <p:cNvPr id="2" name="Title 1"/>
          <p:cNvSpPr>
            <a:spLocks noGrp="1"/>
          </p:cNvSpPr>
          <p:nvPr>
            <p:ph type="title"/>
          </p:nvPr>
        </p:nvSpPr>
        <p:spPr/>
        <p:txBody>
          <a:bodyPr/>
          <a:lstStyle/>
          <a:p>
            <a:r>
              <a:rPr lang="en-US" dirty="0" smtClean="0"/>
              <a:t>Neutral Complexes</a:t>
            </a:r>
            <a:endParaRPr lang="en-US" dirty="0"/>
          </a:p>
        </p:txBody>
      </p:sp>
      <p:sp>
        <p:nvSpPr>
          <p:cNvPr id="5" name="Slide Number Placeholder 4"/>
          <p:cNvSpPr>
            <a:spLocks noGrp="1"/>
          </p:cNvSpPr>
          <p:nvPr>
            <p:ph type="sldNum" sz="quarter" idx="12"/>
          </p:nvPr>
        </p:nvSpPr>
        <p:spPr/>
        <p:txBody>
          <a:bodyPr/>
          <a:lstStyle/>
          <a:p>
            <a:fld id="{51DB6D41-6FBA-8A4A-8707-0D6796DAB0C7}" type="slidenum">
              <a:rPr lang="en-US" smtClean="0"/>
              <a:t>45</a:t>
            </a:fld>
            <a:endParaRPr lang="en-US"/>
          </a:p>
        </p:txBody>
      </p:sp>
      <p:sp>
        <p:nvSpPr>
          <p:cNvPr id="10" name="TextBox 9"/>
          <p:cNvSpPr txBox="1"/>
          <p:nvPr/>
        </p:nvSpPr>
        <p:spPr>
          <a:xfrm>
            <a:off x="4794325" y="1063807"/>
            <a:ext cx="3696355" cy="402545"/>
          </a:xfrm>
          <a:prstGeom prst="rect">
            <a:avLst/>
          </a:prstGeom>
          <a:noFill/>
        </p:spPr>
        <p:txBody>
          <a:bodyPr wrap="none" lIns="91436" tIns="45718" rIns="91436" bIns="45718" rtlCol="0">
            <a:spAutoFit/>
          </a:bodyPr>
          <a:lstStyle/>
          <a:p>
            <a:r>
              <a:rPr lang="en-US" sz="2000" dirty="0">
                <a:solidFill>
                  <a:srgbClr val="C00000"/>
                </a:solidFill>
              </a:rPr>
              <a:t>XBs</a:t>
            </a:r>
            <a:r>
              <a:rPr lang="en-US" sz="2000" dirty="0"/>
              <a:t> vs </a:t>
            </a:r>
            <a:r>
              <a:rPr lang="en-US" sz="2000" dirty="0">
                <a:solidFill>
                  <a:srgbClr val="009051"/>
                </a:solidFill>
              </a:rPr>
              <a:t>Other non-covalent bonds</a:t>
            </a:r>
          </a:p>
        </p:txBody>
      </p:sp>
      <p:sp>
        <p:nvSpPr>
          <p:cNvPr id="11" name="TextBox 10"/>
          <p:cNvSpPr txBox="1"/>
          <p:nvPr/>
        </p:nvSpPr>
        <p:spPr>
          <a:xfrm>
            <a:off x="4794325" y="1517618"/>
            <a:ext cx="3836700" cy="3477875"/>
          </a:xfrm>
          <a:prstGeom prst="rect">
            <a:avLst/>
          </a:prstGeom>
          <a:noFill/>
        </p:spPr>
        <p:txBody>
          <a:bodyPr wrap="square" lIns="91436" tIns="45718" rIns="91436" bIns="45718" rtlCol="0">
            <a:spAutoFit/>
          </a:bodyPr>
          <a:lstStyle/>
          <a:p>
            <a:r>
              <a:rPr lang="en-US" sz="2000" dirty="0"/>
              <a:t>3</a:t>
            </a:r>
            <a:r>
              <a:rPr lang="en-US" sz="2000" baseline="30000" dirty="0"/>
              <a:t>rd</a:t>
            </a:r>
            <a:r>
              <a:rPr lang="en-US" sz="2000" dirty="0"/>
              <a:t> row (P, S, </a:t>
            </a:r>
            <a:r>
              <a:rPr lang="en-US" sz="2000" dirty="0" err="1"/>
              <a:t>Cl</a:t>
            </a:r>
            <a:r>
              <a:rPr lang="en-US" sz="2000" dirty="0"/>
              <a:t>) – 2</a:t>
            </a:r>
            <a:r>
              <a:rPr lang="en-US" sz="2000" baseline="30000" dirty="0"/>
              <a:t>nd</a:t>
            </a:r>
            <a:r>
              <a:rPr lang="en-US" sz="2000" dirty="0"/>
              <a:t> row (N) interactions:</a:t>
            </a:r>
          </a:p>
          <a:p>
            <a:endParaRPr lang="en-US" sz="2000" dirty="0"/>
          </a:p>
          <a:p>
            <a:endParaRPr lang="en-US" sz="2000" dirty="0"/>
          </a:p>
          <a:p>
            <a:endParaRPr lang="en-US" sz="2000" dirty="0"/>
          </a:p>
          <a:p>
            <a:endParaRPr lang="en-US" sz="2000" dirty="0"/>
          </a:p>
          <a:p>
            <a:pPr marL="342886" indent="-342886">
              <a:buFont typeface="Arial" charset="0"/>
              <a:buChar char="•"/>
            </a:pPr>
            <a:r>
              <a:rPr lang="en-US" sz="2000" dirty="0"/>
              <a:t>F-Cl form a head on interaction</a:t>
            </a:r>
          </a:p>
          <a:p>
            <a:pPr marL="342886" indent="-342886">
              <a:buFont typeface="Arial" charset="0"/>
              <a:buChar char="•"/>
            </a:pPr>
            <a:endParaRPr lang="en-US" sz="2000" dirty="0"/>
          </a:p>
          <a:p>
            <a:pPr marL="342886" indent="-342886">
              <a:buFont typeface="Arial" charset="0"/>
              <a:buChar char="•"/>
            </a:pPr>
            <a:r>
              <a:rPr lang="en-US" sz="2000" dirty="0" err="1"/>
              <a:t>Cl</a:t>
            </a:r>
            <a:r>
              <a:rPr lang="en-US" sz="2000" dirty="0"/>
              <a:t> is more electronegative and has a smaller covalent radius than S and P</a:t>
            </a:r>
          </a:p>
        </p:txBody>
      </p:sp>
      <p:sp>
        <p:nvSpPr>
          <p:cNvPr id="14" name="TextBox 13"/>
          <p:cNvSpPr txBox="1"/>
          <p:nvPr/>
        </p:nvSpPr>
        <p:spPr>
          <a:xfrm>
            <a:off x="483716" y="5198684"/>
            <a:ext cx="8482484" cy="964804"/>
          </a:xfrm>
          <a:prstGeom prst="rect">
            <a:avLst/>
          </a:prstGeom>
          <a:noFill/>
        </p:spPr>
        <p:txBody>
          <a:bodyPr wrap="square" lIns="91436" tIns="45718" rIns="91436" bIns="45718" rtlCol="0">
            <a:spAutoFit/>
          </a:bodyPr>
          <a:lstStyle/>
          <a:p>
            <a:pPr marL="342886" indent="-342886">
              <a:buFont typeface="Arial" charset="0"/>
              <a:buChar char="•"/>
            </a:pPr>
            <a:endParaRPr lang="en-US" sz="2000" dirty="0"/>
          </a:p>
          <a:p>
            <a:pPr marL="342886" indent="-342886">
              <a:buFont typeface="Arial" charset="0"/>
              <a:buChar char="•"/>
            </a:pPr>
            <a:r>
              <a:rPr lang="en-US" dirty="0" smtClean="0"/>
              <a:t>FH···NH</a:t>
            </a:r>
            <a:r>
              <a:rPr lang="en-US" baseline="-25000" dirty="0" smtClean="0"/>
              <a:t>3 </a:t>
            </a:r>
            <a:r>
              <a:rPr lang="en-US" dirty="0" smtClean="0"/>
              <a:t>lacks </a:t>
            </a:r>
            <a:r>
              <a:rPr lang="en-US" dirty="0" err="1" smtClean="0"/>
              <a:t>lp</a:t>
            </a:r>
            <a:r>
              <a:rPr lang="en-US" dirty="0" smtClean="0"/>
              <a:t>(A)-</a:t>
            </a:r>
            <a:r>
              <a:rPr lang="en-US" dirty="0" err="1" smtClean="0"/>
              <a:t>lp</a:t>
            </a:r>
            <a:r>
              <a:rPr lang="en-US" dirty="0" smtClean="0"/>
              <a:t>(X) exchange repulsion and is stronger than </a:t>
            </a:r>
            <a:r>
              <a:rPr lang="en-US" dirty="0" err="1" smtClean="0"/>
              <a:t>FCl</a:t>
            </a:r>
            <a:r>
              <a:rPr lang="en-US" dirty="0"/>
              <a:t>··</a:t>
            </a:r>
            <a:r>
              <a:rPr lang="en-US" dirty="0" smtClean="0"/>
              <a:t>·NH</a:t>
            </a:r>
            <a:r>
              <a:rPr lang="en-US" baseline="-25000" dirty="0" smtClean="0"/>
              <a:t>3</a:t>
            </a:r>
          </a:p>
          <a:p>
            <a:pPr marL="342886" indent="-342886">
              <a:buFont typeface="Arial" charset="0"/>
              <a:buChar char="•"/>
            </a:pPr>
            <a:r>
              <a:rPr lang="en-US" dirty="0" err="1" smtClean="0"/>
              <a:t>FBr</a:t>
            </a:r>
            <a:r>
              <a:rPr lang="en-US" dirty="0" smtClean="0"/>
              <a:t>···NH</a:t>
            </a:r>
            <a:r>
              <a:rPr lang="en-US" baseline="-25000" dirty="0" smtClean="0"/>
              <a:t>3 </a:t>
            </a:r>
            <a:r>
              <a:rPr lang="en-US" dirty="0"/>
              <a:t>is stronger than FH···NH</a:t>
            </a:r>
            <a:r>
              <a:rPr lang="en-US" baseline="-25000" dirty="0"/>
              <a:t>3 </a:t>
            </a:r>
            <a:endParaRPr lang="en-US" baseline="-25000" dirty="0" smtClean="0"/>
          </a:p>
        </p:txBody>
      </p:sp>
      <p:pic>
        <p:nvPicPr>
          <p:cNvPr id="16" name="Picture 15"/>
          <p:cNvPicPr>
            <a:picLocks noChangeAspect="1"/>
          </p:cNvPicPr>
          <p:nvPr/>
        </p:nvPicPr>
        <p:blipFill rotWithShape="1">
          <a:blip r:embed="rId3"/>
          <a:srcRect l="52493" t="2085" r="24221" b="58865"/>
          <a:stretch/>
        </p:blipFill>
        <p:spPr>
          <a:xfrm>
            <a:off x="4656553" y="2275541"/>
            <a:ext cx="1594113" cy="827127"/>
          </a:xfrm>
          <a:prstGeom prst="rect">
            <a:avLst/>
          </a:prstGeom>
        </p:spPr>
      </p:pic>
      <p:pic>
        <p:nvPicPr>
          <p:cNvPr id="17" name="Picture 16"/>
          <p:cNvPicPr>
            <a:picLocks noChangeAspect="1"/>
          </p:cNvPicPr>
          <p:nvPr/>
        </p:nvPicPr>
        <p:blipFill rotWithShape="1">
          <a:blip r:embed="rId4"/>
          <a:srcRect l="36532" r="41037"/>
          <a:stretch/>
        </p:blipFill>
        <p:spPr>
          <a:xfrm>
            <a:off x="5987017" y="2147288"/>
            <a:ext cx="1381366" cy="871789"/>
          </a:xfrm>
          <a:prstGeom prst="rect">
            <a:avLst/>
          </a:prstGeom>
        </p:spPr>
      </p:pic>
      <p:pic>
        <p:nvPicPr>
          <p:cNvPr id="18" name="Picture 17"/>
          <p:cNvPicPr>
            <a:picLocks noChangeAspect="1"/>
          </p:cNvPicPr>
          <p:nvPr/>
        </p:nvPicPr>
        <p:blipFill rotWithShape="1">
          <a:blip r:embed="rId4"/>
          <a:srcRect l="80629"/>
          <a:stretch/>
        </p:blipFill>
        <p:spPr>
          <a:xfrm>
            <a:off x="7317481" y="2193803"/>
            <a:ext cx="1355500" cy="99060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3680" y="1388481"/>
            <a:ext cx="4697492" cy="3914576"/>
          </a:xfrm>
          <a:prstGeom prst="rect">
            <a:avLst/>
          </a:prstGeom>
        </p:spPr>
      </p:pic>
      <p:cxnSp>
        <p:nvCxnSpPr>
          <p:cNvPr id="6" name="Straight Connector 5"/>
          <p:cNvCxnSpPr/>
          <p:nvPr/>
        </p:nvCxnSpPr>
        <p:spPr>
          <a:xfrm>
            <a:off x="3119120" y="2875280"/>
            <a:ext cx="73152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417151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03412" y="6258561"/>
            <a:ext cx="9856694" cy="599440"/>
          </a:xfrm>
          <a:prstGeom prst="rect">
            <a:avLst/>
          </a:prstGeom>
          <a:solidFill>
            <a:schemeClr val="accent2">
              <a:lumMod val="75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sp>
        <p:nvSpPr>
          <p:cNvPr id="9" name="Rectangle 8"/>
          <p:cNvSpPr/>
          <p:nvPr/>
        </p:nvSpPr>
        <p:spPr>
          <a:xfrm>
            <a:off x="-403412" y="0"/>
            <a:ext cx="9856694" cy="769043"/>
          </a:xfrm>
          <a:prstGeom prst="rect">
            <a:avLst/>
          </a:prstGeom>
          <a:solidFill>
            <a:schemeClr val="accent2">
              <a:lumMod val="75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sp>
        <p:nvSpPr>
          <p:cNvPr id="2" name="Title 1"/>
          <p:cNvSpPr>
            <a:spLocks noGrp="1"/>
          </p:cNvSpPr>
          <p:nvPr>
            <p:ph type="title"/>
          </p:nvPr>
        </p:nvSpPr>
        <p:spPr/>
        <p:txBody>
          <a:bodyPr/>
          <a:lstStyle/>
          <a:p>
            <a:r>
              <a:rPr lang="en-US" dirty="0" smtClean="0"/>
              <a:t>Summary – part 2</a:t>
            </a:r>
            <a:endParaRPr lang="en-US" dirty="0"/>
          </a:p>
        </p:txBody>
      </p:sp>
      <p:sp>
        <p:nvSpPr>
          <p:cNvPr id="3" name="Content Placeholder 2"/>
          <p:cNvSpPr>
            <a:spLocks noGrp="1"/>
          </p:cNvSpPr>
          <p:nvPr>
            <p:ph idx="1"/>
          </p:nvPr>
        </p:nvSpPr>
        <p:spPr/>
        <p:txBody>
          <a:bodyPr>
            <a:normAutofit/>
          </a:bodyPr>
          <a:lstStyle/>
          <a:p>
            <a:r>
              <a:rPr lang="en-US" dirty="0" smtClean="0"/>
              <a:t>4e-3c form strong and highly covalent bonds</a:t>
            </a:r>
          </a:p>
          <a:p>
            <a:r>
              <a:rPr lang="en-US" dirty="0" smtClean="0"/>
              <a:t>[F···Cl···F]</a:t>
            </a:r>
            <a:r>
              <a:rPr lang="en-US" baseline="30000" dirty="0" smtClean="0"/>
              <a:t>-</a:t>
            </a:r>
            <a:r>
              <a:rPr lang="en-US" dirty="0" smtClean="0"/>
              <a:t> forms the strongest XB bond </a:t>
            </a:r>
          </a:p>
          <a:p>
            <a:r>
              <a:rPr lang="en-US" dirty="0"/>
              <a:t>The strength of the halogen bond </a:t>
            </a:r>
            <a:r>
              <a:rPr lang="en-US" dirty="0" smtClean="0"/>
              <a:t>depend on the polarizing power of Y and its electronegativity</a:t>
            </a:r>
            <a:endParaRPr lang="en-US" dirty="0"/>
          </a:p>
          <a:p>
            <a:r>
              <a:rPr lang="en-US" dirty="0" err="1" smtClean="0"/>
              <a:t>Cl</a:t>
            </a:r>
            <a:r>
              <a:rPr lang="en-US" baseline="30000" dirty="0" smtClean="0"/>
              <a:t>-</a:t>
            </a:r>
            <a:r>
              <a:rPr lang="en-US" dirty="0" smtClean="0"/>
              <a:t> is a stronger halogen acceptor than NH</a:t>
            </a:r>
            <a:r>
              <a:rPr lang="en-US" baseline="-25000" dirty="0" smtClean="0"/>
              <a:t>3</a:t>
            </a:r>
          </a:p>
          <a:p>
            <a:r>
              <a:rPr lang="en-US" dirty="0" smtClean="0"/>
              <a:t>The acceptor did not changed the strength order of halogen bonded complexes</a:t>
            </a:r>
          </a:p>
          <a:p>
            <a:r>
              <a:rPr lang="en-US" dirty="0" smtClean="0"/>
              <a:t>Halogen </a:t>
            </a:r>
            <a:r>
              <a:rPr lang="en-US" dirty="0"/>
              <a:t>bonding is stronger </a:t>
            </a:r>
            <a:r>
              <a:rPr lang="en-US" dirty="0" smtClean="0"/>
              <a:t>than </a:t>
            </a:r>
            <a:r>
              <a:rPr lang="en-US" dirty="0" err="1" smtClean="0"/>
              <a:t>pnicogen</a:t>
            </a:r>
            <a:r>
              <a:rPr lang="en-US" dirty="0" smtClean="0"/>
              <a:t>, </a:t>
            </a:r>
            <a:r>
              <a:rPr lang="en-US" dirty="0" err="1" smtClean="0"/>
              <a:t>chalcogen</a:t>
            </a:r>
            <a:r>
              <a:rPr lang="en-US" dirty="0" smtClean="0"/>
              <a:t> and hydrogen bonding in neutral and charged complexes of a similar composition</a:t>
            </a:r>
          </a:p>
          <a:p>
            <a:endParaRPr lang="en-US" dirty="0"/>
          </a:p>
        </p:txBody>
      </p:sp>
      <p:sp>
        <p:nvSpPr>
          <p:cNvPr id="5" name="Slide Number Placeholder 4"/>
          <p:cNvSpPr>
            <a:spLocks noGrp="1"/>
          </p:cNvSpPr>
          <p:nvPr>
            <p:ph type="sldNum" sz="quarter" idx="12"/>
          </p:nvPr>
        </p:nvSpPr>
        <p:spPr/>
        <p:txBody>
          <a:bodyPr/>
          <a:lstStyle/>
          <a:p>
            <a:fld id="{51DB6D41-6FBA-8A4A-8707-0D6796DAB0C7}" type="slidenum">
              <a:rPr lang="en-US" smtClean="0"/>
              <a:t>46</a:t>
            </a:fld>
            <a:endParaRPr lang="en-US"/>
          </a:p>
        </p:txBody>
      </p:sp>
      <p:pic>
        <p:nvPicPr>
          <p:cNvPr id="8" name="Picture 7"/>
          <p:cNvPicPr>
            <a:picLocks noChangeAspect="1"/>
          </p:cNvPicPr>
          <p:nvPr/>
        </p:nvPicPr>
        <p:blipFill rotWithShape="1">
          <a:blip r:embed="rId3"/>
          <a:srcRect l="80278" t="710" b="70322"/>
          <a:stretch/>
        </p:blipFill>
        <p:spPr>
          <a:xfrm>
            <a:off x="9621991" y="1512329"/>
            <a:ext cx="1169669" cy="389965"/>
          </a:xfrm>
          <a:prstGeom prst="rect">
            <a:avLst/>
          </a:prstGeom>
        </p:spPr>
      </p:pic>
    </p:spTree>
    <p:extLst>
      <p:ext uri="{BB962C8B-B14F-4D97-AF65-F5344CB8AC3E}">
        <p14:creationId xmlns:p14="http://schemas.microsoft.com/office/powerpoint/2010/main" val="92748680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03412" y="6258561"/>
            <a:ext cx="9856694" cy="599440"/>
          </a:xfrm>
          <a:prstGeom prst="rect">
            <a:avLst/>
          </a:prstGeom>
          <a:solidFill>
            <a:schemeClr val="accent4">
              <a:lumMod val="75000"/>
            </a:schemeClr>
          </a:soli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sp>
        <p:nvSpPr>
          <p:cNvPr id="9" name="Rectangle 8"/>
          <p:cNvSpPr/>
          <p:nvPr/>
        </p:nvSpPr>
        <p:spPr>
          <a:xfrm>
            <a:off x="-403412" y="0"/>
            <a:ext cx="9856694" cy="769043"/>
          </a:xfrm>
          <a:prstGeom prst="rect">
            <a:avLst/>
          </a:prstGeom>
          <a:solidFill>
            <a:schemeClr val="accent4">
              <a:lumMod val="75000"/>
            </a:schemeClr>
          </a:soli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sp>
        <p:nvSpPr>
          <p:cNvPr id="3" name="Content Placeholder 2"/>
          <p:cNvSpPr>
            <a:spLocks noGrp="1"/>
          </p:cNvSpPr>
          <p:nvPr>
            <p:ph idx="1"/>
          </p:nvPr>
        </p:nvSpPr>
        <p:spPr/>
        <p:txBody>
          <a:bodyPr/>
          <a:lstStyle/>
          <a:p>
            <a:pPr marL="0" indent="0">
              <a:buNone/>
            </a:pPr>
            <a:r>
              <a:rPr lang="en-US" dirty="0" smtClean="0"/>
              <a:t>How well does the intrinsic strength of the halogen bond given by the BSO value or </a:t>
            </a:r>
            <a:r>
              <a:rPr lang="en-US" dirty="0" err="1" smtClean="0"/>
              <a:t>k</a:t>
            </a:r>
            <a:r>
              <a:rPr lang="en-US" baseline="30000" dirty="0" err="1" smtClean="0"/>
              <a:t>a</a:t>
            </a:r>
            <a:r>
              <a:rPr lang="en-US" dirty="0" smtClean="0"/>
              <a:t> when correlating the latter  with :</a:t>
            </a:r>
          </a:p>
          <a:p>
            <a:endParaRPr lang="en-US" dirty="0"/>
          </a:p>
          <a:p>
            <a:pPr marL="971512" lvl="1" indent="-514330">
              <a:buFont typeface="+mj-lt"/>
              <a:buAutoNum type="arabicPeriod"/>
            </a:pPr>
            <a:r>
              <a:rPr lang="en-US" sz="2400" dirty="0"/>
              <a:t>Centrifugal Distortion </a:t>
            </a:r>
            <a:r>
              <a:rPr lang="en-US" dirty="0"/>
              <a:t>F</a:t>
            </a:r>
            <a:r>
              <a:rPr lang="en-US" sz="2400" dirty="0"/>
              <a:t>orce </a:t>
            </a:r>
            <a:r>
              <a:rPr lang="en-US" dirty="0"/>
              <a:t>C</a:t>
            </a:r>
            <a:r>
              <a:rPr lang="en-US" sz="2400" dirty="0"/>
              <a:t>onstant k</a:t>
            </a:r>
            <a:r>
              <a:rPr lang="el-GR" sz="2400" baseline="-25000" dirty="0"/>
              <a:t>σ</a:t>
            </a:r>
            <a:endParaRPr lang="en-US" sz="2400" baseline="-25000" dirty="0"/>
          </a:p>
          <a:p>
            <a:pPr marL="971512" lvl="1" indent="-514330">
              <a:buFont typeface="+mj-lt"/>
              <a:buAutoNum type="arabicPeriod"/>
            </a:pPr>
            <a:r>
              <a:rPr lang="en-US" sz="2400" dirty="0"/>
              <a:t>Halogen bond length r(X···A)</a:t>
            </a:r>
          </a:p>
          <a:p>
            <a:pPr marL="971512" lvl="1" indent="-514330" algn="just">
              <a:buFont typeface="+mj-lt"/>
              <a:buAutoNum type="arabicPeriod"/>
            </a:pPr>
            <a:r>
              <a:rPr lang="en-US" sz="2400" dirty="0"/>
              <a:t>Binding energy ∆E</a:t>
            </a:r>
          </a:p>
          <a:p>
            <a:pPr marL="971512" lvl="1" indent="-514330">
              <a:buFont typeface="+mj-lt"/>
              <a:buAutoNum type="arabicPeriod"/>
            </a:pPr>
            <a:r>
              <a:rPr lang="en-US" sz="2400" dirty="0" err="1"/>
              <a:t>V</a:t>
            </a:r>
            <a:r>
              <a:rPr lang="en-US" sz="2400" baseline="-25000" dirty="0" err="1"/>
              <a:t>max</a:t>
            </a:r>
            <a:r>
              <a:rPr lang="en-US" sz="2400" dirty="0"/>
              <a:t> at the </a:t>
            </a:r>
            <a:r>
              <a:rPr lang="el-GR" sz="2400" dirty="0"/>
              <a:t>σ-</a:t>
            </a:r>
            <a:r>
              <a:rPr lang="en-US" sz="2400" dirty="0"/>
              <a:t>hole</a:t>
            </a:r>
          </a:p>
          <a:p>
            <a:pPr marL="971512" lvl="1" indent="-514330">
              <a:buFont typeface="+mj-lt"/>
              <a:buAutoNum type="arabicPeriod"/>
            </a:pPr>
            <a:endParaRPr lang="en-US" dirty="0" smtClean="0"/>
          </a:p>
        </p:txBody>
      </p:sp>
      <p:sp>
        <p:nvSpPr>
          <p:cNvPr id="5" name="Slide Number Placeholder 4"/>
          <p:cNvSpPr>
            <a:spLocks noGrp="1"/>
          </p:cNvSpPr>
          <p:nvPr>
            <p:ph type="sldNum" sz="quarter" idx="12"/>
          </p:nvPr>
        </p:nvSpPr>
        <p:spPr/>
        <p:txBody>
          <a:bodyPr/>
          <a:lstStyle/>
          <a:p>
            <a:fld id="{51DB6D41-6FBA-8A4A-8707-0D6796DAB0C7}" type="slidenum">
              <a:rPr lang="en-US" smtClean="0"/>
              <a:t>47</a:t>
            </a:fld>
            <a:endParaRPr lang="en-US"/>
          </a:p>
        </p:txBody>
      </p:sp>
      <p:sp>
        <p:nvSpPr>
          <p:cNvPr id="8" name="Title 1"/>
          <p:cNvSpPr>
            <a:spLocks noGrp="1"/>
          </p:cNvSpPr>
          <p:nvPr>
            <p:ph type="title"/>
          </p:nvPr>
        </p:nvSpPr>
        <p:spPr>
          <a:xfrm>
            <a:off x="274320" y="86362"/>
            <a:ext cx="8722360" cy="609282"/>
          </a:xfrm>
        </p:spPr>
        <p:txBody>
          <a:bodyPr/>
          <a:lstStyle/>
          <a:p>
            <a:endParaRPr lang="en-US" baseline="-25000" dirty="0"/>
          </a:p>
        </p:txBody>
      </p:sp>
    </p:spTree>
    <p:extLst>
      <p:ext uri="{BB962C8B-B14F-4D97-AF65-F5344CB8AC3E}">
        <p14:creationId xmlns:p14="http://schemas.microsoft.com/office/powerpoint/2010/main" val="191134904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403412" y="6258561"/>
            <a:ext cx="9856694" cy="599440"/>
          </a:xfrm>
          <a:prstGeom prst="rect">
            <a:avLst/>
          </a:prstGeom>
          <a:solidFill>
            <a:schemeClr val="accent4">
              <a:lumMod val="75000"/>
            </a:schemeClr>
          </a:soli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sp>
        <p:nvSpPr>
          <p:cNvPr id="16" name="Rectangle 15"/>
          <p:cNvSpPr/>
          <p:nvPr/>
        </p:nvSpPr>
        <p:spPr>
          <a:xfrm>
            <a:off x="-403412" y="0"/>
            <a:ext cx="9856694" cy="769043"/>
          </a:xfrm>
          <a:prstGeom prst="rect">
            <a:avLst/>
          </a:prstGeom>
          <a:solidFill>
            <a:schemeClr val="accent4">
              <a:lumMod val="75000"/>
            </a:schemeClr>
          </a:soli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sp>
        <p:nvSpPr>
          <p:cNvPr id="2" name="Title 1"/>
          <p:cNvSpPr>
            <a:spLocks noGrp="1"/>
          </p:cNvSpPr>
          <p:nvPr>
            <p:ph type="title"/>
          </p:nvPr>
        </p:nvSpPr>
        <p:spPr/>
        <p:txBody>
          <a:bodyPr/>
          <a:lstStyle/>
          <a:p>
            <a:r>
              <a:rPr lang="en-US" dirty="0"/>
              <a:t>Correlation </a:t>
            </a:r>
            <a:r>
              <a:rPr lang="en-US" dirty="0" smtClean="0"/>
              <a:t>Between </a:t>
            </a:r>
            <a:r>
              <a:rPr lang="en-US" dirty="0" err="1" smtClean="0"/>
              <a:t>k</a:t>
            </a:r>
            <a:r>
              <a:rPr lang="en-US" baseline="30000" dirty="0" err="1"/>
              <a:t>a</a:t>
            </a:r>
            <a:r>
              <a:rPr lang="en-US" dirty="0"/>
              <a:t> and k</a:t>
            </a:r>
            <a:r>
              <a:rPr lang="el-GR" baseline="-25000" dirty="0"/>
              <a:t>σ</a:t>
            </a:r>
            <a:endParaRPr lang="en-US" baseline="-25000" dirty="0"/>
          </a:p>
        </p:txBody>
      </p:sp>
      <p:sp>
        <p:nvSpPr>
          <p:cNvPr id="5" name="Slide Number Placeholder 4"/>
          <p:cNvSpPr>
            <a:spLocks noGrp="1"/>
          </p:cNvSpPr>
          <p:nvPr>
            <p:ph type="sldNum" sz="quarter" idx="12"/>
          </p:nvPr>
        </p:nvSpPr>
        <p:spPr/>
        <p:txBody>
          <a:bodyPr/>
          <a:lstStyle/>
          <a:p>
            <a:fld id="{51DB6D41-6FBA-8A4A-8707-0D6796DAB0C7}" type="slidenum">
              <a:rPr lang="en-US" smtClean="0"/>
              <a:t>48</a:t>
            </a:fld>
            <a:endParaRPr lang="en-US"/>
          </a:p>
        </p:txBody>
      </p:sp>
      <p:sp>
        <p:nvSpPr>
          <p:cNvPr id="6" name="TextBox 5"/>
          <p:cNvSpPr txBox="1"/>
          <p:nvPr/>
        </p:nvSpPr>
        <p:spPr>
          <a:xfrm>
            <a:off x="477400" y="7640212"/>
            <a:ext cx="5623344" cy="1808192"/>
          </a:xfrm>
          <a:prstGeom prst="rect">
            <a:avLst/>
          </a:prstGeom>
          <a:noFill/>
        </p:spPr>
        <p:txBody>
          <a:bodyPr wrap="square" lIns="91436" tIns="45718" rIns="91436" bIns="45718" rtlCol="0">
            <a:spAutoFit/>
          </a:bodyPr>
          <a:lstStyle/>
          <a:p>
            <a:pPr algn="just"/>
            <a:r>
              <a:rPr lang="en-US" sz="2800"/>
              <a:t>Linear relationship between </a:t>
            </a:r>
            <a:r>
              <a:rPr lang="en-US" sz="2800" dirty="0" err="1"/>
              <a:t>k</a:t>
            </a:r>
            <a:r>
              <a:rPr lang="en-US" sz="2800" baseline="30000" dirty="0" err="1"/>
              <a:t>a</a:t>
            </a:r>
            <a:r>
              <a:rPr lang="en-US" sz="2800" dirty="0"/>
              <a:t> and the centrifugal </a:t>
            </a:r>
            <a:r>
              <a:rPr lang="en-US" sz="2800" dirty="0" err="1"/>
              <a:t>distorsion</a:t>
            </a:r>
            <a:r>
              <a:rPr lang="en-US" sz="2800" dirty="0"/>
              <a:t> k</a:t>
            </a:r>
            <a:r>
              <a:rPr lang="el-GR" sz="2800" baseline="-25000" dirty="0"/>
              <a:t>σ</a:t>
            </a:r>
            <a:r>
              <a:rPr lang="en-US" sz="2800" dirty="0"/>
              <a:t>  obtained from the rotational spectra [3]</a:t>
            </a:r>
          </a:p>
        </p:txBody>
      </p:sp>
      <p:sp>
        <p:nvSpPr>
          <p:cNvPr id="10" name="TextBox 9"/>
          <p:cNvSpPr txBox="1"/>
          <p:nvPr/>
        </p:nvSpPr>
        <p:spPr>
          <a:xfrm>
            <a:off x="4976224" y="3671544"/>
            <a:ext cx="4062599" cy="400110"/>
          </a:xfrm>
          <a:prstGeom prst="rect">
            <a:avLst/>
          </a:prstGeom>
          <a:noFill/>
        </p:spPr>
        <p:txBody>
          <a:bodyPr wrap="square" lIns="91436" tIns="45718" rIns="91436" bIns="45718" rtlCol="0">
            <a:spAutoFit/>
          </a:bodyPr>
          <a:lstStyle/>
          <a:p>
            <a:pPr marL="342886" indent="-342886">
              <a:buFont typeface="Arial" charset="0"/>
              <a:buChar char="•"/>
            </a:pPr>
            <a:r>
              <a:rPr lang="en-US" sz="2000" dirty="0"/>
              <a:t>A qualitative correlation is found</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681" y="2082068"/>
            <a:ext cx="4669921" cy="3891601"/>
          </a:xfrm>
          <a:prstGeom prst="rect">
            <a:avLst/>
          </a:prstGeom>
        </p:spPr>
      </p:pic>
      <p:sp>
        <p:nvSpPr>
          <p:cNvPr id="12" name="TextBox 11"/>
          <p:cNvSpPr txBox="1"/>
          <p:nvPr/>
        </p:nvSpPr>
        <p:spPr>
          <a:xfrm>
            <a:off x="4976224" y="4097782"/>
            <a:ext cx="4062599" cy="400110"/>
          </a:xfrm>
          <a:prstGeom prst="rect">
            <a:avLst/>
          </a:prstGeom>
          <a:noFill/>
        </p:spPr>
        <p:txBody>
          <a:bodyPr wrap="square" lIns="91436" tIns="45718" rIns="91436" bIns="45718" rtlCol="0">
            <a:spAutoFit/>
          </a:bodyPr>
          <a:lstStyle/>
          <a:p>
            <a:pPr marL="342886" indent="-342886">
              <a:buFont typeface="Arial" charset="0"/>
              <a:buChar char="•"/>
            </a:pPr>
            <a:r>
              <a:rPr lang="en-US" sz="2000" dirty="0"/>
              <a:t>k</a:t>
            </a:r>
            <a:r>
              <a:rPr lang="el-GR" sz="2000" baseline="-25000" dirty="0"/>
              <a:t>σ</a:t>
            </a:r>
            <a:r>
              <a:rPr lang="en-US" sz="2000" baseline="-25000" dirty="0"/>
              <a:t> </a:t>
            </a:r>
            <a:r>
              <a:rPr lang="en-US" sz="2000" dirty="0"/>
              <a:t>is not local </a:t>
            </a:r>
            <a:r>
              <a:rPr lang="en-US" sz="2000" baseline="-25000" dirty="0"/>
              <a:t> </a:t>
            </a:r>
            <a:endParaRPr lang="en-US" sz="2000" dirty="0"/>
          </a:p>
        </p:txBody>
      </p:sp>
      <p:sp>
        <p:nvSpPr>
          <p:cNvPr id="14" name="TextBox 13"/>
          <p:cNvSpPr txBox="1"/>
          <p:nvPr/>
        </p:nvSpPr>
        <p:spPr>
          <a:xfrm>
            <a:off x="477401" y="1079592"/>
            <a:ext cx="8384679" cy="830997"/>
          </a:xfrm>
          <a:prstGeom prst="rect">
            <a:avLst/>
          </a:prstGeom>
          <a:noFill/>
        </p:spPr>
        <p:txBody>
          <a:bodyPr wrap="square" lIns="91436" tIns="45718" rIns="91436" bIns="45718" rtlCol="0">
            <a:spAutoFit/>
          </a:bodyPr>
          <a:lstStyle/>
          <a:p>
            <a:r>
              <a:rPr lang="en-US" sz="2400" dirty="0"/>
              <a:t>The intermolecular stretching force constant </a:t>
            </a:r>
            <a:r>
              <a:rPr lang="en-US" sz="2400" dirty="0" err="1"/>
              <a:t>k</a:t>
            </a:r>
            <a:r>
              <a:rPr lang="en-US" sz="2400" baseline="-25000" dirty="0" err="1"/>
              <a:t>σ</a:t>
            </a:r>
            <a:r>
              <a:rPr lang="en-US" sz="2400" dirty="0"/>
              <a:t> can be experimentally derived from the centrifugal distortion constants</a:t>
            </a:r>
          </a:p>
        </p:txBody>
      </p:sp>
      <p:sp>
        <p:nvSpPr>
          <p:cNvPr id="7" name="TextBox 6"/>
          <p:cNvSpPr txBox="1"/>
          <p:nvPr/>
        </p:nvSpPr>
        <p:spPr>
          <a:xfrm>
            <a:off x="4976224" y="2348105"/>
            <a:ext cx="3784600" cy="1323439"/>
          </a:xfrm>
          <a:prstGeom prst="rect">
            <a:avLst/>
          </a:prstGeom>
          <a:noFill/>
        </p:spPr>
        <p:txBody>
          <a:bodyPr wrap="square" lIns="91436" tIns="45718" rIns="91436" bIns="45718" rtlCol="0">
            <a:spAutoFit/>
          </a:bodyPr>
          <a:lstStyle/>
          <a:p>
            <a:pPr marL="285739" indent="-285739">
              <a:buFont typeface="Arial" charset="0"/>
              <a:buChar char="•"/>
            </a:pPr>
            <a:r>
              <a:rPr lang="en-US" sz="2000" dirty="0"/>
              <a:t>Measurements are done in gas phase</a:t>
            </a:r>
          </a:p>
          <a:p>
            <a:pPr marL="285739" indent="-285739">
              <a:buFont typeface="Arial" charset="0"/>
              <a:buChar char="•"/>
            </a:pPr>
            <a:r>
              <a:rPr lang="en-US" sz="2000" dirty="0"/>
              <a:t>Monomers YX and A are considered to be rigid</a:t>
            </a:r>
          </a:p>
        </p:txBody>
      </p:sp>
      <p:pic>
        <p:nvPicPr>
          <p:cNvPr id="21" name="Picture 20"/>
          <p:cNvPicPr>
            <a:picLocks noChangeAspect="1"/>
          </p:cNvPicPr>
          <p:nvPr/>
        </p:nvPicPr>
        <p:blipFill>
          <a:blip r:embed="rId4"/>
          <a:stretch>
            <a:fillRect/>
          </a:stretch>
        </p:blipFill>
        <p:spPr>
          <a:xfrm>
            <a:off x="5344524" y="4796252"/>
            <a:ext cx="3048000" cy="1333500"/>
          </a:xfrm>
          <a:prstGeom prst="rect">
            <a:avLst/>
          </a:prstGeom>
        </p:spPr>
      </p:pic>
    </p:spTree>
    <p:extLst>
      <p:ext uri="{BB962C8B-B14F-4D97-AF65-F5344CB8AC3E}">
        <p14:creationId xmlns:p14="http://schemas.microsoft.com/office/powerpoint/2010/main" val="198297387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03412" y="6258561"/>
            <a:ext cx="9856694" cy="599440"/>
          </a:xfrm>
          <a:prstGeom prst="rect">
            <a:avLst/>
          </a:prstGeom>
          <a:solidFill>
            <a:schemeClr val="accent4">
              <a:lumMod val="75000"/>
            </a:schemeClr>
          </a:soli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sp>
        <p:nvSpPr>
          <p:cNvPr id="10" name="Rectangle 9"/>
          <p:cNvSpPr/>
          <p:nvPr/>
        </p:nvSpPr>
        <p:spPr>
          <a:xfrm>
            <a:off x="-403412" y="0"/>
            <a:ext cx="9856694" cy="769043"/>
          </a:xfrm>
          <a:prstGeom prst="rect">
            <a:avLst/>
          </a:prstGeom>
          <a:solidFill>
            <a:schemeClr val="accent4">
              <a:lumMod val="75000"/>
            </a:schemeClr>
          </a:soli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sp>
        <p:nvSpPr>
          <p:cNvPr id="2" name="Title 1"/>
          <p:cNvSpPr>
            <a:spLocks noGrp="1"/>
          </p:cNvSpPr>
          <p:nvPr>
            <p:ph type="title"/>
          </p:nvPr>
        </p:nvSpPr>
        <p:spPr/>
        <p:txBody>
          <a:bodyPr/>
          <a:lstStyle/>
          <a:p>
            <a:r>
              <a:rPr lang="en-US" dirty="0"/>
              <a:t>Correlation </a:t>
            </a:r>
            <a:r>
              <a:rPr lang="en-US" dirty="0" smtClean="0"/>
              <a:t>Between BSO and </a:t>
            </a:r>
            <a:r>
              <a:rPr lang="en-US" dirty="0"/>
              <a:t>r(X···A</a:t>
            </a:r>
            <a:r>
              <a:rPr lang="en-US" dirty="0" smtClean="0"/>
              <a:t>)</a:t>
            </a:r>
            <a:endParaRPr lang="en-US" dirty="0"/>
          </a:p>
        </p:txBody>
      </p:sp>
      <p:sp>
        <p:nvSpPr>
          <p:cNvPr id="5" name="Slide Number Placeholder 4"/>
          <p:cNvSpPr>
            <a:spLocks noGrp="1"/>
          </p:cNvSpPr>
          <p:nvPr>
            <p:ph type="sldNum" sz="quarter" idx="12"/>
          </p:nvPr>
        </p:nvSpPr>
        <p:spPr/>
        <p:txBody>
          <a:bodyPr/>
          <a:lstStyle/>
          <a:p>
            <a:fld id="{51DB6D41-6FBA-8A4A-8707-0D6796DAB0C7}" type="slidenum">
              <a:rPr lang="en-US" smtClean="0"/>
              <a:t>49</a:t>
            </a:fld>
            <a:endParaRPr lang="en-US"/>
          </a:p>
        </p:txBody>
      </p:sp>
      <p:sp>
        <p:nvSpPr>
          <p:cNvPr id="3" name="TextBox 2"/>
          <p:cNvSpPr txBox="1"/>
          <p:nvPr/>
        </p:nvSpPr>
        <p:spPr>
          <a:xfrm>
            <a:off x="1685206" y="5141241"/>
            <a:ext cx="1157856" cy="372952"/>
          </a:xfrm>
          <a:prstGeom prst="rect">
            <a:avLst/>
          </a:prstGeom>
          <a:noFill/>
        </p:spPr>
        <p:txBody>
          <a:bodyPr wrap="none" lIns="91436" tIns="45718" rIns="91436" bIns="45718" rtlCol="0">
            <a:spAutoFit/>
          </a:bodyPr>
          <a:lstStyle/>
          <a:p>
            <a:r>
              <a:rPr lang="en-US" dirty="0" smtClean="0"/>
              <a:t>R</a:t>
            </a:r>
            <a:r>
              <a:rPr lang="en-US" baseline="30000" dirty="0" smtClean="0"/>
              <a:t>2</a:t>
            </a:r>
            <a:r>
              <a:rPr lang="en-US" dirty="0" smtClean="0"/>
              <a:t> = 0.919</a:t>
            </a: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841" y="1769608"/>
            <a:ext cx="4017980" cy="3348317"/>
          </a:xfrm>
          <a:prstGeom prst="rect">
            <a:avLst/>
          </a:prstGeom>
        </p:spPr>
      </p:pic>
      <p:sp>
        <p:nvSpPr>
          <p:cNvPr id="11" name="TextBox 10"/>
          <p:cNvSpPr txBox="1"/>
          <p:nvPr/>
        </p:nvSpPr>
        <p:spPr>
          <a:xfrm>
            <a:off x="542644" y="1021621"/>
            <a:ext cx="8078117" cy="430887"/>
          </a:xfrm>
          <a:prstGeom prst="rect">
            <a:avLst/>
          </a:prstGeom>
          <a:noFill/>
        </p:spPr>
        <p:txBody>
          <a:bodyPr wrap="square" lIns="91436" tIns="45718" rIns="91436" bIns="45718" rtlCol="0">
            <a:spAutoFit/>
          </a:bodyPr>
          <a:lstStyle/>
          <a:p>
            <a:r>
              <a:rPr lang="en-US" sz="2200" dirty="0"/>
              <a:t>Its is commonly assumed that the shorter the bond the stronger it is</a:t>
            </a:r>
          </a:p>
        </p:txBody>
      </p:sp>
      <p:sp>
        <p:nvSpPr>
          <p:cNvPr id="12" name="TextBox 11"/>
          <p:cNvSpPr txBox="1"/>
          <p:nvPr/>
        </p:nvSpPr>
        <p:spPr>
          <a:xfrm>
            <a:off x="4344918" y="1904078"/>
            <a:ext cx="4400303" cy="2621988"/>
          </a:xfrm>
          <a:prstGeom prst="rect">
            <a:avLst/>
          </a:prstGeom>
          <a:noFill/>
        </p:spPr>
        <p:txBody>
          <a:bodyPr wrap="square" lIns="91436" tIns="45718" rIns="91436" bIns="45718" rtlCol="0">
            <a:spAutoFit/>
          </a:bodyPr>
          <a:lstStyle/>
          <a:p>
            <a:pPr marL="285739" indent="-285739">
              <a:buFont typeface="Arial" charset="0"/>
              <a:buChar char="•"/>
            </a:pPr>
            <a:r>
              <a:rPr lang="en-US" dirty="0"/>
              <a:t>O</a:t>
            </a:r>
            <a:r>
              <a:rPr lang="en-US" dirty="0" smtClean="0"/>
              <a:t>nly interactions between 3</a:t>
            </a:r>
            <a:r>
              <a:rPr lang="en-US" baseline="30000" dirty="0" smtClean="0"/>
              <a:t>rd</a:t>
            </a:r>
            <a:r>
              <a:rPr lang="en-US" dirty="0" smtClean="0"/>
              <a:t> row  halogens (X) and 2</a:t>
            </a:r>
            <a:r>
              <a:rPr lang="en-US" baseline="30000" dirty="0" smtClean="0"/>
              <a:t>nd </a:t>
            </a:r>
            <a:r>
              <a:rPr lang="en-US" dirty="0" smtClean="0"/>
              <a:t>row acceptors (A) were considered</a:t>
            </a:r>
          </a:p>
          <a:p>
            <a:pPr marL="285739" indent="-285739">
              <a:buFont typeface="Arial" charset="0"/>
              <a:buChar char="•"/>
            </a:pPr>
            <a:endParaRPr lang="en-US" dirty="0" smtClean="0"/>
          </a:p>
          <a:p>
            <a:pPr marL="285739" indent="-285739">
              <a:buFont typeface="Arial" charset="0"/>
              <a:buChar char="•"/>
            </a:pPr>
            <a:r>
              <a:rPr lang="en-US" dirty="0" smtClean="0"/>
              <a:t>Badger rule is only qualitatively fulfilled</a:t>
            </a:r>
          </a:p>
          <a:p>
            <a:pPr marL="285739" indent="-285739">
              <a:buFont typeface="Arial" charset="0"/>
              <a:buChar char="•"/>
            </a:pPr>
            <a:endParaRPr lang="en-US" dirty="0" smtClean="0"/>
          </a:p>
          <a:p>
            <a:pPr marL="285739" indent="-285739">
              <a:buFont typeface="Arial" charset="0"/>
              <a:buChar char="•"/>
            </a:pPr>
            <a:r>
              <a:rPr lang="en-US" dirty="0" smtClean="0"/>
              <a:t>Halogen bond distance is not a reliable parameter</a:t>
            </a:r>
            <a:endParaRPr lang="en-US" dirty="0"/>
          </a:p>
          <a:p>
            <a:pPr marL="285739" indent="-285739">
              <a:buFont typeface="Arial" charset="0"/>
              <a:buChar char="•"/>
            </a:pPr>
            <a:endParaRPr lang="en-US" dirty="0"/>
          </a:p>
        </p:txBody>
      </p:sp>
    </p:spTree>
    <p:extLst>
      <p:ext uri="{BB962C8B-B14F-4D97-AF65-F5344CB8AC3E}">
        <p14:creationId xmlns:p14="http://schemas.microsoft.com/office/powerpoint/2010/main" val="5966051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3162251" y="2845356"/>
            <a:ext cx="4844159" cy="2782748"/>
            <a:chOff x="2897761" y="1587480"/>
            <a:chExt cx="4844159" cy="2782748"/>
          </a:xfrm>
        </p:grpSpPr>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b="11548"/>
            <a:stretch/>
          </p:blipFill>
          <p:spPr>
            <a:xfrm>
              <a:off x="2897761" y="1587480"/>
              <a:ext cx="4829620" cy="2782748"/>
            </a:xfrm>
            <a:prstGeom prst="rect">
              <a:avLst/>
            </a:prstGeom>
          </p:spPr>
        </p:pic>
        <p:sp>
          <p:nvSpPr>
            <p:cNvPr id="16" name="Rectangle 15"/>
            <p:cNvSpPr/>
            <p:nvPr/>
          </p:nvSpPr>
          <p:spPr>
            <a:xfrm>
              <a:off x="7382995" y="2936240"/>
              <a:ext cx="358925" cy="11659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Content Placeholder 2"/>
          <p:cNvSpPr>
            <a:spLocks noGrp="1"/>
          </p:cNvSpPr>
          <p:nvPr>
            <p:ph idx="1"/>
          </p:nvPr>
        </p:nvSpPr>
        <p:spPr>
          <a:xfrm>
            <a:off x="195536" y="1299644"/>
            <a:ext cx="2795288" cy="4131492"/>
          </a:xfrm>
        </p:spPr>
        <p:txBody>
          <a:bodyPr>
            <a:normAutofit fontScale="62500" lnSpcReduction="20000"/>
          </a:bodyPr>
          <a:lstStyle/>
          <a:p>
            <a:pPr marL="0" indent="0">
              <a:buNone/>
            </a:pPr>
            <a:r>
              <a:rPr lang="en-US" sz="2900" b="1" dirty="0"/>
              <a:t>A singly bonded halogen (Y-X) has an anisotropic electron density distribution:</a:t>
            </a:r>
          </a:p>
          <a:p>
            <a:pPr marL="0" indent="0" algn="just">
              <a:buNone/>
            </a:pPr>
            <a:endParaRPr lang="en-US" sz="2400" dirty="0"/>
          </a:p>
          <a:p>
            <a:r>
              <a:rPr lang="en-US" sz="2900" dirty="0"/>
              <a:t>In the </a:t>
            </a:r>
            <a:r>
              <a:rPr lang="el-GR" sz="2900" dirty="0"/>
              <a:t>σ</a:t>
            </a:r>
            <a:r>
              <a:rPr lang="en-US" sz="2900" dirty="0"/>
              <a:t> direction, the electron density is tightly bonded to the nucleus leading to the formation of a positive electrostatic  potential</a:t>
            </a:r>
          </a:p>
          <a:p>
            <a:pPr algn="just"/>
            <a:endParaRPr lang="en-US" sz="2900" dirty="0"/>
          </a:p>
          <a:p>
            <a:r>
              <a:rPr lang="en-US" sz="2900" dirty="0"/>
              <a:t>In the </a:t>
            </a:r>
            <a:r>
              <a:rPr lang="el-GR" sz="2900" dirty="0"/>
              <a:t>π </a:t>
            </a:r>
            <a:r>
              <a:rPr lang="en-US" sz="2900" dirty="0"/>
              <a:t>direction, a belt of negative potential is formed and the halogen can act as a nucleophile</a:t>
            </a:r>
            <a:endParaRPr lang="en-US" sz="2400" dirty="0"/>
          </a:p>
          <a:p>
            <a:pPr marL="0" indent="0">
              <a:buNone/>
            </a:pPr>
            <a:endParaRPr lang="en-US" sz="2400" dirty="0"/>
          </a:p>
        </p:txBody>
      </p:sp>
      <p:sp>
        <p:nvSpPr>
          <p:cNvPr id="5" name="Slide Number Placeholder 4"/>
          <p:cNvSpPr>
            <a:spLocks noGrp="1"/>
          </p:cNvSpPr>
          <p:nvPr>
            <p:ph type="sldNum" sz="quarter" idx="12"/>
          </p:nvPr>
        </p:nvSpPr>
        <p:spPr/>
        <p:txBody>
          <a:bodyPr/>
          <a:lstStyle/>
          <a:p>
            <a:fld id="{51DB6D41-6FBA-8A4A-8707-0D6796DAB0C7}" type="slidenum">
              <a:rPr lang="en-US" smtClean="0"/>
              <a:t>5</a:t>
            </a:fld>
            <a:endParaRPr lang="en-US"/>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90880" y="1597857"/>
            <a:ext cx="3805329" cy="970675"/>
          </a:xfrm>
          <a:prstGeom prst="rect">
            <a:avLst/>
          </a:prstGeom>
        </p:spPr>
      </p:pic>
      <p:sp>
        <p:nvSpPr>
          <p:cNvPr id="6" name="Rectangle 5"/>
          <p:cNvSpPr/>
          <p:nvPr/>
        </p:nvSpPr>
        <p:spPr>
          <a:xfrm>
            <a:off x="8396738" y="3479702"/>
            <a:ext cx="747262" cy="214840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sp>
        <p:nvSpPr>
          <p:cNvPr id="7" name="TextBox 6"/>
          <p:cNvSpPr txBox="1"/>
          <p:nvPr/>
        </p:nvSpPr>
        <p:spPr>
          <a:xfrm>
            <a:off x="5875583" y="2710262"/>
            <a:ext cx="1229895" cy="769441"/>
          </a:xfrm>
          <a:prstGeom prst="rect">
            <a:avLst/>
          </a:prstGeom>
          <a:noFill/>
        </p:spPr>
        <p:txBody>
          <a:bodyPr wrap="square" lIns="91436" tIns="45718" rIns="91436" bIns="45718" rtlCol="0">
            <a:spAutoFit/>
          </a:bodyPr>
          <a:lstStyle/>
          <a:p>
            <a:r>
              <a:rPr lang="en-US" sz="2200" dirty="0"/>
              <a:t>Lewis acid</a:t>
            </a:r>
          </a:p>
        </p:txBody>
      </p:sp>
      <p:sp>
        <p:nvSpPr>
          <p:cNvPr id="13" name="TextBox 12"/>
          <p:cNvSpPr txBox="1"/>
          <p:nvPr/>
        </p:nvSpPr>
        <p:spPr>
          <a:xfrm>
            <a:off x="7481851" y="4241470"/>
            <a:ext cx="1229895" cy="769441"/>
          </a:xfrm>
          <a:prstGeom prst="rect">
            <a:avLst/>
          </a:prstGeom>
          <a:noFill/>
        </p:spPr>
        <p:txBody>
          <a:bodyPr wrap="square" lIns="91436" tIns="45718" rIns="91436" bIns="45718" rtlCol="0">
            <a:spAutoFit/>
          </a:bodyPr>
          <a:lstStyle/>
          <a:p>
            <a:r>
              <a:rPr lang="en-US" sz="2200" dirty="0"/>
              <a:t>Lewis base</a:t>
            </a:r>
          </a:p>
        </p:txBody>
      </p:sp>
      <p:sp>
        <p:nvSpPr>
          <p:cNvPr id="15" name="Title 1"/>
          <p:cNvSpPr>
            <a:spLocks noGrp="1"/>
          </p:cNvSpPr>
          <p:nvPr>
            <p:ph type="title"/>
          </p:nvPr>
        </p:nvSpPr>
        <p:spPr>
          <a:xfrm>
            <a:off x="274320" y="108517"/>
            <a:ext cx="8722360" cy="609282"/>
          </a:xfrm>
        </p:spPr>
        <p:txBody>
          <a:bodyPr/>
          <a:lstStyle/>
          <a:p>
            <a:r>
              <a:rPr lang="en-US" dirty="0"/>
              <a:t>What is Halogen Bonding (XB)</a:t>
            </a:r>
          </a:p>
        </p:txBody>
      </p:sp>
      <p:sp>
        <p:nvSpPr>
          <p:cNvPr id="18" name="Frame 17"/>
          <p:cNvSpPr/>
          <p:nvPr/>
        </p:nvSpPr>
        <p:spPr>
          <a:xfrm>
            <a:off x="4876800" y="3965168"/>
            <a:ext cx="4006373" cy="1360672"/>
          </a:xfrm>
          <a:prstGeom prst="frame">
            <a:avLst>
              <a:gd name="adj1" fmla="val 1255"/>
            </a:avLst>
          </a:prstGeom>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solidFill>
                <a:schemeClr val="tx1"/>
              </a:solidFill>
            </a:endParaRPr>
          </a:p>
        </p:txBody>
      </p:sp>
      <p:sp>
        <p:nvSpPr>
          <p:cNvPr id="19" name="TextBox 18"/>
          <p:cNvSpPr txBox="1"/>
          <p:nvPr/>
        </p:nvSpPr>
        <p:spPr>
          <a:xfrm>
            <a:off x="7125996" y="3629406"/>
            <a:ext cx="1819461" cy="372952"/>
          </a:xfrm>
          <a:prstGeom prst="rect">
            <a:avLst/>
          </a:prstGeom>
          <a:noFill/>
        </p:spPr>
        <p:txBody>
          <a:bodyPr wrap="none" lIns="91436" tIns="45718" rIns="91436" bIns="45718" rtlCol="0">
            <a:spAutoFit/>
          </a:bodyPr>
          <a:lstStyle/>
          <a:p>
            <a:r>
              <a:rPr lang="en-US" smtClean="0"/>
              <a:t>Halogen bonding</a:t>
            </a:r>
            <a:endParaRPr lang="en-US"/>
          </a:p>
        </p:txBody>
      </p:sp>
      <p:sp>
        <p:nvSpPr>
          <p:cNvPr id="20" name="TextBox 19"/>
          <p:cNvSpPr txBox="1"/>
          <p:nvPr/>
        </p:nvSpPr>
        <p:spPr>
          <a:xfrm>
            <a:off x="4072658" y="972011"/>
            <a:ext cx="4543502" cy="654081"/>
          </a:xfrm>
          <a:prstGeom prst="rect">
            <a:avLst/>
          </a:prstGeom>
          <a:noFill/>
        </p:spPr>
        <p:txBody>
          <a:bodyPr wrap="none" lIns="91436" tIns="45718" rIns="91436" bIns="45718" rtlCol="0">
            <a:spAutoFit/>
          </a:bodyPr>
          <a:lstStyle/>
          <a:p>
            <a:r>
              <a:rPr lang="en-US" dirty="0" smtClean="0"/>
              <a:t>Hydrogen </a:t>
            </a:r>
            <a:r>
              <a:rPr lang="en-US" dirty="0"/>
              <a:t>bonding in </a:t>
            </a:r>
            <a:r>
              <a:rPr lang="en-US" dirty="0" smtClean="0"/>
              <a:t>hydrogen </a:t>
            </a:r>
            <a:r>
              <a:rPr lang="en-US" dirty="0"/>
              <a:t>fluoride chain</a:t>
            </a:r>
          </a:p>
          <a:p>
            <a:r>
              <a:rPr lang="en-US" dirty="0" smtClean="0"/>
              <a:t> </a:t>
            </a:r>
            <a:endParaRPr lang="en-US" dirty="0"/>
          </a:p>
        </p:txBody>
      </p:sp>
      <p:pic>
        <p:nvPicPr>
          <p:cNvPr id="2" name="Picture 1" descr="Screenshot 2016-03-28 14.08.49.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47055" y="1341343"/>
            <a:ext cx="3434795" cy="1227189"/>
          </a:xfrm>
          <a:prstGeom prst="rect">
            <a:avLst/>
          </a:prstGeom>
        </p:spPr>
      </p:pic>
      <p:pic>
        <p:nvPicPr>
          <p:cNvPr id="22" name="Picture 21"/>
          <p:cNvPicPr>
            <a:picLocks noChangeAspect="1"/>
          </p:cNvPicPr>
          <p:nvPr/>
        </p:nvPicPr>
        <p:blipFill rotWithShape="1">
          <a:blip r:embed="rId3">
            <a:extLst>
              <a:ext uri="{28A0092B-C50C-407E-A947-70E740481C1C}">
                <a14:useLocalDpi xmlns:a14="http://schemas.microsoft.com/office/drawing/2010/main" val="0"/>
              </a:ext>
            </a:extLst>
          </a:blip>
          <a:srcRect t="89438" r="55453" b="1520"/>
          <a:stretch/>
        </p:blipFill>
        <p:spPr>
          <a:xfrm>
            <a:off x="4706572" y="5628104"/>
            <a:ext cx="2151429" cy="284480"/>
          </a:xfrm>
          <a:prstGeom prst="rect">
            <a:avLst/>
          </a:prstGeom>
        </p:spPr>
      </p:pic>
    </p:spTree>
    <p:extLst>
      <p:ext uri="{BB962C8B-B14F-4D97-AF65-F5344CB8AC3E}">
        <p14:creationId xmlns:p14="http://schemas.microsoft.com/office/powerpoint/2010/main" val="188114117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403412" y="6258561"/>
            <a:ext cx="9856694" cy="599440"/>
          </a:xfrm>
          <a:prstGeom prst="rect">
            <a:avLst/>
          </a:prstGeom>
          <a:solidFill>
            <a:schemeClr val="accent4">
              <a:lumMod val="75000"/>
            </a:schemeClr>
          </a:soli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sp>
        <p:nvSpPr>
          <p:cNvPr id="12" name="Rectangle 11"/>
          <p:cNvSpPr/>
          <p:nvPr/>
        </p:nvSpPr>
        <p:spPr>
          <a:xfrm>
            <a:off x="-403412" y="0"/>
            <a:ext cx="9856694" cy="769043"/>
          </a:xfrm>
          <a:prstGeom prst="rect">
            <a:avLst/>
          </a:prstGeom>
          <a:solidFill>
            <a:schemeClr val="accent4">
              <a:lumMod val="75000"/>
            </a:schemeClr>
          </a:soli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sp>
        <p:nvSpPr>
          <p:cNvPr id="2" name="Title 1"/>
          <p:cNvSpPr>
            <a:spLocks noGrp="1"/>
          </p:cNvSpPr>
          <p:nvPr>
            <p:ph type="title"/>
          </p:nvPr>
        </p:nvSpPr>
        <p:spPr/>
        <p:txBody>
          <a:bodyPr/>
          <a:lstStyle/>
          <a:p>
            <a:r>
              <a:rPr lang="en-US" dirty="0"/>
              <a:t>Correlation Between BSO and ∆E</a:t>
            </a:r>
          </a:p>
        </p:txBody>
      </p:sp>
      <p:sp>
        <p:nvSpPr>
          <p:cNvPr id="5" name="Slide Number Placeholder 4"/>
          <p:cNvSpPr>
            <a:spLocks noGrp="1"/>
          </p:cNvSpPr>
          <p:nvPr>
            <p:ph type="sldNum" sz="quarter" idx="12"/>
          </p:nvPr>
        </p:nvSpPr>
        <p:spPr/>
        <p:txBody>
          <a:bodyPr/>
          <a:lstStyle/>
          <a:p>
            <a:fld id="{51DB6D41-6FBA-8A4A-8707-0D6796DAB0C7}" type="slidenum">
              <a:rPr lang="en-US" smtClean="0"/>
              <a:t>50</a:t>
            </a:fld>
            <a:endParaRPr lang="en-US"/>
          </a:p>
        </p:txBody>
      </p:sp>
      <p:sp>
        <p:nvSpPr>
          <p:cNvPr id="9" name="TextBox 8"/>
          <p:cNvSpPr txBox="1"/>
          <p:nvPr/>
        </p:nvSpPr>
        <p:spPr>
          <a:xfrm>
            <a:off x="5072759" y="1929104"/>
            <a:ext cx="3326873" cy="2400657"/>
          </a:xfrm>
          <a:prstGeom prst="rect">
            <a:avLst/>
          </a:prstGeom>
          <a:noFill/>
        </p:spPr>
        <p:txBody>
          <a:bodyPr wrap="none" lIns="91436" tIns="45718" rIns="91436" bIns="45718" rtlCol="0">
            <a:spAutoFit/>
          </a:bodyPr>
          <a:lstStyle/>
          <a:p>
            <a:pPr algn="just"/>
            <a:r>
              <a:rPr lang="en-US" sz="2200" dirty="0"/>
              <a:t>∆E is a cumulative quantity </a:t>
            </a:r>
          </a:p>
          <a:p>
            <a:pPr algn="just"/>
            <a:r>
              <a:rPr lang="en-US" sz="2200" dirty="0"/>
              <a:t>and accounts for:</a:t>
            </a:r>
          </a:p>
          <a:p>
            <a:pPr algn="just"/>
            <a:endParaRPr lang="en-US" sz="2200" dirty="0"/>
          </a:p>
          <a:p>
            <a:pPr marL="285739" indent="-285739" algn="just">
              <a:buFont typeface="Arial" charset="0"/>
              <a:buChar char="•"/>
            </a:pPr>
            <a:r>
              <a:rPr lang="en-US" sz="2200" dirty="0"/>
              <a:t>Geometry relaxation</a:t>
            </a:r>
          </a:p>
          <a:p>
            <a:pPr marL="285739" indent="-285739" algn="just">
              <a:buFont typeface="Arial" charset="0"/>
              <a:buChar char="•"/>
            </a:pPr>
            <a:r>
              <a:rPr lang="en-US" sz="2200" dirty="0"/>
              <a:t>Electronic relaxation</a:t>
            </a:r>
          </a:p>
          <a:p>
            <a:pPr marL="285739" indent="-285739" algn="just">
              <a:buFont typeface="Arial" charset="0"/>
              <a:buChar char="•"/>
            </a:pPr>
            <a:r>
              <a:rPr lang="en-US" sz="2200" dirty="0"/>
              <a:t>Secondary interactions</a:t>
            </a:r>
          </a:p>
          <a:p>
            <a:pPr marL="285739" indent="-285739" algn="just">
              <a:buFont typeface="Arial" charset="0"/>
              <a:buChar char="•"/>
            </a:pPr>
            <a:endParaRPr lang="en-US" dirty="0" smtClean="0"/>
          </a:p>
        </p:txBody>
      </p:sp>
      <p:sp>
        <p:nvSpPr>
          <p:cNvPr id="11" name="Rectangle 10"/>
          <p:cNvSpPr/>
          <p:nvPr/>
        </p:nvSpPr>
        <p:spPr>
          <a:xfrm>
            <a:off x="1348869" y="1460470"/>
            <a:ext cx="2723856" cy="372952"/>
          </a:xfrm>
          <a:prstGeom prst="rect">
            <a:avLst/>
          </a:prstGeom>
        </p:spPr>
        <p:txBody>
          <a:bodyPr wrap="none" lIns="91436" tIns="45718" rIns="91436" bIns="45718">
            <a:spAutoFit/>
          </a:bodyPr>
          <a:lstStyle/>
          <a:p>
            <a:r>
              <a:rPr lang="en-US" dirty="0"/>
              <a:t>∆E = E(YX···A) </a:t>
            </a:r>
            <a:r>
              <a:rPr lang="en-US" dirty="0" smtClean="0"/>
              <a:t>- E</a:t>
            </a:r>
            <a:r>
              <a:rPr lang="en-US" dirty="0"/>
              <a:t>(YX) </a:t>
            </a:r>
            <a:r>
              <a:rPr lang="en-US" dirty="0" smtClean="0"/>
              <a:t>- </a:t>
            </a:r>
            <a:r>
              <a:rPr lang="en-US" dirty="0"/>
              <a:t>E(A</a:t>
            </a:r>
            <a:r>
              <a:rPr lang="en-US" dirty="0" smtClean="0"/>
              <a:t>)</a:t>
            </a:r>
            <a:endParaRPr lang="en-US" dirty="0"/>
          </a:p>
        </p:txBody>
      </p:sp>
      <p:sp>
        <p:nvSpPr>
          <p:cNvPr id="3" name="TextBox 2"/>
          <p:cNvSpPr txBox="1"/>
          <p:nvPr/>
        </p:nvSpPr>
        <p:spPr>
          <a:xfrm>
            <a:off x="1325995" y="1050797"/>
            <a:ext cx="2130166" cy="372952"/>
          </a:xfrm>
          <a:prstGeom prst="rect">
            <a:avLst/>
          </a:prstGeom>
          <a:noFill/>
        </p:spPr>
        <p:txBody>
          <a:bodyPr wrap="none" lIns="91436" tIns="45718" rIns="91436" bIns="45718" rtlCol="0">
            <a:spAutoFit/>
          </a:bodyPr>
          <a:lstStyle/>
          <a:p>
            <a:pPr algn="just"/>
            <a:r>
              <a:rPr lang="en-US" smtClean="0"/>
              <a:t>Binding energy (∆E):</a:t>
            </a:r>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840" y="1829801"/>
            <a:ext cx="4717103" cy="3930919"/>
          </a:xfrm>
          <a:prstGeom prst="rect">
            <a:avLst/>
          </a:prstGeom>
        </p:spPr>
      </p:pic>
    </p:spTree>
    <p:extLst>
      <p:ext uri="{BB962C8B-B14F-4D97-AF65-F5344CB8AC3E}">
        <p14:creationId xmlns:p14="http://schemas.microsoft.com/office/powerpoint/2010/main" val="24467608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403412" y="6258561"/>
            <a:ext cx="9856694" cy="599440"/>
          </a:xfrm>
          <a:prstGeom prst="rect">
            <a:avLst/>
          </a:prstGeom>
          <a:solidFill>
            <a:schemeClr val="accent4">
              <a:lumMod val="75000"/>
            </a:schemeClr>
          </a:soli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sp>
        <p:nvSpPr>
          <p:cNvPr id="11" name="Rectangle 10"/>
          <p:cNvSpPr/>
          <p:nvPr/>
        </p:nvSpPr>
        <p:spPr>
          <a:xfrm>
            <a:off x="-403412" y="0"/>
            <a:ext cx="9856694" cy="769043"/>
          </a:xfrm>
          <a:prstGeom prst="rect">
            <a:avLst/>
          </a:prstGeom>
          <a:solidFill>
            <a:schemeClr val="accent4">
              <a:lumMod val="75000"/>
            </a:schemeClr>
          </a:soli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sp>
        <p:nvSpPr>
          <p:cNvPr id="2" name="Title 1"/>
          <p:cNvSpPr>
            <a:spLocks noGrp="1"/>
          </p:cNvSpPr>
          <p:nvPr>
            <p:ph type="title"/>
          </p:nvPr>
        </p:nvSpPr>
        <p:spPr/>
        <p:txBody>
          <a:bodyPr/>
          <a:lstStyle/>
          <a:p>
            <a:r>
              <a:rPr lang="en-US" dirty="0" smtClean="0"/>
              <a:t>Ranking Halogen Donors</a:t>
            </a:r>
            <a:endParaRPr lang="en-US" dirty="0"/>
          </a:p>
        </p:txBody>
      </p:sp>
      <p:sp>
        <p:nvSpPr>
          <p:cNvPr id="5" name="Slide Number Placeholder 4"/>
          <p:cNvSpPr>
            <a:spLocks noGrp="1"/>
          </p:cNvSpPr>
          <p:nvPr>
            <p:ph type="sldNum" sz="quarter" idx="12"/>
          </p:nvPr>
        </p:nvSpPr>
        <p:spPr/>
        <p:txBody>
          <a:bodyPr/>
          <a:lstStyle/>
          <a:p>
            <a:fld id="{51DB6D41-6FBA-8A4A-8707-0D6796DAB0C7}" type="slidenum">
              <a:rPr lang="en-US" smtClean="0"/>
              <a:t>51</a:t>
            </a:fld>
            <a:endParaRPr lang="en-US"/>
          </a:p>
        </p:txBody>
      </p:sp>
      <p:pic>
        <p:nvPicPr>
          <p:cNvPr id="6" name="Picture 5" descr="Screenshot 2016-03-24 12.07.2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575" y="3605577"/>
            <a:ext cx="4175760" cy="2382325"/>
          </a:xfrm>
          <a:prstGeom prst="rect">
            <a:avLst/>
          </a:prstGeom>
        </p:spPr>
      </p:pic>
      <p:pic>
        <p:nvPicPr>
          <p:cNvPr id="7" name="Picture 6" descr="Screenshot 2016-03-24 12.07.1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82" y="2152411"/>
            <a:ext cx="4488576" cy="1453166"/>
          </a:xfrm>
          <a:prstGeom prst="rect">
            <a:avLst/>
          </a:prstGeom>
        </p:spPr>
      </p:pic>
      <p:pic>
        <p:nvPicPr>
          <p:cNvPr id="8" name="Picture 7" descr="Screenshot 2016-03-24 12.06.35.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33963" y="2328799"/>
            <a:ext cx="4343400" cy="1276779"/>
          </a:xfrm>
          <a:prstGeom prst="rect">
            <a:avLst/>
          </a:prstGeom>
        </p:spPr>
      </p:pic>
      <p:pic>
        <p:nvPicPr>
          <p:cNvPr id="9" name="Picture 8" descr="Screenshot 2016-03-24 12.04.55.png"/>
          <p:cNvPicPr>
            <a:picLocks noChangeAspect="1"/>
          </p:cNvPicPr>
          <p:nvPr/>
        </p:nvPicPr>
        <p:blipFill rotWithShape="1">
          <a:blip r:embed="rId6">
            <a:extLst>
              <a:ext uri="{28A0092B-C50C-407E-A947-70E740481C1C}">
                <a14:useLocalDpi xmlns:a14="http://schemas.microsoft.com/office/drawing/2010/main" val="0"/>
              </a:ext>
            </a:extLst>
          </a:blip>
          <a:srcRect b="27310"/>
          <a:stretch/>
        </p:blipFill>
        <p:spPr>
          <a:xfrm>
            <a:off x="4854278" y="3671967"/>
            <a:ext cx="3962400" cy="2315935"/>
          </a:xfrm>
          <a:prstGeom prst="rect">
            <a:avLst/>
          </a:prstGeom>
        </p:spPr>
      </p:pic>
      <p:sp>
        <p:nvSpPr>
          <p:cNvPr id="3" name="TextBox 2"/>
          <p:cNvSpPr txBox="1"/>
          <p:nvPr/>
        </p:nvSpPr>
        <p:spPr>
          <a:xfrm>
            <a:off x="528321" y="1093618"/>
            <a:ext cx="8249920" cy="769441"/>
          </a:xfrm>
          <a:prstGeom prst="rect">
            <a:avLst/>
          </a:prstGeom>
          <a:noFill/>
        </p:spPr>
        <p:txBody>
          <a:bodyPr wrap="square" lIns="91436" tIns="45718" rIns="91436" bIns="45718" rtlCol="0">
            <a:spAutoFit/>
          </a:bodyPr>
          <a:lstStyle/>
          <a:p>
            <a:r>
              <a:rPr lang="en-US" sz="2200" dirty="0"/>
              <a:t>Several studies rank halogen donors according to the maximum potential </a:t>
            </a:r>
            <a:r>
              <a:rPr lang="en-US" sz="2200" dirty="0" err="1"/>
              <a:t>V</a:t>
            </a:r>
            <a:r>
              <a:rPr lang="en-US" sz="2200" baseline="-25000" dirty="0" err="1"/>
              <a:t>max</a:t>
            </a:r>
            <a:r>
              <a:rPr lang="en-US" sz="2200" dirty="0"/>
              <a:t> at the  </a:t>
            </a:r>
            <a:r>
              <a:rPr lang="el-GR" sz="2200" dirty="0"/>
              <a:t>σ</a:t>
            </a:r>
            <a:r>
              <a:rPr lang="en-US" sz="2200" dirty="0"/>
              <a:t>-hole region:</a:t>
            </a:r>
          </a:p>
        </p:txBody>
      </p:sp>
    </p:spTree>
    <p:extLst>
      <p:ext uri="{BB962C8B-B14F-4D97-AF65-F5344CB8AC3E}">
        <p14:creationId xmlns:p14="http://schemas.microsoft.com/office/powerpoint/2010/main" val="267350760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403412" y="6258561"/>
            <a:ext cx="9856694" cy="599440"/>
          </a:xfrm>
          <a:prstGeom prst="rect">
            <a:avLst/>
          </a:prstGeom>
          <a:solidFill>
            <a:schemeClr val="accent4">
              <a:lumMod val="75000"/>
            </a:schemeClr>
          </a:soli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sp>
        <p:nvSpPr>
          <p:cNvPr id="22" name="Rectangle 21"/>
          <p:cNvSpPr/>
          <p:nvPr/>
        </p:nvSpPr>
        <p:spPr>
          <a:xfrm>
            <a:off x="-403412" y="0"/>
            <a:ext cx="9856694" cy="769043"/>
          </a:xfrm>
          <a:prstGeom prst="rect">
            <a:avLst/>
          </a:prstGeom>
          <a:solidFill>
            <a:schemeClr val="accent4">
              <a:lumMod val="75000"/>
            </a:schemeClr>
          </a:soli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sp>
        <p:nvSpPr>
          <p:cNvPr id="2" name="Title 1"/>
          <p:cNvSpPr>
            <a:spLocks noGrp="1"/>
          </p:cNvSpPr>
          <p:nvPr>
            <p:ph type="title"/>
          </p:nvPr>
        </p:nvSpPr>
        <p:spPr/>
        <p:txBody>
          <a:bodyPr/>
          <a:lstStyle/>
          <a:p>
            <a:r>
              <a:rPr lang="en-US" dirty="0" smtClean="0"/>
              <a:t>Correlation Between BSO and </a:t>
            </a:r>
            <a:r>
              <a:rPr lang="en-US" dirty="0" err="1" smtClean="0"/>
              <a:t>V</a:t>
            </a:r>
            <a:r>
              <a:rPr lang="en-US" baseline="-25000" dirty="0" err="1" smtClean="0"/>
              <a:t>max</a:t>
            </a:r>
            <a:endParaRPr lang="en-US" baseline="-25000" dirty="0"/>
          </a:p>
        </p:txBody>
      </p:sp>
      <p:sp>
        <p:nvSpPr>
          <p:cNvPr id="5" name="Slide Number Placeholder 4"/>
          <p:cNvSpPr>
            <a:spLocks noGrp="1"/>
          </p:cNvSpPr>
          <p:nvPr>
            <p:ph type="sldNum" sz="quarter" idx="12"/>
          </p:nvPr>
        </p:nvSpPr>
        <p:spPr/>
        <p:txBody>
          <a:bodyPr/>
          <a:lstStyle/>
          <a:p>
            <a:fld id="{51DB6D41-6FBA-8A4A-8707-0D6796DAB0C7}" type="slidenum">
              <a:rPr lang="en-US" smtClean="0"/>
              <a:t>52</a:t>
            </a:fld>
            <a:endParaRPr lang="en-US"/>
          </a:p>
        </p:txBody>
      </p:sp>
      <p:pic>
        <p:nvPicPr>
          <p:cNvPr id="6" name="Picture 5" descr="Screenshot 2016-03-03 10.48.5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1125" y="1939637"/>
            <a:ext cx="1068377" cy="769265"/>
          </a:xfrm>
          <a:prstGeom prst="rect">
            <a:avLst/>
          </a:prstGeom>
        </p:spPr>
      </p:pic>
      <p:pic>
        <p:nvPicPr>
          <p:cNvPr id="7" name="Picture 6" descr="Screenshot 2016-03-03 10.48.4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438" y="3190947"/>
            <a:ext cx="1258369" cy="806545"/>
          </a:xfrm>
          <a:prstGeom prst="rect">
            <a:avLst/>
          </a:prstGeom>
        </p:spPr>
      </p:pic>
      <p:pic>
        <p:nvPicPr>
          <p:cNvPr id="8" name="Picture 7" descr="Screenshot 2016-03-03 10.48.3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42973" y="4561353"/>
            <a:ext cx="1059366" cy="830718"/>
          </a:xfrm>
          <a:prstGeom prst="rect">
            <a:avLst/>
          </a:prstGeom>
        </p:spPr>
      </p:pic>
      <p:pic>
        <p:nvPicPr>
          <p:cNvPr id="9" name="Picture 8" descr="Screenshot 2016-03-03 10.48.15.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4945" y="4561352"/>
            <a:ext cx="1019776" cy="891826"/>
          </a:xfrm>
          <a:prstGeom prst="rect">
            <a:avLst/>
          </a:prstGeom>
        </p:spPr>
      </p:pic>
      <p:pic>
        <p:nvPicPr>
          <p:cNvPr id="10" name="Picture 9" descr="Screenshot 2016-03-03 10.48.01.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05559" y="3090963"/>
            <a:ext cx="1312259" cy="869320"/>
          </a:xfrm>
          <a:prstGeom prst="rect">
            <a:avLst/>
          </a:prstGeom>
        </p:spPr>
      </p:pic>
      <p:pic>
        <p:nvPicPr>
          <p:cNvPr id="11" name="Picture 10" descr="Screenshot 2016-03-03 10.47.45.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1276" y="1939637"/>
            <a:ext cx="983444" cy="739685"/>
          </a:xfrm>
          <a:prstGeom prst="rect">
            <a:avLst/>
          </a:prstGeom>
        </p:spPr>
      </p:pic>
      <p:graphicFrame>
        <p:nvGraphicFramePr>
          <p:cNvPr id="12" name="Table 11"/>
          <p:cNvGraphicFramePr>
            <a:graphicFrameLocks noGrp="1"/>
          </p:cNvGraphicFramePr>
          <p:nvPr>
            <p:extLst>
              <p:ext uri="{D42A27DB-BD31-4B8C-83A1-F6EECF244321}">
                <p14:modId xmlns:p14="http://schemas.microsoft.com/office/powerpoint/2010/main" val="2105364693"/>
              </p:ext>
            </p:extLst>
          </p:nvPr>
        </p:nvGraphicFramePr>
        <p:xfrm>
          <a:off x="2205560" y="3975551"/>
          <a:ext cx="1260898" cy="261805"/>
        </p:xfrm>
        <a:graphic>
          <a:graphicData uri="http://schemas.openxmlformats.org/drawingml/2006/table">
            <a:tbl>
              <a:tblPr/>
              <a:tblGrid>
                <a:gridCol w="1260898"/>
              </a:tblGrid>
              <a:tr h="261805">
                <a:tc>
                  <a:txBody>
                    <a:bodyPr/>
                    <a:lstStyle/>
                    <a:p>
                      <a:pPr algn="r" fontAlgn="b"/>
                      <a:r>
                        <a:rPr lang="en-US" sz="1600" b="0" i="0" u="none" strike="noStrike" dirty="0" smtClean="0">
                          <a:solidFill>
                            <a:srgbClr val="000000"/>
                          </a:solidFill>
                          <a:effectLst/>
                          <a:latin typeface="Calibri"/>
                        </a:rPr>
                        <a:t>36.8 kcal/</a:t>
                      </a:r>
                      <a:r>
                        <a:rPr lang="en-US" sz="1600" b="0" i="0" u="none" strike="noStrike" dirty="0" err="1" smtClean="0">
                          <a:solidFill>
                            <a:srgbClr val="000000"/>
                          </a:solidFill>
                          <a:effectLst/>
                          <a:latin typeface="Calibri"/>
                        </a:rPr>
                        <a:t>mol</a:t>
                      </a:r>
                      <a:endParaRPr lang="en-US" sz="1600" b="0" i="0" u="none" strike="noStrike" dirty="0">
                        <a:solidFill>
                          <a:srgbClr val="000000"/>
                        </a:solidFill>
                        <a:effectLst/>
                        <a:latin typeface="Calibri"/>
                      </a:endParaRPr>
                    </a:p>
                  </a:txBody>
                  <a:tcPr marL="12700" marR="12700" marT="12700" marB="0" anchor="b">
                    <a:lnL>
                      <a:noFill/>
                    </a:lnL>
                    <a:lnR>
                      <a:noFill/>
                    </a:lnR>
                    <a:lnT>
                      <a:noFill/>
                    </a:lnT>
                    <a:lnB>
                      <a:noFill/>
                    </a:lnB>
                  </a:tcPr>
                </a:tc>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776343632"/>
              </p:ext>
            </p:extLst>
          </p:nvPr>
        </p:nvGraphicFramePr>
        <p:xfrm>
          <a:off x="254001" y="4075244"/>
          <a:ext cx="1376329" cy="261805"/>
        </p:xfrm>
        <a:graphic>
          <a:graphicData uri="http://schemas.openxmlformats.org/drawingml/2006/table">
            <a:tbl>
              <a:tblPr/>
              <a:tblGrid>
                <a:gridCol w="1376329"/>
              </a:tblGrid>
              <a:tr h="261805">
                <a:tc>
                  <a:txBody>
                    <a:bodyPr/>
                    <a:lstStyle/>
                    <a:p>
                      <a:pPr algn="r" fontAlgn="b"/>
                      <a:r>
                        <a:rPr lang="en-US" sz="1600" b="0" i="0" u="none" strike="noStrike" dirty="0" smtClean="0">
                          <a:solidFill>
                            <a:srgbClr val="000000"/>
                          </a:solidFill>
                          <a:effectLst/>
                          <a:latin typeface="Calibri"/>
                        </a:rPr>
                        <a:t>21.8 kcal/</a:t>
                      </a:r>
                      <a:r>
                        <a:rPr lang="en-US" sz="1600" b="0" i="0" u="none" strike="noStrike" dirty="0" err="1" smtClean="0">
                          <a:solidFill>
                            <a:srgbClr val="000000"/>
                          </a:solidFill>
                          <a:effectLst/>
                          <a:latin typeface="Calibri"/>
                        </a:rPr>
                        <a:t>mol</a:t>
                      </a:r>
                      <a:endParaRPr lang="en-US" sz="1600" b="0" i="0" u="none" strike="noStrike" dirty="0">
                        <a:solidFill>
                          <a:srgbClr val="000000"/>
                        </a:solidFill>
                        <a:effectLst/>
                        <a:latin typeface="Calibri"/>
                      </a:endParaRPr>
                    </a:p>
                  </a:txBody>
                  <a:tcPr marL="12700" marR="12700" marT="12700" marB="0" anchor="b">
                    <a:lnL>
                      <a:noFill/>
                    </a:lnL>
                    <a:lnR>
                      <a:noFill/>
                    </a:lnR>
                    <a:lnT>
                      <a:noFill/>
                    </a:lnT>
                    <a:lnB>
                      <a:noFill/>
                    </a:lnB>
                  </a:tcPr>
                </a:tc>
              </a:tr>
            </a:tbl>
          </a:graphicData>
        </a:graphic>
      </p:graphicFrame>
      <p:graphicFrame>
        <p:nvGraphicFramePr>
          <p:cNvPr id="14" name="Table 13"/>
          <p:cNvGraphicFramePr>
            <a:graphicFrameLocks noGrp="1"/>
          </p:cNvGraphicFramePr>
          <p:nvPr>
            <p:extLst>
              <p:ext uri="{D42A27DB-BD31-4B8C-83A1-F6EECF244321}">
                <p14:modId xmlns:p14="http://schemas.microsoft.com/office/powerpoint/2010/main" val="2044267499"/>
              </p:ext>
            </p:extLst>
          </p:nvPr>
        </p:nvGraphicFramePr>
        <p:xfrm>
          <a:off x="459685" y="5486848"/>
          <a:ext cx="1170644" cy="510909"/>
        </p:xfrm>
        <a:graphic>
          <a:graphicData uri="http://schemas.openxmlformats.org/drawingml/2006/table">
            <a:tbl>
              <a:tblPr/>
              <a:tblGrid>
                <a:gridCol w="1170644"/>
              </a:tblGrid>
              <a:tr h="510909">
                <a:tc>
                  <a:txBody>
                    <a:bodyPr/>
                    <a:lstStyle/>
                    <a:p>
                      <a:pPr algn="r" fontAlgn="b"/>
                      <a:r>
                        <a:rPr lang="en-US" sz="1600" b="0" i="0" u="none" strike="noStrike" dirty="0" smtClean="0">
                          <a:solidFill>
                            <a:srgbClr val="000000"/>
                          </a:solidFill>
                          <a:effectLst/>
                          <a:latin typeface="Calibri"/>
                        </a:rPr>
                        <a:t>21.9 kcal/</a:t>
                      </a:r>
                      <a:r>
                        <a:rPr lang="en-US" sz="1600" b="0" i="0" u="none" strike="noStrike" dirty="0" err="1" smtClean="0">
                          <a:solidFill>
                            <a:srgbClr val="000000"/>
                          </a:solidFill>
                          <a:effectLst/>
                          <a:latin typeface="Calibri"/>
                        </a:rPr>
                        <a:t>mol</a:t>
                      </a:r>
                      <a:endParaRPr lang="en-US" sz="1600" b="0" i="0" u="none" strike="noStrike" dirty="0">
                        <a:solidFill>
                          <a:srgbClr val="000000"/>
                        </a:solidFill>
                        <a:effectLst/>
                        <a:latin typeface="Calibri"/>
                      </a:endParaRPr>
                    </a:p>
                  </a:txBody>
                  <a:tcPr marL="12700" marR="12700" marT="12700" marB="0" anchor="b">
                    <a:lnL>
                      <a:noFill/>
                    </a:lnL>
                    <a:lnR>
                      <a:noFill/>
                    </a:lnR>
                    <a:lnT>
                      <a:noFill/>
                    </a:lnT>
                    <a:lnB>
                      <a:noFill/>
                    </a:lnB>
                  </a:tcPr>
                </a:tc>
              </a:tr>
            </a:tbl>
          </a:graphicData>
        </a:graphic>
      </p:graphicFrame>
      <p:graphicFrame>
        <p:nvGraphicFramePr>
          <p:cNvPr id="15" name="Table 14"/>
          <p:cNvGraphicFramePr>
            <a:graphicFrameLocks noGrp="1"/>
          </p:cNvGraphicFramePr>
          <p:nvPr>
            <p:extLst>
              <p:ext uri="{D42A27DB-BD31-4B8C-83A1-F6EECF244321}">
                <p14:modId xmlns:p14="http://schemas.microsoft.com/office/powerpoint/2010/main" val="412987340"/>
              </p:ext>
            </p:extLst>
          </p:nvPr>
        </p:nvGraphicFramePr>
        <p:xfrm>
          <a:off x="243841" y="2708902"/>
          <a:ext cx="1334661" cy="261805"/>
        </p:xfrm>
        <a:graphic>
          <a:graphicData uri="http://schemas.openxmlformats.org/drawingml/2006/table">
            <a:tbl>
              <a:tblPr/>
              <a:tblGrid>
                <a:gridCol w="1334661"/>
              </a:tblGrid>
              <a:tr h="261805">
                <a:tc>
                  <a:txBody>
                    <a:bodyPr/>
                    <a:lstStyle/>
                    <a:p>
                      <a:pPr algn="r" fontAlgn="b"/>
                      <a:r>
                        <a:rPr lang="en-US" sz="1600" b="0" i="0" u="none" strike="noStrike" dirty="0" smtClean="0">
                          <a:solidFill>
                            <a:srgbClr val="000000"/>
                          </a:solidFill>
                          <a:effectLst/>
                          <a:latin typeface="Calibri"/>
                        </a:rPr>
                        <a:t>16.5 kcal/</a:t>
                      </a:r>
                      <a:r>
                        <a:rPr lang="en-US" sz="1600" b="0" i="0" u="none" strike="noStrike" dirty="0" err="1" smtClean="0">
                          <a:solidFill>
                            <a:srgbClr val="000000"/>
                          </a:solidFill>
                          <a:effectLst/>
                          <a:latin typeface="Calibri"/>
                        </a:rPr>
                        <a:t>mol</a:t>
                      </a:r>
                      <a:endParaRPr lang="en-US" sz="1600" b="0" i="0" u="none" strike="noStrike" dirty="0">
                        <a:solidFill>
                          <a:srgbClr val="000000"/>
                        </a:solidFill>
                        <a:effectLst/>
                        <a:latin typeface="Calibri"/>
                      </a:endParaRPr>
                    </a:p>
                  </a:txBody>
                  <a:tcPr marL="12700" marR="12700" marT="12700" marB="0" anchor="b">
                    <a:lnL>
                      <a:noFill/>
                    </a:lnL>
                    <a:lnR>
                      <a:noFill/>
                    </a:lnR>
                    <a:lnT>
                      <a:noFill/>
                    </a:lnT>
                    <a:lnB>
                      <a:noFill/>
                    </a:lnB>
                  </a:tcPr>
                </a:tc>
              </a:tr>
            </a:tbl>
          </a:graphicData>
        </a:graphic>
      </p:graphicFrame>
      <p:graphicFrame>
        <p:nvGraphicFramePr>
          <p:cNvPr id="16" name="Table 15"/>
          <p:cNvGraphicFramePr>
            <a:graphicFrameLocks noGrp="1"/>
          </p:cNvGraphicFramePr>
          <p:nvPr>
            <p:extLst>
              <p:ext uri="{D42A27DB-BD31-4B8C-83A1-F6EECF244321}">
                <p14:modId xmlns:p14="http://schemas.microsoft.com/office/powerpoint/2010/main" val="411076276"/>
              </p:ext>
            </p:extLst>
          </p:nvPr>
        </p:nvGraphicFramePr>
        <p:xfrm>
          <a:off x="2159384" y="5481438"/>
          <a:ext cx="1357985" cy="261805"/>
        </p:xfrm>
        <a:graphic>
          <a:graphicData uri="http://schemas.openxmlformats.org/drawingml/2006/table">
            <a:tbl>
              <a:tblPr/>
              <a:tblGrid>
                <a:gridCol w="1357985"/>
              </a:tblGrid>
              <a:tr h="261805">
                <a:tc>
                  <a:txBody>
                    <a:bodyPr/>
                    <a:lstStyle/>
                    <a:p>
                      <a:pPr algn="r" fontAlgn="b"/>
                      <a:r>
                        <a:rPr lang="en-US" sz="1600" b="0" i="0" u="none" strike="noStrike" dirty="0" smtClean="0">
                          <a:solidFill>
                            <a:srgbClr val="000000"/>
                          </a:solidFill>
                          <a:effectLst/>
                          <a:latin typeface="Calibri"/>
                        </a:rPr>
                        <a:t>40.4 kcal/</a:t>
                      </a:r>
                      <a:r>
                        <a:rPr lang="en-US" sz="1600" b="0" i="0" u="none" strike="noStrike" dirty="0" err="1" smtClean="0">
                          <a:solidFill>
                            <a:srgbClr val="000000"/>
                          </a:solidFill>
                          <a:effectLst/>
                          <a:latin typeface="Calibri"/>
                        </a:rPr>
                        <a:t>mol</a:t>
                      </a:r>
                      <a:endParaRPr lang="en-US" sz="1600" b="0" i="0" u="none" strike="noStrike" dirty="0">
                        <a:solidFill>
                          <a:srgbClr val="000000"/>
                        </a:solidFill>
                        <a:effectLst/>
                        <a:latin typeface="Calibri"/>
                      </a:endParaRPr>
                    </a:p>
                  </a:txBody>
                  <a:tcPr marL="12700" marR="12700" marT="12700" marB="0" anchor="b">
                    <a:lnL>
                      <a:noFill/>
                    </a:lnL>
                    <a:lnR>
                      <a:noFill/>
                    </a:lnR>
                    <a:lnT>
                      <a:noFill/>
                    </a:lnT>
                    <a:lnB>
                      <a:noFill/>
                    </a:lnB>
                  </a:tcPr>
                </a:tc>
              </a:tr>
            </a:tbl>
          </a:graphicData>
        </a:graphic>
      </p:graphicFrame>
      <p:graphicFrame>
        <p:nvGraphicFramePr>
          <p:cNvPr id="17" name="Table 16"/>
          <p:cNvGraphicFramePr>
            <a:graphicFrameLocks noGrp="1"/>
          </p:cNvGraphicFramePr>
          <p:nvPr>
            <p:extLst>
              <p:ext uri="{D42A27DB-BD31-4B8C-83A1-F6EECF244321}">
                <p14:modId xmlns:p14="http://schemas.microsoft.com/office/powerpoint/2010/main" val="504078333"/>
              </p:ext>
            </p:extLst>
          </p:nvPr>
        </p:nvGraphicFramePr>
        <p:xfrm>
          <a:off x="2108603" y="2708902"/>
          <a:ext cx="1260898" cy="261805"/>
        </p:xfrm>
        <a:graphic>
          <a:graphicData uri="http://schemas.openxmlformats.org/drawingml/2006/table">
            <a:tbl>
              <a:tblPr/>
              <a:tblGrid>
                <a:gridCol w="1260898"/>
              </a:tblGrid>
              <a:tr h="261805">
                <a:tc>
                  <a:txBody>
                    <a:bodyPr/>
                    <a:lstStyle/>
                    <a:p>
                      <a:pPr algn="r" fontAlgn="b"/>
                      <a:r>
                        <a:rPr lang="en-US" sz="1600" b="0" i="0" u="none" strike="noStrike" dirty="0" smtClean="0">
                          <a:solidFill>
                            <a:srgbClr val="000000"/>
                          </a:solidFill>
                          <a:effectLst/>
                          <a:latin typeface="Calibri"/>
                        </a:rPr>
                        <a:t>25.4 kcal/</a:t>
                      </a:r>
                      <a:r>
                        <a:rPr lang="en-US" sz="1600" b="0" i="0" u="none" strike="noStrike" dirty="0" err="1" smtClean="0">
                          <a:solidFill>
                            <a:srgbClr val="000000"/>
                          </a:solidFill>
                          <a:effectLst/>
                          <a:latin typeface="Calibri"/>
                        </a:rPr>
                        <a:t>mol</a:t>
                      </a:r>
                      <a:endParaRPr lang="en-US" sz="1600" b="0" i="0" u="none" strike="noStrike" dirty="0">
                        <a:solidFill>
                          <a:srgbClr val="000000"/>
                        </a:solidFill>
                        <a:effectLst/>
                        <a:latin typeface="Calibri"/>
                      </a:endParaRPr>
                    </a:p>
                  </a:txBody>
                  <a:tcPr marL="12700" marR="12700" marT="12700" marB="0" anchor="b">
                    <a:lnL>
                      <a:noFill/>
                    </a:lnL>
                    <a:lnR>
                      <a:noFill/>
                    </a:lnR>
                    <a:lnT>
                      <a:noFill/>
                    </a:lnT>
                    <a:lnB>
                      <a:noFill/>
                    </a:lnB>
                  </a:tcPr>
                </a:tc>
              </a:tr>
            </a:tbl>
          </a:graphicData>
        </a:graphic>
      </p:graphicFrame>
      <p:sp>
        <p:nvSpPr>
          <p:cNvPr id="3" name="TextBox 2"/>
          <p:cNvSpPr txBox="1"/>
          <p:nvPr/>
        </p:nvSpPr>
        <p:spPr>
          <a:xfrm>
            <a:off x="531116" y="1191035"/>
            <a:ext cx="3344066" cy="400110"/>
          </a:xfrm>
          <a:prstGeom prst="rect">
            <a:avLst/>
          </a:prstGeom>
          <a:noFill/>
        </p:spPr>
        <p:txBody>
          <a:bodyPr wrap="square" lIns="91436" tIns="45718" rIns="91436" bIns="45718" rtlCol="0">
            <a:spAutoFit/>
          </a:bodyPr>
          <a:lstStyle/>
          <a:p>
            <a:r>
              <a:rPr lang="en-US" sz="2000" dirty="0" err="1"/>
              <a:t>V</a:t>
            </a:r>
            <a:r>
              <a:rPr lang="en-US" sz="2000" baseline="-25000" dirty="0" err="1"/>
              <a:t>max</a:t>
            </a:r>
            <a:r>
              <a:rPr lang="en-US" sz="2000" dirty="0"/>
              <a:t> of six halogen donors</a:t>
            </a:r>
          </a:p>
        </p:txBody>
      </p:sp>
      <p:pic>
        <p:nvPicPr>
          <p:cNvPr id="18" name="Picture 17" descr="BSOvsVmax.pd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84062" y="1759747"/>
            <a:ext cx="3902548" cy="3216965"/>
          </a:xfrm>
          <a:prstGeom prst="rect">
            <a:avLst/>
          </a:prstGeom>
        </p:spPr>
      </p:pic>
      <p:sp>
        <p:nvSpPr>
          <p:cNvPr id="19" name="TextBox 18"/>
          <p:cNvSpPr txBox="1"/>
          <p:nvPr/>
        </p:nvSpPr>
        <p:spPr>
          <a:xfrm>
            <a:off x="4597414" y="5088985"/>
            <a:ext cx="3589196" cy="769441"/>
          </a:xfrm>
          <a:prstGeom prst="rect">
            <a:avLst/>
          </a:prstGeom>
          <a:noFill/>
        </p:spPr>
        <p:txBody>
          <a:bodyPr wrap="square" lIns="91436" tIns="45718" rIns="91436" bIns="45718" rtlCol="0">
            <a:spAutoFit/>
          </a:bodyPr>
          <a:lstStyle/>
          <a:p>
            <a:r>
              <a:rPr lang="en-US" sz="2200" dirty="0" err="1">
                <a:solidFill>
                  <a:srgbClr val="800000"/>
                </a:solidFill>
              </a:rPr>
              <a:t>V</a:t>
            </a:r>
            <a:r>
              <a:rPr lang="en-US" sz="2200" baseline="-25000" dirty="0" err="1">
                <a:solidFill>
                  <a:srgbClr val="800000"/>
                </a:solidFill>
              </a:rPr>
              <a:t>max</a:t>
            </a:r>
            <a:r>
              <a:rPr lang="en-US" sz="2200" dirty="0">
                <a:solidFill>
                  <a:srgbClr val="800000"/>
                </a:solidFill>
              </a:rPr>
              <a:t> is not a reliable strength descriptor!</a:t>
            </a:r>
          </a:p>
        </p:txBody>
      </p:sp>
      <p:sp>
        <p:nvSpPr>
          <p:cNvPr id="20" name="TextBox 19"/>
          <p:cNvSpPr txBox="1"/>
          <p:nvPr/>
        </p:nvSpPr>
        <p:spPr>
          <a:xfrm>
            <a:off x="4840076" y="1278140"/>
            <a:ext cx="2636303" cy="372952"/>
          </a:xfrm>
          <a:prstGeom prst="rect">
            <a:avLst/>
          </a:prstGeom>
          <a:noFill/>
        </p:spPr>
        <p:txBody>
          <a:bodyPr wrap="none" lIns="91436" tIns="45718" rIns="91436" bIns="45718" rtlCol="0">
            <a:spAutoFit/>
          </a:bodyPr>
          <a:lstStyle/>
          <a:p>
            <a:r>
              <a:rPr lang="en-US" dirty="0" smtClean="0"/>
              <a:t>Considering only YX···NH</a:t>
            </a:r>
            <a:r>
              <a:rPr lang="en-US" baseline="-25000" dirty="0" smtClean="0"/>
              <a:t>3</a:t>
            </a:r>
            <a:endParaRPr lang="en-US" dirty="0"/>
          </a:p>
        </p:txBody>
      </p:sp>
    </p:spTree>
    <p:extLst>
      <p:ext uri="{BB962C8B-B14F-4D97-AF65-F5344CB8AC3E}">
        <p14:creationId xmlns:p14="http://schemas.microsoft.com/office/powerpoint/2010/main" val="175905724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403412" y="6258561"/>
            <a:ext cx="9856694" cy="599440"/>
          </a:xfrm>
          <a:prstGeom prst="rect">
            <a:avLst/>
          </a:prstGeom>
          <a:solidFill>
            <a:schemeClr val="accent4">
              <a:lumMod val="75000"/>
            </a:schemeClr>
          </a:soli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sp>
        <p:nvSpPr>
          <p:cNvPr id="30" name="Rectangle 29"/>
          <p:cNvSpPr/>
          <p:nvPr/>
        </p:nvSpPr>
        <p:spPr>
          <a:xfrm>
            <a:off x="-403412" y="0"/>
            <a:ext cx="9856694" cy="769043"/>
          </a:xfrm>
          <a:prstGeom prst="rect">
            <a:avLst/>
          </a:prstGeom>
          <a:solidFill>
            <a:schemeClr val="accent4">
              <a:lumMod val="75000"/>
            </a:schemeClr>
          </a:soli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sp>
        <p:nvSpPr>
          <p:cNvPr id="2" name="Title 1"/>
          <p:cNvSpPr>
            <a:spLocks noGrp="1"/>
          </p:cNvSpPr>
          <p:nvPr>
            <p:ph type="title"/>
          </p:nvPr>
        </p:nvSpPr>
        <p:spPr>
          <a:xfrm>
            <a:off x="243840" y="98250"/>
            <a:ext cx="8722360" cy="609282"/>
          </a:xfrm>
        </p:spPr>
        <p:txBody>
          <a:bodyPr/>
          <a:lstStyle/>
          <a:p>
            <a:r>
              <a:rPr lang="en-US" dirty="0"/>
              <a:t>Summary – part </a:t>
            </a:r>
            <a:r>
              <a:rPr lang="en-US" dirty="0" smtClean="0"/>
              <a:t>3</a:t>
            </a:r>
            <a:endParaRPr lang="en-US" dirty="0"/>
          </a:p>
        </p:txBody>
      </p:sp>
      <p:sp>
        <p:nvSpPr>
          <p:cNvPr id="5" name="Slide Number Placeholder 4"/>
          <p:cNvSpPr>
            <a:spLocks noGrp="1"/>
          </p:cNvSpPr>
          <p:nvPr>
            <p:ph type="sldNum" sz="quarter" idx="12"/>
          </p:nvPr>
        </p:nvSpPr>
        <p:spPr/>
        <p:txBody>
          <a:bodyPr/>
          <a:lstStyle/>
          <a:p>
            <a:fld id="{51DB6D41-6FBA-8A4A-8707-0D6796DAB0C7}" type="slidenum">
              <a:rPr lang="en-US" smtClean="0"/>
              <a:t>53</a:t>
            </a:fld>
            <a:endParaRPr lang="en-US"/>
          </a:p>
        </p:txBody>
      </p:sp>
      <p:sp>
        <p:nvSpPr>
          <p:cNvPr id="17" name="TextBox 16"/>
          <p:cNvSpPr txBox="1"/>
          <p:nvPr/>
        </p:nvSpPr>
        <p:spPr>
          <a:xfrm>
            <a:off x="601932" y="4959201"/>
            <a:ext cx="596283" cy="372952"/>
          </a:xfrm>
          <a:prstGeom prst="rect">
            <a:avLst/>
          </a:prstGeom>
          <a:noFill/>
        </p:spPr>
        <p:txBody>
          <a:bodyPr wrap="none" lIns="91436" tIns="45718" rIns="91436" bIns="45718" rtlCol="0">
            <a:spAutoFit/>
          </a:bodyPr>
          <a:lstStyle/>
          <a:p>
            <a:r>
              <a:rPr lang="en-US" dirty="0" err="1" smtClean="0"/>
              <a:t>V</a:t>
            </a:r>
            <a:r>
              <a:rPr lang="en-US" baseline="-25000" dirty="0" err="1" smtClean="0"/>
              <a:t>max</a:t>
            </a:r>
            <a:endParaRPr lang="en-US" dirty="0"/>
          </a:p>
        </p:txBody>
      </p:sp>
      <p:sp>
        <p:nvSpPr>
          <p:cNvPr id="11" name="TextBox 10"/>
          <p:cNvSpPr txBox="1"/>
          <p:nvPr/>
        </p:nvSpPr>
        <p:spPr>
          <a:xfrm>
            <a:off x="632006" y="2895025"/>
            <a:ext cx="434456" cy="372952"/>
          </a:xfrm>
          <a:prstGeom prst="rect">
            <a:avLst/>
          </a:prstGeom>
          <a:noFill/>
        </p:spPr>
        <p:txBody>
          <a:bodyPr wrap="none" lIns="91436" tIns="45718" rIns="91436" bIns="45718" rtlCol="0">
            <a:spAutoFit/>
          </a:bodyPr>
          <a:lstStyle/>
          <a:p>
            <a:pPr algn="just"/>
            <a:r>
              <a:rPr lang="en-US" dirty="0" smtClean="0"/>
              <a:t>∆E</a:t>
            </a:r>
            <a:endParaRPr lang="en-US" dirty="0"/>
          </a:p>
        </p:txBody>
      </p:sp>
      <p:sp>
        <p:nvSpPr>
          <p:cNvPr id="28" name="TextBox 27"/>
          <p:cNvSpPr txBox="1"/>
          <p:nvPr/>
        </p:nvSpPr>
        <p:spPr>
          <a:xfrm>
            <a:off x="635874" y="3822411"/>
            <a:ext cx="850154" cy="372952"/>
          </a:xfrm>
          <a:prstGeom prst="rect">
            <a:avLst/>
          </a:prstGeom>
          <a:noFill/>
        </p:spPr>
        <p:txBody>
          <a:bodyPr wrap="none" lIns="91436" tIns="45718" rIns="91436" bIns="45718" rtlCol="0">
            <a:spAutoFit/>
          </a:bodyPr>
          <a:lstStyle/>
          <a:p>
            <a:r>
              <a:rPr lang="en-US" dirty="0" smtClean="0"/>
              <a:t>r(X···A)</a:t>
            </a:r>
            <a:endParaRPr lang="en-US" dirty="0"/>
          </a:p>
        </p:txBody>
      </p:sp>
      <p:sp>
        <p:nvSpPr>
          <p:cNvPr id="29" name="TextBox 28"/>
          <p:cNvSpPr txBox="1"/>
          <p:nvPr/>
        </p:nvSpPr>
        <p:spPr>
          <a:xfrm>
            <a:off x="635873" y="1932957"/>
            <a:ext cx="384632" cy="372952"/>
          </a:xfrm>
          <a:prstGeom prst="rect">
            <a:avLst/>
          </a:prstGeom>
          <a:noFill/>
        </p:spPr>
        <p:txBody>
          <a:bodyPr wrap="none" lIns="91436" tIns="45718" rIns="91436" bIns="45718" rtlCol="0">
            <a:spAutoFit/>
          </a:bodyPr>
          <a:lstStyle/>
          <a:p>
            <a:r>
              <a:rPr lang="en-US" dirty="0" smtClean="0"/>
              <a:t>k</a:t>
            </a:r>
            <a:r>
              <a:rPr lang="el-GR" baseline="-25000" dirty="0" smtClean="0"/>
              <a:t>σ</a:t>
            </a:r>
            <a:endParaRPr lang="en-US" baseline="-25000" dirty="0"/>
          </a:p>
        </p:txBody>
      </p:sp>
      <p:sp>
        <p:nvSpPr>
          <p:cNvPr id="6" name="TextBox 5"/>
          <p:cNvSpPr txBox="1"/>
          <p:nvPr/>
        </p:nvSpPr>
        <p:spPr>
          <a:xfrm>
            <a:off x="4524935" y="1074093"/>
            <a:ext cx="2055512" cy="430887"/>
          </a:xfrm>
          <a:prstGeom prst="rect">
            <a:avLst/>
          </a:prstGeom>
          <a:noFill/>
        </p:spPr>
        <p:txBody>
          <a:bodyPr wrap="square" lIns="91436" tIns="45718" rIns="91436" bIns="45718" rtlCol="0">
            <a:spAutoFit/>
          </a:bodyPr>
          <a:lstStyle/>
          <a:p>
            <a:r>
              <a:rPr lang="en-US" sz="2200" dirty="0"/>
              <a:t>Short coming</a:t>
            </a:r>
          </a:p>
        </p:txBody>
      </p:sp>
      <p:sp>
        <p:nvSpPr>
          <p:cNvPr id="8" name="TextBox 7"/>
          <p:cNvSpPr txBox="1"/>
          <p:nvPr/>
        </p:nvSpPr>
        <p:spPr>
          <a:xfrm>
            <a:off x="4188985" y="2851597"/>
            <a:ext cx="2140094" cy="372952"/>
          </a:xfrm>
          <a:prstGeom prst="rect">
            <a:avLst/>
          </a:prstGeom>
          <a:noFill/>
        </p:spPr>
        <p:txBody>
          <a:bodyPr wrap="none" lIns="91436" tIns="45718" rIns="91436" bIns="45718" rtlCol="0">
            <a:spAutoFit/>
          </a:bodyPr>
          <a:lstStyle/>
          <a:p>
            <a:r>
              <a:rPr lang="en-US" dirty="0" smtClean="0"/>
              <a:t>Cumulative quantity </a:t>
            </a:r>
            <a:endParaRPr lang="en-US" dirty="0"/>
          </a:p>
        </p:txBody>
      </p:sp>
      <p:sp>
        <p:nvSpPr>
          <p:cNvPr id="19" name="TextBox 18"/>
          <p:cNvSpPr txBox="1"/>
          <p:nvPr/>
        </p:nvSpPr>
        <p:spPr>
          <a:xfrm>
            <a:off x="4188984" y="3682437"/>
            <a:ext cx="4811158" cy="654081"/>
          </a:xfrm>
          <a:prstGeom prst="rect">
            <a:avLst/>
          </a:prstGeom>
          <a:noFill/>
        </p:spPr>
        <p:txBody>
          <a:bodyPr wrap="square" lIns="91436" tIns="45718" rIns="91436" bIns="45718" rtlCol="0">
            <a:spAutoFit/>
          </a:bodyPr>
          <a:lstStyle/>
          <a:p>
            <a:r>
              <a:rPr lang="en-US" dirty="0" smtClean="0"/>
              <a:t>Depend on the effective radii of the atoms involved</a:t>
            </a:r>
            <a:endParaRPr lang="en-US" dirty="0"/>
          </a:p>
        </p:txBody>
      </p:sp>
      <p:sp>
        <p:nvSpPr>
          <p:cNvPr id="21" name="TextBox 20"/>
          <p:cNvSpPr txBox="1"/>
          <p:nvPr/>
        </p:nvSpPr>
        <p:spPr>
          <a:xfrm>
            <a:off x="4188984" y="1932959"/>
            <a:ext cx="4430910" cy="654081"/>
          </a:xfrm>
          <a:prstGeom prst="rect">
            <a:avLst/>
          </a:prstGeom>
          <a:noFill/>
        </p:spPr>
        <p:txBody>
          <a:bodyPr wrap="none" lIns="91436" tIns="45718" rIns="91436" bIns="45718" rtlCol="0">
            <a:spAutoFit/>
          </a:bodyPr>
          <a:lstStyle/>
          <a:p>
            <a:r>
              <a:rPr lang="en-US" dirty="0" smtClean="0"/>
              <a:t>Its not local; floppy molecules and </a:t>
            </a:r>
          </a:p>
          <a:p>
            <a:r>
              <a:rPr lang="en-US" dirty="0" smtClean="0"/>
              <a:t>bigger complexes will have larger deviations</a:t>
            </a:r>
          </a:p>
        </p:txBody>
      </p:sp>
      <p:sp>
        <p:nvSpPr>
          <p:cNvPr id="22" name="TextBox 21"/>
          <p:cNvSpPr txBox="1"/>
          <p:nvPr/>
        </p:nvSpPr>
        <p:spPr>
          <a:xfrm>
            <a:off x="4155043" y="4999108"/>
            <a:ext cx="4460454" cy="654081"/>
          </a:xfrm>
          <a:prstGeom prst="rect">
            <a:avLst/>
          </a:prstGeom>
          <a:noFill/>
        </p:spPr>
        <p:txBody>
          <a:bodyPr wrap="none" lIns="91436" tIns="45718" rIns="91436" bIns="45718" rtlCol="0">
            <a:spAutoFit/>
          </a:bodyPr>
          <a:lstStyle/>
          <a:p>
            <a:r>
              <a:rPr lang="en-US" dirty="0" smtClean="0"/>
              <a:t>Purely electrostatic; does not contain kinetic </a:t>
            </a:r>
          </a:p>
          <a:p>
            <a:r>
              <a:rPr lang="en-US" dirty="0" smtClean="0"/>
              <a:t>energy contributions</a:t>
            </a:r>
          </a:p>
        </p:txBody>
      </p:sp>
      <p:sp>
        <p:nvSpPr>
          <p:cNvPr id="25" name="Right Arrow 24"/>
          <p:cNvSpPr/>
          <p:nvPr/>
        </p:nvSpPr>
        <p:spPr>
          <a:xfrm>
            <a:off x="1434210" y="2854617"/>
            <a:ext cx="2559922" cy="388190"/>
          </a:xfrm>
          <a:prstGeom prst="rightArrow">
            <a:avLst/>
          </a:prstGeom>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sp>
        <p:nvSpPr>
          <p:cNvPr id="26" name="Right Arrow 25"/>
          <p:cNvSpPr/>
          <p:nvPr/>
        </p:nvSpPr>
        <p:spPr>
          <a:xfrm>
            <a:off x="1434210" y="3808167"/>
            <a:ext cx="2559922" cy="388190"/>
          </a:xfrm>
          <a:prstGeom prst="rightArrow">
            <a:avLst/>
          </a:prstGeom>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sp>
        <p:nvSpPr>
          <p:cNvPr id="31" name="Right Arrow 30"/>
          <p:cNvSpPr/>
          <p:nvPr/>
        </p:nvSpPr>
        <p:spPr>
          <a:xfrm>
            <a:off x="1434210" y="1914532"/>
            <a:ext cx="2559922" cy="388190"/>
          </a:xfrm>
          <a:prstGeom prst="rightArrow">
            <a:avLst/>
          </a:prstGeom>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sp>
        <p:nvSpPr>
          <p:cNvPr id="32" name="Right Arrow 31"/>
          <p:cNvSpPr/>
          <p:nvPr/>
        </p:nvSpPr>
        <p:spPr>
          <a:xfrm>
            <a:off x="1400269" y="4949772"/>
            <a:ext cx="2559922" cy="388190"/>
          </a:xfrm>
          <a:prstGeom prst="rightArrow">
            <a:avLst/>
          </a:prstGeom>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spTree>
    <p:extLst>
      <p:ext uri="{BB962C8B-B14F-4D97-AF65-F5344CB8AC3E}">
        <p14:creationId xmlns:p14="http://schemas.microsoft.com/office/powerpoint/2010/main" val="147624386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normAutofit fontScale="85000" lnSpcReduction="20000"/>
          </a:bodyPr>
          <a:lstStyle/>
          <a:p>
            <a:pPr marL="0" indent="0">
              <a:buNone/>
            </a:pPr>
            <a:r>
              <a:rPr lang="en-US" dirty="0" smtClean="0">
                <a:solidFill>
                  <a:schemeClr val="bg1">
                    <a:lumMod val="65000"/>
                  </a:schemeClr>
                </a:solidFill>
              </a:rPr>
              <a:t>Part – 1 Introduction</a:t>
            </a:r>
          </a:p>
          <a:p>
            <a:r>
              <a:rPr lang="en-US" dirty="0" smtClean="0">
                <a:solidFill>
                  <a:schemeClr val="bg1">
                    <a:lumMod val="65000"/>
                  </a:schemeClr>
                </a:solidFill>
              </a:rPr>
              <a:t>What is Halogen </a:t>
            </a:r>
            <a:r>
              <a:rPr lang="en-US" dirty="0">
                <a:solidFill>
                  <a:schemeClr val="bg1">
                    <a:lumMod val="65000"/>
                  </a:schemeClr>
                </a:solidFill>
              </a:rPr>
              <a:t>B</a:t>
            </a:r>
            <a:r>
              <a:rPr lang="en-US" dirty="0" smtClean="0">
                <a:solidFill>
                  <a:schemeClr val="bg1">
                    <a:lumMod val="65000"/>
                  </a:schemeClr>
                </a:solidFill>
              </a:rPr>
              <a:t>onding (XB)</a:t>
            </a:r>
          </a:p>
          <a:p>
            <a:r>
              <a:rPr lang="en-US" dirty="0" smtClean="0">
                <a:solidFill>
                  <a:schemeClr val="bg1">
                    <a:lumMod val="65000"/>
                  </a:schemeClr>
                </a:solidFill>
              </a:rPr>
              <a:t>Relevance</a:t>
            </a:r>
          </a:p>
          <a:p>
            <a:r>
              <a:rPr lang="en-US" dirty="0">
                <a:solidFill>
                  <a:schemeClr val="bg1">
                    <a:lumMod val="65000"/>
                  </a:schemeClr>
                </a:solidFill>
              </a:rPr>
              <a:t>Objectives</a:t>
            </a:r>
          </a:p>
          <a:p>
            <a:pPr marL="0" indent="0">
              <a:buNone/>
            </a:pPr>
            <a:r>
              <a:rPr lang="en-US" dirty="0" smtClean="0">
                <a:solidFill>
                  <a:schemeClr val="bg1">
                    <a:lumMod val="65000"/>
                  </a:schemeClr>
                </a:solidFill>
              </a:rPr>
              <a:t>Part – 2 Methods</a:t>
            </a:r>
          </a:p>
          <a:p>
            <a:r>
              <a:rPr lang="en-US" dirty="0" smtClean="0">
                <a:solidFill>
                  <a:schemeClr val="bg1">
                    <a:lumMod val="65000"/>
                  </a:schemeClr>
                </a:solidFill>
              </a:rPr>
              <a:t>Tools to Access the Nature of XB</a:t>
            </a:r>
          </a:p>
          <a:p>
            <a:r>
              <a:rPr lang="en-US" dirty="0" smtClean="0">
                <a:solidFill>
                  <a:schemeClr val="bg1">
                    <a:lumMod val="65000"/>
                  </a:schemeClr>
                </a:solidFill>
              </a:rPr>
              <a:t>Local Modes</a:t>
            </a:r>
          </a:p>
          <a:p>
            <a:pPr marL="0" indent="0">
              <a:buNone/>
            </a:pPr>
            <a:r>
              <a:rPr lang="en-US" dirty="0" smtClean="0">
                <a:solidFill>
                  <a:schemeClr val="bg1">
                    <a:lumMod val="65000"/>
                  </a:schemeClr>
                </a:solidFill>
              </a:rPr>
              <a:t>Part – 3 Selected Results</a:t>
            </a:r>
          </a:p>
          <a:p>
            <a:r>
              <a:rPr lang="en-US" dirty="0" smtClean="0">
                <a:solidFill>
                  <a:schemeClr val="bg1">
                    <a:lumMod val="65000"/>
                  </a:schemeClr>
                </a:solidFill>
              </a:rPr>
              <a:t>XB Mechanism and Nature of the Interaction</a:t>
            </a:r>
          </a:p>
          <a:p>
            <a:r>
              <a:rPr lang="en-US" dirty="0" err="1" smtClean="0">
                <a:solidFill>
                  <a:schemeClr val="bg1">
                    <a:lumMod val="65000"/>
                  </a:schemeClr>
                </a:solidFill>
              </a:rPr>
              <a:t>Dihalogens</a:t>
            </a:r>
            <a:r>
              <a:rPr lang="en-US" dirty="0" smtClean="0">
                <a:solidFill>
                  <a:schemeClr val="bg1">
                    <a:lumMod val="65000"/>
                  </a:schemeClr>
                </a:solidFill>
              </a:rPr>
              <a:t> and </a:t>
            </a:r>
            <a:r>
              <a:rPr lang="en-US" dirty="0" err="1" smtClean="0">
                <a:solidFill>
                  <a:schemeClr val="bg1">
                    <a:lumMod val="65000"/>
                  </a:schemeClr>
                </a:solidFill>
              </a:rPr>
              <a:t>Interhalogens</a:t>
            </a:r>
            <a:endParaRPr lang="en-US" dirty="0" smtClean="0">
              <a:solidFill>
                <a:schemeClr val="bg1">
                  <a:lumMod val="65000"/>
                </a:schemeClr>
              </a:solidFill>
            </a:endParaRPr>
          </a:p>
          <a:p>
            <a:r>
              <a:rPr lang="en-US" dirty="0" smtClean="0">
                <a:solidFill>
                  <a:schemeClr val="bg1">
                    <a:lumMod val="65000"/>
                  </a:schemeClr>
                </a:solidFill>
              </a:rPr>
              <a:t>XB vs Other </a:t>
            </a:r>
            <a:r>
              <a:rPr lang="en-US" dirty="0">
                <a:solidFill>
                  <a:schemeClr val="bg1">
                    <a:lumMod val="65000"/>
                  </a:schemeClr>
                </a:solidFill>
              </a:rPr>
              <a:t>N</a:t>
            </a:r>
            <a:r>
              <a:rPr lang="en-US" dirty="0" smtClean="0">
                <a:solidFill>
                  <a:schemeClr val="bg1">
                    <a:lumMod val="65000"/>
                  </a:schemeClr>
                </a:solidFill>
              </a:rPr>
              <a:t>on-covalent </a:t>
            </a:r>
            <a:r>
              <a:rPr lang="en-US" dirty="0">
                <a:solidFill>
                  <a:schemeClr val="bg1">
                    <a:lumMod val="65000"/>
                  </a:schemeClr>
                </a:solidFill>
              </a:rPr>
              <a:t>I</a:t>
            </a:r>
            <a:r>
              <a:rPr lang="en-US" dirty="0" smtClean="0">
                <a:solidFill>
                  <a:schemeClr val="bg1">
                    <a:lumMod val="65000"/>
                  </a:schemeClr>
                </a:solidFill>
              </a:rPr>
              <a:t>nteractions</a:t>
            </a:r>
          </a:p>
          <a:p>
            <a:r>
              <a:rPr lang="en-US" dirty="0">
                <a:solidFill>
                  <a:schemeClr val="bg1">
                    <a:lumMod val="65000"/>
                  </a:schemeClr>
                </a:solidFill>
              </a:rPr>
              <a:t>Local Stretching Force Constants</a:t>
            </a:r>
            <a:r>
              <a:rPr lang="en-US" baseline="30000" dirty="0">
                <a:solidFill>
                  <a:schemeClr val="bg1">
                    <a:lumMod val="65000"/>
                  </a:schemeClr>
                </a:solidFill>
              </a:rPr>
              <a:t> </a:t>
            </a:r>
            <a:r>
              <a:rPr lang="en-US" dirty="0">
                <a:solidFill>
                  <a:schemeClr val="bg1">
                    <a:lumMod val="65000"/>
                  </a:schemeClr>
                </a:solidFill>
              </a:rPr>
              <a:t>and  Other Quantities</a:t>
            </a:r>
          </a:p>
          <a:p>
            <a:pPr marL="0" indent="0">
              <a:buNone/>
            </a:pPr>
            <a:r>
              <a:rPr lang="en-US" dirty="0" smtClean="0"/>
              <a:t>Part – 4 Conclusion and Overview</a:t>
            </a:r>
          </a:p>
          <a:p>
            <a:pPr marL="0" indent="0">
              <a:buNone/>
            </a:pPr>
            <a:endParaRPr lang="en-US" dirty="0"/>
          </a:p>
          <a:p>
            <a:endParaRPr lang="en-US" dirty="0" smtClean="0"/>
          </a:p>
        </p:txBody>
      </p:sp>
      <p:sp>
        <p:nvSpPr>
          <p:cNvPr id="5" name="Slide Number Placeholder 4"/>
          <p:cNvSpPr>
            <a:spLocks noGrp="1"/>
          </p:cNvSpPr>
          <p:nvPr>
            <p:ph type="sldNum" sz="quarter" idx="12"/>
          </p:nvPr>
        </p:nvSpPr>
        <p:spPr/>
        <p:txBody>
          <a:bodyPr/>
          <a:lstStyle/>
          <a:p>
            <a:fld id="{51DB6D41-6FBA-8A4A-8707-0D6796DAB0C7}" type="slidenum">
              <a:rPr lang="en-US" smtClean="0"/>
              <a:t>54</a:t>
            </a:fld>
            <a:endParaRPr lang="en-US"/>
          </a:p>
        </p:txBody>
      </p:sp>
    </p:spTree>
    <p:extLst>
      <p:ext uri="{BB962C8B-B14F-4D97-AF65-F5344CB8AC3E}">
        <p14:creationId xmlns:p14="http://schemas.microsoft.com/office/powerpoint/2010/main" val="184619693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5" name="Slide Number Placeholder 4"/>
          <p:cNvSpPr>
            <a:spLocks noGrp="1"/>
          </p:cNvSpPr>
          <p:nvPr>
            <p:ph type="sldNum" sz="quarter" idx="12"/>
          </p:nvPr>
        </p:nvSpPr>
        <p:spPr/>
        <p:txBody>
          <a:bodyPr/>
          <a:lstStyle/>
          <a:p>
            <a:fld id="{51DB6D41-6FBA-8A4A-8707-0D6796DAB0C7}" type="slidenum">
              <a:rPr lang="en-US" smtClean="0"/>
              <a:t>55</a:t>
            </a:fld>
            <a:endParaRPr lang="en-US"/>
          </a:p>
        </p:txBody>
      </p:sp>
      <p:sp>
        <p:nvSpPr>
          <p:cNvPr id="6" name="Content Placeholder 5"/>
          <p:cNvSpPr>
            <a:spLocks noGrp="1"/>
          </p:cNvSpPr>
          <p:nvPr>
            <p:ph idx="1"/>
          </p:nvPr>
        </p:nvSpPr>
        <p:spPr/>
        <p:txBody>
          <a:bodyPr/>
          <a:lstStyle/>
          <a:p>
            <a:pPr marL="514330" indent="-514330">
              <a:buFont typeface="+mj-lt"/>
              <a:buAutoNum type="arabicPeriod"/>
            </a:pPr>
            <a:endParaRPr lang="en-US" dirty="0" smtClean="0"/>
          </a:p>
          <a:p>
            <a:pPr lvl="1"/>
            <a:endParaRPr lang="en-US" dirty="0"/>
          </a:p>
        </p:txBody>
      </p:sp>
      <p:sp>
        <p:nvSpPr>
          <p:cNvPr id="3" name="TextBox 2"/>
          <p:cNvSpPr txBox="1"/>
          <p:nvPr/>
        </p:nvSpPr>
        <p:spPr>
          <a:xfrm>
            <a:off x="726141" y="1052244"/>
            <a:ext cx="8229899" cy="5152153"/>
          </a:xfrm>
          <a:prstGeom prst="rect">
            <a:avLst/>
          </a:prstGeom>
          <a:noFill/>
        </p:spPr>
        <p:txBody>
          <a:bodyPr wrap="square" lIns="91436" tIns="45718" rIns="91436" bIns="45718" rtlCol="0">
            <a:spAutoFit/>
          </a:bodyPr>
          <a:lstStyle/>
          <a:p>
            <a:pPr marL="342886" indent="-342886">
              <a:buAutoNum type="arabicParenR"/>
            </a:pPr>
            <a:r>
              <a:rPr lang="en-US" dirty="0" smtClean="0"/>
              <a:t>Halogen bonding can be:</a:t>
            </a:r>
          </a:p>
          <a:p>
            <a:pPr marL="800069" lvl="1" indent="-342886">
              <a:buFont typeface="Arial" charset="0"/>
              <a:buChar char="•"/>
            </a:pPr>
            <a:r>
              <a:rPr lang="en-US" dirty="0" smtClean="0"/>
              <a:t> weak electrostatic 0.05 &lt; n &lt; 0.2</a:t>
            </a:r>
          </a:p>
          <a:p>
            <a:pPr marL="800069" lvl="1" indent="-342886">
              <a:buFont typeface="Arial" charset="0"/>
              <a:buChar char="•"/>
            </a:pPr>
            <a:r>
              <a:rPr lang="en-US" dirty="0" smtClean="0"/>
              <a:t> normal halogen bond 0.2 &lt; n &lt; 0.3</a:t>
            </a:r>
          </a:p>
          <a:p>
            <a:pPr marL="800069" lvl="1" indent="-342886">
              <a:buFont typeface="Arial" charset="0"/>
              <a:buChar char="•"/>
            </a:pPr>
            <a:r>
              <a:rPr lang="en-US" dirty="0" smtClean="0"/>
              <a:t> strong and covalent halogen bond n &gt; 0.3</a:t>
            </a:r>
          </a:p>
          <a:p>
            <a:pPr marL="800069" lvl="1" indent="-342886">
              <a:buFont typeface="Arial" charset="0"/>
              <a:buChar char="•"/>
            </a:pPr>
            <a:endParaRPr lang="en-US" dirty="0"/>
          </a:p>
          <a:p>
            <a:r>
              <a:rPr lang="en-US" dirty="0" smtClean="0"/>
              <a:t>2)	Halogen bond mechanism:</a:t>
            </a:r>
          </a:p>
          <a:p>
            <a:pPr marL="742921" lvl="1" indent="-285739">
              <a:buFont typeface="Arial" charset="0"/>
              <a:buChar char="•"/>
            </a:pPr>
            <a:r>
              <a:rPr lang="en-US" dirty="0" smtClean="0"/>
              <a:t>Covalent part: involve a 2e-stabilization/4e-destabilization </a:t>
            </a:r>
          </a:p>
          <a:p>
            <a:pPr marL="742921" lvl="1" indent="-285739">
              <a:buFont typeface="Arial" charset="0"/>
              <a:buChar char="•"/>
            </a:pPr>
            <a:r>
              <a:rPr lang="en-US" dirty="0" smtClean="0"/>
              <a:t>Electrostatic part increases with:</a:t>
            </a:r>
          </a:p>
          <a:p>
            <a:pPr lvl="2"/>
            <a:r>
              <a:rPr lang="en-US" dirty="0" smtClean="0"/>
              <a:t> </a:t>
            </a:r>
            <a:r>
              <a:rPr lang="en-US" dirty="0" err="1" smtClean="0"/>
              <a:t>i</a:t>
            </a:r>
            <a:r>
              <a:rPr lang="en-US" dirty="0" smtClean="0"/>
              <a:t>) polarizing power of </a:t>
            </a:r>
            <a:r>
              <a:rPr lang="en-US" dirty="0"/>
              <a:t>A</a:t>
            </a:r>
            <a:r>
              <a:rPr lang="en-US" dirty="0" smtClean="0"/>
              <a:t> </a:t>
            </a:r>
          </a:p>
          <a:p>
            <a:pPr lvl="2"/>
            <a:r>
              <a:rPr lang="en-US" dirty="0" smtClean="0"/>
              <a:t>ii) polarity of YX </a:t>
            </a:r>
          </a:p>
          <a:p>
            <a:pPr lvl="2"/>
            <a:r>
              <a:rPr lang="en-US" dirty="0" smtClean="0"/>
              <a:t>iii) </a:t>
            </a:r>
            <a:r>
              <a:rPr lang="en-US" dirty="0" err="1" smtClean="0"/>
              <a:t>polarizability</a:t>
            </a:r>
            <a:r>
              <a:rPr lang="en-US" dirty="0" smtClean="0"/>
              <a:t> of X </a:t>
            </a:r>
          </a:p>
          <a:p>
            <a:pPr lvl="2"/>
            <a:endParaRPr lang="en-US" dirty="0" smtClean="0"/>
          </a:p>
          <a:p>
            <a:pPr marL="342886" indent="-342886">
              <a:buAutoNum type="arabicParenR" startAt="3"/>
            </a:pPr>
            <a:r>
              <a:rPr lang="en-US" dirty="0" smtClean="0"/>
              <a:t>Halogen bond acceptor:</a:t>
            </a:r>
          </a:p>
          <a:p>
            <a:r>
              <a:rPr lang="en-US" dirty="0"/>
              <a:t>	</a:t>
            </a:r>
            <a:r>
              <a:rPr lang="en-US" dirty="0" smtClean="0"/>
              <a:t>Electronegative substituents:</a:t>
            </a:r>
          </a:p>
          <a:p>
            <a:pPr marL="800069" lvl="1" indent="-342886">
              <a:buFont typeface="Arial" charset="0"/>
              <a:buChar char="•"/>
            </a:pPr>
            <a:r>
              <a:rPr lang="en-US" dirty="0" smtClean="0"/>
              <a:t>reduce the strength of XB for amines </a:t>
            </a:r>
          </a:p>
          <a:p>
            <a:pPr marL="800069" lvl="1" indent="-342886">
              <a:buFont typeface="Arial" charset="0"/>
              <a:buChar char="•"/>
            </a:pPr>
            <a:r>
              <a:rPr lang="en-US" dirty="0" smtClean="0"/>
              <a:t>increase the strength of </a:t>
            </a:r>
            <a:r>
              <a:rPr lang="en-US" dirty="0" err="1" smtClean="0"/>
              <a:t>phosphines</a:t>
            </a:r>
            <a:r>
              <a:rPr lang="en-US" dirty="0" smtClean="0"/>
              <a:t> </a:t>
            </a:r>
          </a:p>
          <a:p>
            <a:pPr marL="1257251" lvl="2" indent="-342886">
              <a:buFont typeface="Courier New" charset="0"/>
              <a:buChar char="o"/>
            </a:pPr>
            <a:r>
              <a:rPr lang="en-US" dirty="0" smtClean="0"/>
              <a:t>Some complexes have partial 4e-3c character quantified with the BSO</a:t>
            </a:r>
          </a:p>
          <a:p>
            <a:r>
              <a:rPr lang="en-US" dirty="0" smtClean="0"/>
              <a:t>	</a:t>
            </a:r>
          </a:p>
        </p:txBody>
      </p:sp>
    </p:spTree>
    <p:extLst>
      <p:ext uri="{BB962C8B-B14F-4D97-AF65-F5344CB8AC3E}">
        <p14:creationId xmlns:p14="http://schemas.microsoft.com/office/powerpoint/2010/main" val="62580401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5" name="Slide Number Placeholder 4"/>
          <p:cNvSpPr>
            <a:spLocks noGrp="1"/>
          </p:cNvSpPr>
          <p:nvPr>
            <p:ph type="sldNum" sz="quarter" idx="12"/>
          </p:nvPr>
        </p:nvSpPr>
        <p:spPr/>
        <p:txBody>
          <a:bodyPr/>
          <a:lstStyle/>
          <a:p>
            <a:fld id="{51DB6D41-6FBA-8A4A-8707-0D6796DAB0C7}" type="slidenum">
              <a:rPr lang="en-US" smtClean="0"/>
              <a:t>56</a:t>
            </a:fld>
            <a:endParaRPr lang="en-US"/>
          </a:p>
        </p:txBody>
      </p:sp>
      <p:sp>
        <p:nvSpPr>
          <p:cNvPr id="6" name="Content Placeholder 5"/>
          <p:cNvSpPr>
            <a:spLocks noGrp="1"/>
          </p:cNvSpPr>
          <p:nvPr>
            <p:ph idx="1"/>
          </p:nvPr>
        </p:nvSpPr>
        <p:spPr/>
        <p:txBody>
          <a:bodyPr/>
          <a:lstStyle/>
          <a:p>
            <a:pPr marL="514330" indent="-514330">
              <a:buFont typeface="+mj-lt"/>
              <a:buAutoNum type="arabicPeriod"/>
            </a:pPr>
            <a:endParaRPr lang="en-US" dirty="0" smtClean="0"/>
          </a:p>
          <a:p>
            <a:pPr lvl="1"/>
            <a:endParaRPr lang="en-US" dirty="0"/>
          </a:p>
        </p:txBody>
      </p:sp>
      <p:sp>
        <p:nvSpPr>
          <p:cNvPr id="3" name="TextBox 2"/>
          <p:cNvSpPr txBox="1"/>
          <p:nvPr/>
        </p:nvSpPr>
        <p:spPr>
          <a:xfrm>
            <a:off x="515321" y="1475590"/>
            <a:ext cx="8229899" cy="3693315"/>
          </a:xfrm>
          <a:prstGeom prst="rect">
            <a:avLst/>
          </a:prstGeom>
          <a:noFill/>
        </p:spPr>
        <p:txBody>
          <a:bodyPr wrap="square" lIns="91436" tIns="45718" rIns="91436" bIns="45718" rtlCol="0">
            <a:spAutoFit/>
          </a:bodyPr>
          <a:lstStyle/>
          <a:p>
            <a:r>
              <a:rPr lang="en-US" dirty="0" smtClean="0"/>
              <a:t>4)   Secondary </a:t>
            </a:r>
            <a:r>
              <a:rPr lang="en-US" dirty="0"/>
              <a:t>interaction (</a:t>
            </a:r>
            <a:r>
              <a:rPr lang="en-US" dirty="0" err="1"/>
              <a:t>lp</a:t>
            </a:r>
            <a:r>
              <a:rPr lang="en-US" dirty="0"/>
              <a:t>(Cl)···H-O on </a:t>
            </a:r>
            <a:r>
              <a:rPr lang="en-US" dirty="0" err="1"/>
              <a:t>FCl</a:t>
            </a:r>
            <a:r>
              <a:rPr lang="en-US" dirty="0"/>
              <a:t>···NH</a:t>
            </a:r>
            <a:r>
              <a:rPr lang="en-US" baseline="-25000" dirty="0"/>
              <a:t>2</a:t>
            </a:r>
            <a:r>
              <a:rPr lang="en-US" dirty="0"/>
              <a:t>OH and </a:t>
            </a:r>
            <a:r>
              <a:rPr lang="en-US" dirty="0" err="1"/>
              <a:t>FCl</a:t>
            </a:r>
            <a:r>
              <a:rPr lang="en-US" dirty="0"/>
              <a:t>···PH</a:t>
            </a:r>
            <a:r>
              <a:rPr lang="en-US" baseline="-25000" dirty="0"/>
              <a:t>2</a:t>
            </a:r>
            <a:r>
              <a:rPr lang="en-US" dirty="0"/>
              <a:t>OH) </a:t>
            </a:r>
            <a:r>
              <a:rPr lang="en-US" dirty="0" smtClean="0"/>
              <a:t>can </a:t>
            </a:r>
            <a:r>
              <a:rPr lang="en-US" dirty="0"/>
              <a:t>strengthen  </a:t>
            </a:r>
            <a:r>
              <a:rPr lang="en-US" dirty="0" smtClean="0"/>
              <a:t>  </a:t>
            </a:r>
          </a:p>
          <a:p>
            <a:r>
              <a:rPr lang="en-US" dirty="0"/>
              <a:t> </a:t>
            </a:r>
            <a:r>
              <a:rPr lang="en-US" dirty="0" smtClean="0"/>
              <a:t>     XB </a:t>
            </a:r>
            <a:r>
              <a:rPr lang="en-US" dirty="0"/>
              <a:t>considerably </a:t>
            </a:r>
            <a:endParaRPr lang="en-US" dirty="0" smtClean="0"/>
          </a:p>
          <a:p>
            <a:pPr marL="342886" indent="-342886">
              <a:buAutoNum type="arabicParenR" startAt="4"/>
            </a:pPr>
            <a:endParaRPr lang="en-US" dirty="0"/>
          </a:p>
          <a:p>
            <a:pPr marL="342886" indent="-342886">
              <a:buAutoNum type="arabicParenR" startAt="5"/>
            </a:pPr>
            <a:r>
              <a:rPr lang="en-US" dirty="0" smtClean="0"/>
              <a:t>Strength of 4e-3c bonds depends on its increasing covalent character and better        charge distribution</a:t>
            </a:r>
          </a:p>
          <a:p>
            <a:pPr marL="342886" indent="-342886">
              <a:buAutoNum type="arabicParenR" startAt="5"/>
            </a:pPr>
            <a:endParaRPr lang="en-US" dirty="0"/>
          </a:p>
          <a:p>
            <a:pPr marL="342886" indent="-342886">
              <a:buAutoNum type="arabicParenR" startAt="5"/>
            </a:pPr>
            <a:r>
              <a:rPr lang="en-US" dirty="0" smtClean="0"/>
              <a:t>Halogen bonding is stronger than other non-covalent interactions in neutral and charged systems</a:t>
            </a:r>
          </a:p>
          <a:p>
            <a:pPr marL="342886" indent="-342886">
              <a:buAutoNum type="arabicParenR" startAt="5"/>
            </a:pPr>
            <a:endParaRPr lang="en-US" dirty="0"/>
          </a:p>
          <a:p>
            <a:pPr marL="342886" indent="-342886">
              <a:buAutoNum type="arabicParenR" startAt="5"/>
            </a:pPr>
            <a:r>
              <a:rPr lang="en-US" dirty="0" smtClean="0"/>
              <a:t>The intrinsic strength of the halogen bond given by the BSO values are not reflected by ∆E, r(XA), </a:t>
            </a:r>
            <a:r>
              <a:rPr lang="en-US" dirty="0" err="1" smtClean="0"/>
              <a:t>V</a:t>
            </a:r>
            <a:r>
              <a:rPr lang="en-US" baseline="-25000" dirty="0" err="1" smtClean="0"/>
              <a:t>max</a:t>
            </a:r>
            <a:r>
              <a:rPr lang="en-US" dirty="0"/>
              <a:t> </a:t>
            </a:r>
            <a:r>
              <a:rPr lang="en-US" dirty="0" smtClean="0"/>
              <a:t>or </a:t>
            </a:r>
            <a:r>
              <a:rPr lang="en-US" dirty="0" err="1" smtClean="0"/>
              <a:t>H</a:t>
            </a:r>
            <a:r>
              <a:rPr lang="en-US" baseline="-25000" dirty="0" err="1" smtClean="0"/>
              <a:t>b</a:t>
            </a:r>
            <a:r>
              <a:rPr lang="en-US" dirty="0"/>
              <a:t>.</a:t>
            </a:r>
            <a:r>
              <a:rPr lang="en-US" baseline="-25000" dirty="0" smtClean="0"/>
              <a:t> </a:t>
            </a:r>
            <a:r>
              <a:rPr lang="en-US" dirty="0"/>
              <a:t>These quantities are useful to describe special electronic effects, but in general they do not correlate with the intrinsic strength of the halogen </a:t>
            </a:r>
            <a:r>
              <a:rPr lang="en-US" dirty="0" smtClean="0"/>
              <a:t>bond.</a:t>
            </a:r>
          </a:p>
        </p:txBody>
      </p:sp>
    </p:spTree>
    <p:extLst>
      <p:ext uri="{BB962C8B-B14F-4D97-AF65-F5344CB8AC3E}">
        <p14:creationId xmlns:p14="http://schemas.microsoft.com/office/powerpoint/2010/main" val="36586622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Ongoing Projects</a:t>
            </a:r>
          </a:p>
        </p:txBody>
      </p:sp>
      <p:sp>
        <p:nvSpPr>
          <p:cNvPr id="5" name="Slide Number Placeholder 4"/>
          <p:cNvSpPr>
            <a:spLocks noGrp="1"/>
          </p:cNvSpPr>
          <p:nvPr>
            <p:ph type="sldNum" sz="quarter" idx="12"/>
          </p:nvPr>
        </p:nvSpPr>
        <p:spPr/>
        <p:txBody>
          <a:bodyPr/>
          <a:lstStyle/>
          <a:p>
            <a:fld id="{51DB6D41-6FBA-8A4A-8707-0D6796DAB0C7}" type="slidenum">
              <a:rPr lang="en-US" smtClean="0"/>
              <a:t>57</a:t>
            </a:fld>
            <a:endParaRPr lang="en-US"/>
          </a:p>
        </p:txBody>
      </p:sp>
      <p:sp>
        <p:nvSpPr>
          <p:cNvPr id="12" name="Rectangle 11"/>
          <p:cNvSpPr/>
          <p:nvPr/>
        </p:nvSpPr>
        <p:spPr>
          <a:xfrm>
            <a:off x="3654538" y="4179323"/>
            <a:ext cx="771504" cy="27636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8900" y="779330"/>
            <a:ext cx="5097780" cy="5482518"/>
          </a:xfrm>
          <a:prstGeom prst="rect">
            <a:avLst/>
          </a:prstGeom>
        </p:spPr>
      </p:pic>
      <p:sp>
        <p:nvSpPr>
          <p:cNvPr id="15" name="TextBox 14"/>
          <p:cNvSpPr txBox="1"/>
          <p:nvPr/>
        </p:nvSpPr>
        <p:spPr>
          <a:xfrm>
            <a:off x="381000" y="1632387"/>
            <a:ext cx="3220720" cy="1216341"/>
          </a:xfrm>
          <a:prstGeom prst="rect">
            <a:avLst/>
          </a:prstGeom>
          <a:noFill/>
        </p:spPr>
        <p:txBody>
          <a:bodyPr wrap="square" lIns="91436" tIns="45718" rIns="91436" bIns="45718" rtlCol="0">
            <a:spAutoFit/>
          </a:bodyPr>
          <a:lstStyle/>
          <a:p>
            <a:r>
              <a:rPr lang="en-US" dirty="0" smtClean="0"/>
              <a:t>136 systems were calculated at DFT level, where larger systems and relativistic element such as Br, I were considered.</a:t>
            </a:r>
            <a:endParaRPr lang="en-US" dirty="0"/>
          </a:p>
        </p:txBody>
      </p:sp>
      <p:sp>
        <p:nvSpPr>
          <p:cNvPr id="16" name="TextBox 15"/>
          <p:cNvSpPr txBox="1"/>
          <p:nvPr/>
        </p:nvSpPr>
        <p:spPr>
          <a:xfrm>
            <a:off x="889000" y="1033262"/>
            <a:ext cx="2204720" cy="372952"/>
          </a:xfrm>
          <a:prstGeom prst="rect">
            <a:avLst/>
          </a:prstGeom>
          <a:noFill/>
        </p:spPr>
        <p:txBody>
          <a:bodyPr wrap="square" lIns="91436" tIns="45718" rIns="91436" bIns="45718" rtlCol="0">
            <a:spAutoFit/>
          </a:bodyPr>
          <a:lstStyle/>
          <a:p>
            <a:r>
              <a:rPr lang="en-US" dirty="0" smtClean="0"/>
              <a:t>Qualitative study</a:t>
            </a:r>
            <a:endParaRPr lang="en-US" dirty="0"/>
          </a:p>
        </p:txBody>
      </p:sp>
      <p:sp>
        <p:nvSpPr>
          <p:cNvPr id="7" name="Frame 6"/>
          <p:cNvSpPr/>
          <p:nvPr/>
        </p:nvSpPr>
        <p:spPr>
          <a:xfrm>
            <a:off x="889001" y="1026160"/>
            <a:ext cx="1752600" cy="376433"/>
          </a:xfrm>
          <a:prstGeom prst="frame">
            <a:avLst/>
          </a:prstGeom>
        </p:spPr>
        <p:style>
          <a:lnRef idx="1">
            <a:schemeClr val="accent3"/>
          </a:lnRef>
          <a:fillRef idx="3">
            <a:schemeClr val="accent3"/>
          </a:fillRef>
          <a:effectRef idx="2">
            <a:schemeClr val="accent3"/>
          </a:effectRef>
          <a:fontRef idx="minor">
            <a:schemeClr val="lt1"/>
          </a:fontRef>
        </p:style>
        <p:txBody>
          <a:bodyPr lIns="91436" tIns="45718" rIns="91436" bIns="45718" rtlCol="0" anchor="ctr"/>
          <a:lstStyle/>
          <a:p>
            <a:pPr algn="ctr"/>
            <a:endParaRPr lang="en-US">
              <a:solidFill>
                <a:schemeClr val="accent2"/>
              </a:solidFill>
            </a:endParaRPr>
          </a:p>
        </p:txBody>
      </p:sp>
      <p:sp>
        <p:nvSpPr>
          <p:cNvPr id="17" name="TextBox 16"/>
          <p:cNvSpPr txBox="1"/>
          <p:nvPr/>
        </p:nvSpPr>
        <p:spPr>
          <a:xfrm>
            <a:off x="381000" y="3062508"/>
            <a:ext cx="3220720" cy="935211"/>
          </a:xfrm>
          <a:prstGeom prst="rect">
            <a:avLst/>
          </a:prstGeom>
          <a:noFill/>
        </p:spPr>
        <p:txBody>
          <a:bodyPr wrap="square" lIns="91436" tIns="45718" rIns="91436" bIns="45718" rtlCol="0">
            <a:spAutoFit/>
          </a:bodyPr>
          <a:lstStyle/>
          <a:p>
            <a:r>
              <a:rPr lang="en-US" dirty="0" smtClean="0"/>
              <a:t>Binding energy calculations done at CCSD(T)/</a:t>
            </a:r>
            <a:r>
              <a:rPr lang="en-US" dirty="0" err="1" smtClean="0"/>
              <a:t>aug</a:t>
            </a:r>
            <a:r>
              <a:rPr lang="en-US" dirty="0" smtClean="0"/>
              <a:t>-cc-VTZ using DFT geometries</a:t>
            </a:r>
            <a:endParaRPr lang="en-US" dirty="0"/>
          </a:p>
        </p:txBody>
      </p:sp>
      <p:cxnSp>
        <p:nvCxnSpPr>
          <p:cNvPr id="19" name="Straight Connector 18"/>
          <p:cNvCxnSpPr/>
          <p:nvPr/>
        </p:nvCxnSpPr>
        <p:spPr>
          <a:xfrm flipV="1">
            <a:off x="381000" y="4084320"/>
            <a:ext cx="3124200" cy="20320"/>
          </a:xfrm>
          <a:prstGeom prst="line">
            <a:avLst/>
          </a:prstGeom>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311637" y="4161848"/>
            <a:ext cx="3220720" cy="935211"/>
          </a:xfrm>
          <a:prstGeom prst="rect">
            <a:avLst/>
          </a:prstGeom>
          <a:noFill/>
        </p:spPr>
        <p:txBody>
          <a:bodyPr wrap="square" lIns="91436" tIns="45718" rIns="91436" bIns="45718" rtlCol="0">
            <a:spAutoFit/>
          </a:bodyPr>
          <a:lstStyle/>
          <a:p>
            <a:r>
              <a:rPr lang="en-US" dirty="0" smtClean="0"/>
              <a:t>15 </a:t>
            </a:r>
            <a:r>
              <a:rPr lang="en-US" dirty="0" err="1" smtClean="0"/>
              <a:t>Hypervalent</a:t>
            </a:r>
            <a:r>
              <a:rPr lang="en-US" dirty="0" smtClean="0"/>
              <a:t> iodine complexes have been calculated at mPW2PLYPD level</a:t>
            </a:r>
            <a:endParaRPr lang="en-US" dirty="0"/>
          </a:p>
        </p:txBody>
      </p:sp>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3874" y="5246186"/>
            <a:ext cx="977727" cy="692417"/>
          </a:xfrm>
          <a:prstGeom prst="rect">
            <a:avLst/>
          </a:prstGeom>
        </p:spPr>
      </p:pic>
      <p:sp>
        <p:nvSpPr>
          <p:cNvPr id="22" name="TextBox 21"/>
          <p:cNvSpPr txBox="1"/>
          <p:nvPr/>
        </p:nvSpPr>
        <p:spPr>
          <a:xfrm>
            <a:off x="2404054" y="5819146"/>
            <a:ext cx="930719" cy="372952"/>
          </a:xfrm>
          <a:prstGeom prst="rect">
            <a:avLst/>
          </a:prstGeom>
          <a:noFill/>
        </p:spPr>
        <p:txBody>
          <a:bodyPr wrap="square" lIns="91436" tIns="45718" rIns="91436" bIns="45718" rtlCol="0">
            <a:spAutoFit/>
          </a:bodyPr>
          <a:lstStyle/>
          <a:p>
            <a:r>
              <a:rPr lang="en-US" dirty="0" err="1" smtClean="0"/>
              <a:t>Togni</a:t>
            </a:r>
            <a:r>
              <a:rPr lang="en-US" dirty="0" smtClean="0"/>
              <a:t> II</a:t>
            </a:r>
            <a:endParaRPr lang="en-US" dirty="0"/>
          </a:p>
        </p:txBody>
      </p:sp>
      <p:sp>
        <p:nvSpPr>
          <p:cNvPr id="23" name="Donut 22"/>
          <p:cNvSpPr/>
          <p:nvPr/>
        </p:nvSpPr>
        <p:spPr>
          <a:xfrm>
            <a:off x="2393346" y="5513856"/>
            <a:ext cx="315664" cy="260423"/>
          </a:xfrm>
          <a:prstGeom prst="donut">
            <a:avLst>
              <a:gd name="adj" fmla="val 11429"/>
            </a:avLst>
          </a:prstGeom>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solidFill>
                <a:schemeClr val="tx1"/>
              </a:solidFill>
            </a:endParaRPr>
          </a:p>
        </p:txBody>
      </p:sp>
      <p:sp>
        <p:nvSpPr>
          <p:cNvPr id="24" name="Donut 23"/>
          <p:cNvSpPr/>
          <p:nvPr/>
        </p:nvSpPr>
        <p:spPr>
          <a:xfrm>
            <a:off x="1557443" y="5185641"/>
            <a:ext cx="398332" cy="284098"/>
          </a:xfrm>
          <a:prstGeom prst="donut">
            <a:avLst>
              <a:gd name="adj" fmla="val 11429"/>
            </a:avLst>
          </a:prstGeom>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solidFill>
                <a:schemeClr val="tx1"/>
              </a:solidFill>
            </a:endParaRPr>
          </a:p>
        </p:txBody>
      </p:sp>
      <p:sp>
        <p:nvSpPr>
          <p:cNvPr id="25" name="Donut 24"/>
          <p:cNvSpPr/>
          <p:nvPr/>
        </p:nvSpPr>
        <p:spPr>
          <a:xfrm>
            <a:off x="1792353" y="5480526"/>
            <a:ext cx="514463" cy="546680"/>
          </a:xfrm>
          <a:prstGeom prst="donut">
            <a:avLst>
              <a:gd name="adj" fmla="val 2163"/>
            </a:avLst>
          </a:prstGeom>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solidFill>
                <a:schemeClr val="tx1"/>
              </a:solidFill>
            </a:endParaRPr>
          </a:p>
        </p:txBody>
      </p:sp>
    </p:spTree>
    <p:extLst>
      <p:ext uri="{BB962C8B-B14F-4D97-AF65-F5344CB8AC3E}">
        <p14:creationId xmlns:p14="http://schemas.microsoft.com/office/powerpoint/2010/main" val="75104550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Ongoing Projects</a:t>
            </a:r>
          </a:p>
        </p:txBody>
      </p:sp>
      <p:sp>
        <p:nvSpPr>
          <p:cNvPr id="3" name="Content Placeholder 2"/>
          <p:cNvSpPr>
            <a:spLocks noGrp="1"/>
          </p:cNvSpPr>
          <p:nvPr>
            <p:ph idx="1"/>
          </p:nvPr>
        </p:nvSpPr>
        <p:spPr>
          <a:xfrm>
            <a:off x="233680" y="1056641"/>
            <a:ext cx="7132320" cy="5069523"/>
          </a:xfrm>
        </p:spPr>
        <p:txBody>
          <a:bodyPr>
            <a:normAutofit/>
          </a:bodyPr>
          <a:lstStyle/>
          <a:p>
            <a:r>
              <a:rPr lang="en-US" dirty="0" smtClean="0"/>
              <a:t>Investigate larger systems</a:t>
            </a:r>
          </a:p>
          <a:p>
            <a:endParaRPr lang="en-US" dirty="0" smtClean="0"/>
          </a:p>
          <a:p>
            <a:r>
              <a:rPr lang="en-US" dirty="0" smtClean="0"/>
              <a:t>Investigate the </a:t>
            </a:r>
            <a:r>
              <a:rPr lang="el-GR" dirty="0" smtClean="0"/>
              <a:t>σ</a:t>
            </a:r>
            <a:r>
              <a:rPr lang="en-US" dirty="0" smtClean="0"/>
              <a:t>-hole model</a:t>
            </a:r>
          </a:p>
          <a:p>
            <a:pPr lvl="1"/>
            <a:r>
              <a:rPr lang="en-US" dirty="0" smtClean="0"/>
              <a:t>Bonding implies changes in potential and kinetic energy  contributions</a:t>
            </a:r>
          </a:p>
          <a:p>
            <a:pPr lvl="1"/>
            <a:endParaRPr lang="en-US" dirty="0" smtClean="0"/>
          </a:p>
          <a:p>
            <a:pPr marL="514330" indent="-457182"/>
            <a:r>
              <a:rPr lang="en-US" dirty="0" smtClean="0"/>
              <a:t>Cooperative effects </a:t>
            </a:r>
          </a:p>
          <a:p>
            <a:pPr marL="914365" lvl="1" indent="-457182"/>
            <a:r>
              <a:rPr lang="en-US" dirty="0" smtClean="0"/>
              <a:t>How halogen bonding is strengthened in polymer chains</a:t>
            </a:r>
          </a:p>
          <a:p>
            <a:pPr marL="914365" lvl="1" indent="-457182"/>
            <a:endParaRPr lang="en-US" dirty="0" smtClean="0"/>
          </a:p>
          <a:p>
            <a:pPr marL="514330" indent="-457182"/>
            <a:endParaRPr lang="en-US" dirty="0" smtClean="0"/>
          </a:p>
          <a:p>
            <a:pPr lvl="1"/>
            <a:endParaRPr lang="en-US" baseline="30000" dirty="0" smtClean="0"/>
          </a:p>
          <a:p>
            <a:endParaRPr lang="en-US" dirty="0"/>
          </a:p>
          <a:p>
            <a:endParaRPr lang="en-US" dirty="0" smtClean="0"/>
          </a:p>
        </p:txBody>
      </p:sp>
      <p:sp>
        <p:nvSpPr>
          <p:cNvPr id="5" name="Slide Number Placeholder 4"/>
          <p:cNvSpPr>
            <a:spLocks noGrp="1"/>
          </p:cNvSpPr>
          <p:nvPr>
            <p:ph type="sldNum" sz="quarter" idx="12"/>
          </p:nvPr>
        </p:nvSpPr>
        <p:spPr/>
        <p:txBody>
          <a:bodyPr/>
          <a:lstStyle/>
          <a:p>
            <a:fld id="{51DB6D41-6FBA-8A4A-8707-0D6796DAB0C7}" type="slidenum">
              <a:rPr lang="en-US" smtClean="0"/>
              <a:t>58</a:t>
            </a:fld>
            <a:endParaRPr lang="en-US"/>
          </a:p>
        </p:txBody>
      </p:sp>
      <p:pic>
        <p:nvPicPr>
          <p:cNvPr id="13" name="Picture 12"/>
          <p:cNvPicPr>
            <a:picLocks noChangeAspect="1"/>
          </p:cNvPicPr>
          <p:nvPr/>
        </p:nvPicPr>
        <p:blipFill>
          <a:blip r:embed="rId3"/>
          <a:stretch>
            <a:fillRect/>
          </a:stretch>
        </p:blipFill>
        <p:spPr>
          <a:xfrm>
            <a:off x="5236210" y="1067416"/>
            <a:ext cx="2124710" cy="649475"/>
          </a:xfrm>
          <a:prstGeom prst="rect">
            <a:avLst/>
          </a:prstGeom>
        </p:spPr>
      </p:pic>
      <p:pic>
        <p:nvPicPr>
          <p:cNvPr id="14" name="Picture 13"/>
          <p:cNvPicPr>
            <a:picLocks noChangeAspect="1"/>
          </p:cNvPicPr>
          <p:nvPr/>
        </p:nvPicPr>
        <p:blipFill>
          <a:blip r:embed="rId4"/>
          <a:stretch>
            <a:fillRect/>
          </a:stretch>
        </p:blipFill>
        <p:spPr>
          <a:xfrm>
            <a:off x="5133341" y="5300664"/>
            <a:ext cx="2755900" cy="673100"/>
          </a:xfrm>
          <a:prstGeom prst="rect">
            <a:avLst/>
          </a:prstGeom>
        </p:spPr>
      </p:pic>
    </p:spTree>
    <p:extLst>
      <p:ext uri="{BB962C8B-B14F-4D97-AF65-F5344CB8AC3E}">
        <p14:creationId xmlns:p14="http://schemas.microsoft.com/office/powerpoint/2010/main" val="205679089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US" dirty="0"/>
          </a:p>
        </p:txBody>
      </p:sp>
      <p:sp>
        <p:nvSpPr>
          <p:cNvPr id="5" name="Slide Number Placeholder 4"/>
          <p:cNvSpPr>
            <a:spLocks noGrp="1"/>
          </p:cNvSpPr>
          <p:nvPr>
            <p:ph type="sldNum" sz="quarter" idx="12"/>
          </p:nvPr>
        </p:nvSpPr>
        <p:spPr/>
        <p:txBody>
          <a:bodyPr/>
          <a:lstStyle/>
          <a:p>
            <a:fld id="{51DB6D41-6FBA-8A4A-8707-0D6796DAB0C7}" type="slidenum">
              <a:rPr lang="en-US" smtClean="0"/>
              <a:t>59</a:t>
            </a:fld>
            <a:endParaRPr lang="en-US"/>
          </a:p>
        </p:txBody>
      </p:sp>
      <p:sp>
        <p:nvSpPr>
          <p:cNvPr id="6" name="Content Placeholder 5"/>
          <p:cNvSpPr>
            <a:spLocks noGrp="1"/>
          </p:cNvSpPr>
          <p:nvPr>
            <p:ph idx="1"/>
          </p:nvPr>
        </p:nvSpPr>
        <p:spPr>
          <a:xfrm>
            <a:off x="327660" y="2139713"/>
            <a:ext cx="4277360" cy="2641599"/>
          </a:xfrm>
        </p:spPr>
        <p:txBody>
          <a:bodyPr>
            <a:normAutofit fontScale="70000" lnSpcReduction="20000"/>
          </a:bodyPr>
          <a:lstStyle/>
          <a:p>
            <a:r>
              <a:rPr lang="en-US" dirty="0"/>
              <a:t>H</a:t>
            </a:r>
            <a:r>
              <a:rPr lang="en-US" dirty="0" smtClean="0"/>
              <a:t>igh accuracy CCSD(T)/</a:t>
            </a:r>
            <a:r>
              <a:rPr lang="en-US" dirty="0" err="1" smtClean="0"/>
              <a:t>aug</a:t>
            </a:r>
            <a:r>
              <a:rPr lang="en-US" dirty="0" smtClean="0"/>
              <a:t>-cc-</a:t>
            </a:r>
            <a:r>
              <a:rPr lang="en-US" dirty="0" err="1" smtClean="0"/>
              <a:t>pVTZ</a:t>
            </a:r>
            <a:r>
              <a:rPr lang="en-US" dirty="0" smtClean="0"/>
              <a:t>  calculations of :</a:t>
            </a:r>
          </a:p>
          <a:p>
            <a:pPr lvl="1"/>
            <a:r>
              <a:rPr lang="en-US" dirty="0" smtClean="0"/>
              <a:t>Geometries, </a:t>
            </a:r>
          </a:p>
          <a:p>
            <a:pPr lvl="1"/>
            <a:r>
              <a:rPr lang="en-US" dirty="0" smtClean="0"/>
              <a:t>∆E, </a:t>
            </a:r>
          </a:p>
          <a:p>
            <a:pPr lvl="1"/>
            <a:r>
              <a:rPr lang="en-US" dirty="0" smtClean="0"/>
              <a:t>NBO charges, </a:t>
            </a:r>
          </a:p>
          <a:p>
            <a:pPr lvl="1"/>
            <a:r>
              <a:rPr lang="en-US" dirty="0"/>
              <a:t>E</a:t>
            </a:r>
            <a:r>
              <a:rPr lang="en-US" dirty="0" smtClean="0"/>
              <a:t>lectron and energy density distributions, </a:t>
            </a:r>
          </a:p>
          <a:p>
            <a:pPr lvl="1"/>
            <a:r>
              <a:rPr lang="en-US" dirty="0" smtClean="0"/>
              <a:t>Analytical harmonic frequencies, </a:t>
            </a:r>
          </a:p>
          <a:p>
            <a:pPr lvl="1"/>
            <a:r>
              <a:rPr lang="en-US" dirty="0" smtClean="0"/>
              <a:t>local stretching force constants</a:t>
            </a:r>
          </a:p>
          <a:p>
            <a:endParaRPr lang="en-US" dirty="0"/>
          </a:p>
        </p:txBody>
      </p:sp>
      <p:sp>
        <p:nvSpPr>
          <p:cNvPr id="3" name="TextBox 2"/>
          <p:cNvSpPr txBox="1"/>
          <p:nvPr/>
        </p:nvSpPr>
        <p:spPr>
          <a:xfrm>
            <a:off x="243840" y="1303121"/>
            <a:ext cx="4445000" cy="935211"/>
          </a:xfrm>
          <a:prstGeom prst="rect">
            <a:avLst/>
          </a:prstGeom>
          <a:noFill/>
        </p:spPr>
        <p:txBody>
          <a:bodyPr wrap="square" lIns="91436" tIns="45718" rIns="91436" bIns="45718" rtlCol="0">
            <a:spAutoFit/>
          </a:bodyPr>
          <a:lstStyle/>
          <a:p>
            <a:r>
              <a:rPr lang="en-US" dirty="0" smtClean="0"/>
              <a:t> In this presentation we discussed the strength and nature a set of 45 complexes using:</a:t>
            </a:r>
            <a:endParaRPr lang="en-US" dirty="0"/>
          </a:p>
        </p:txBody>
      </p:sp>
      <p:cxnSp>
        <p:nvCxnSpPr>
          <p:cNvPr id="8" name="Straight Connector 7"/>
          <p:cNvCxnSpPr/>
          <p:nvPr/>
        </p:nvCxnSpPr>
        <p:spPr>
          <a:xfrm>
            <a:off x="4866640" y="884262"/>
            <a:ext cx="9212" cy="5160939"/>
          </a:xfrm>
          <a:prstGeom prst="line">
            <a:avLst/>
          </a:prstGeom>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259840" y="891022"/>
            <a:ext cx="1757680" cy="369328"/>
          </a:xfrm>
          <a:prstGeom prst="rect">
            <a:avLst/>
          </a:prstGeom>
        </p:spPr>
        <p:style>
          <a:lnRef idx="1">
            <a:schemeClr val="accent6"/>
          </a:lnRef>
          <a:fillRef idx="2">
            <a:schemeClr val="accent6"/>
          </a:fillRef>
          <a:effectRef idx="1">
            <a:schemeClr val="accent6"/>
          </a:effectRef>
          <a:fontRef idx="minor">
            <a:schemeClr val="dk1"/>
          </a:fontRef>
        </p:style>
        <p:txBody>
          <a:bodyPr wrap="square" lIns="91436" tIns="45718" rIns="91436" bIns="45718" rtlCol="0">
            <a:spAutoFit/>
          </a:bodyPr>
          <a:lstStyle/>
          <a:p>
            <a:r>
              <a:rPr lang="en-US" dirty="0" smtClean="0"/>
              <a:t>What was done?</a:t>
            </a:r>
            <a:endParaRPr lang="en-US" dirty="0"/>
          </a:p>
        </p:txBody>
      </p:sp>
      <p:sp>
        <p:nvSpPr>
          <p:cNvPr id="21" name="TextBox 20"/>
          <p:cNvSpPr txBox="1"/>
          <p:nvPr/>
        </p:nvSpPr>
        <p:spPr>
          <a:xfrm>
            <a:off x="6207761" y="891021"/>
            <a:ext cx="1473200" cy="372952"/>
          </a:xfrm>
          <a:prstGeom prst="rect">
            <a:avLst/>
          </a:prstGeom>
        </p:spPr>
        <p:style>
          <a:lnRef idx="1">
            <a:schemeClr val="accent4"/>
          </a:lnRef>
          <a:fillRef idx="3">
            <a:schemeClr val="accent4"/>
          </a:fillRef>
          <a:effectRef idx="2">
            <a:schemeClr val="accent4"/>
          </a:effectRef>
          <a:fontRef idx="minor">
            <a:schemeClr val="lt1"/>
          </a:fontRef>
        </p:style>
        <p:txBody>
          <a:bodyPr wrap="square" lIns="91436" tIns="45718" rIns="91436" bIns="45718" rtlCol="0">
            <a:spAutoFit/>
          </a:bodyPr>
          <a:lstStyle/>
          <a:p>
            <a:pPr algn="ctr"/>
            <a:r>
              <a:rPr lang="en-US" smtClean="0"/>
              <a:t>Applicability</a:t>
            </a:r>
            <a:endParaRPr lang="en-US" dirty="0"/>
          </a:p>
        </p:txBody>
      </p:sp>
      <p:sp>
        <p:nvSpPr>
          <p:cNvPr id="16" name="TextBox 15"/>
          <p:cNvSpPr txBox="1"/>
          <p:nvPr/>
        </p:nvSpPr>
        <p:spPr>
          <a:xfrm>
            <a:off x="5137472" y="1368150"/>
            <a:ext cx="3732208" cy="3746506"/>
          </a:xfrm>
          <a:prstGeom prst="rect">
            <a:avLst/>
          </a:prstGeom>
          <a:noFill/>
        </p:spPr>
        <p:txBody>
          <a:bodyPr wrap="square" lIns="91436" tIns="45718" rIns="91436" bIns="45718" rtlCol="0">
            <a:spAutoFit/>
          </a:bodyPr>
          <a:lstStyle/>
          <a:p>
            <a:r>
              <a:rPr lang="en-US" dirty="0" smtClean="0"/>
              <a:t>The detailed description given here for small </a:t>
            </a:r>
            <a:r>
              <a:rPr lang="en-US" smtClean="0"/>
              <a:t>systems can be </a:t>
            </a:r>
            <a:r>
              <a:rPr lang="en-US" dirty="0" smtClean="0"/>
              <a:t>used to predict:</a:t>
            </a:r>
          </a:p>
          <a:p>
            <a:endParaRPr lang="en-US" dirty="0" smtClean="0"/>
          </a:p>
          <a:p>
            <a:pPr marL="285739" indent="-285739">
              <a:buFont typeface="Arial" charset="0"/>
              <a:buChar char="•"/>
            </a:pPr>
            <a:r>
              <a:rPr lang="en-US" dirty="0" smtClean="0"/>
              <a:t>New building blocks for crystal </a:t>
            </a:r>
            <a:r>
              <a:rPr lang="en-US" dirty="0" err="1" smtClean="0"/>
              <a:t>enginnering</a:t>
            </a:r>
            <a:endParaRPr lang="en-US" dirty="0" smtClean="0"/>
          </a:p>
          <a:p>
            <a:pPr marL="285739" indent="-285739">
              <a:buFont typeface="Arial" charset="0"/>
              <a:buChar char="•"/>
            </a:pPr>
            <a:endParaRPr lang="en-US" dirty="0" smtClean="0"/>
          </a:p>
          <a:p>
            <a:pPr marL="285739" indent="-285739">
              <a:buFont typeface="Arial" charset="0"/>
              <a:buChar char="•"/>
            </a:pPr>
            <a:r>
              <a:rPr lang="en-US" dirty="0" smtClean="0"/>
              <a:t>Effective drug-receptor XB interactions</a:t>
            </a:r>
          </a:p>
          <a:p>
            <a:pPr marL="285739" indent="-285739">
              <a:buFont typeface="Arial" charset="0"/>
              <a:buChar char="•"/>
            </a:pPr>
            <a:endParaRPr lang="en-US" dirty="0"/>
          </a:p>
          <a:p>
            <a:pPr marL="285739" indent="-285739">
              <a:buFont typeface="Arial" charset="0"/>
              <a:buChar char="•"/>
            </a:pPr>
            <a:r>
              <a:rPr lang="en-US" dirty="0" smtClean="0"/>
              <a:t>Tune XB strength in an efficient way</a:t>
            </a:r>
          </a:p>
          <a:p>
            <a:pPr marL="285739" indent="-285739">
              <a:buFont typeface="Arial" charset="0"/>
              <a:buChar char="•"/>
            </a:pPr>
            <a:endParaRPr lang="en-US" dirty="0"/>
          </a:p>
        </p:txBody>
      </p:sp>
      <p:sp>
        <p:nvSpPr>
          <p:cNvPr id="27" name="Rectangle 26"/>
          <p:cNvSpPr/>
          <p:nvPr/>
        </p:nvSpPr>
        <p:spPr>
          <a:xfrm>
            <a:off x="205740" y="4634480"/>
            <a:ext cx="4572000" cy="1497470"/>
          </a:xfrm>
          <a:prstGeom prst="rect">
            <a:avLst/>
          </a:prstGeom>
        </p:spPr>
        <p:txBody>
          <a:bodyPr lIns="91436" tIns="45718" rIns="91436" bIns="45718">
            <a:spAutoFit/>
          </a:bodyPr>
          <a:lstStyle/>
          <a:p>
            <a:r>
              <a:rPr lang="en-US" dirty="0" smtClean="0"/>
              <a:t>Where we considered:</a:t>
            </a:r>
          </a:p>
          <a:p>
            <a:pPr marL="285739" indent="-285739">
              <a:buFont typeface="Arial" charset="0"/>
              <a:buChar char="•"/>
            </a:pPr>
            <a:r>
              <a:rPr lang="en-US" dirty="0" err="1" smtClean="0"/>
              <a:t>dihalogens</a:t>
            </a:r>
            <a:r>
              <a:rPr lang="en-US" dirty="0" smtClean="0"/>
              <a:t>/</a:t>
            </a:r>
            <a:r>
              <a:rPr lang="en-US" dirty="0" err="1" smtClean="0"/>
              <a:t>interhalogens</a:t>
            </a:r>
            <a:endParaRPr lang="en-US" dirty="0" smtClean="0"/>
          </a:p>
          <a:p>
            <a:pPr marL="285739" indent="-285739">
              <a:buFont typeface="Arial" charset="0"/>
              <a:buChar char="•"/>
            </a:pPr>
            <a:r>
              <a:rPr lang="en-US" dirty="0" smtClean="0"/>
              <a:t>Ammines and </a:t>
            </a:r>
            <a:r>
              <a:rPr lang="en-US" dirty="0" err="1" smtClean="0"/>
              <a:t>phosphines</a:t>
            </a:r>
            <a:r>
              <a:rPr lang="en-US" dirty="0" smtClean="0"/>
              <a:t> acceptors</a:t>
            </a:r>
          </a:p>
          <a:p>
            <a:pPr marL="285739" indent="-285739">
              <a:buFont typeface="Arial" charset="0"/>
              <a:buChar char="•"/>
            </a:pPr>
            <a:r>
              <a:rPr lang="en-US" dirty="0" smtClean="0"/>
              <a:t>Neutral and anionic complexes</a:t>
            </a:r>
          </a:p>
          <a:p>
            <a:pPr marL="285739" indent="-285739">
              <a:buFont typeface="Arial" charset="0"/>
              <a:buChar char="•"/>
            </a:pPr>
            <a:r>
              <a:rPr lang="en-US" dirty="0" smtClean="0"/>
              <a:t>HB, PB, CB</a:t>
            </a:r>
            <a:endParaRPr lang="en-US" dirty="0"/>
          </a:p>
        </p:txBody>
      </p:sp>
    </p:spTree>
    <p:extLst>
      <p:ext uri="{BB962C8B-B14F-4D97-AF65-F5344CB8AC3E}">
        <p14:creationId xmlns:p14="http://schemas.microsoft.com/office/powerpoint/2010/main" val="11075548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51DB6D41-6FBA-8A4A-8707-0D6796DAB0C7}" type="slidenum">
              <a:rPr lang="en-US" smtClean="0"/>
              <a:t>6</a:t>
            </a:fld>
            <a:endParaRPr lang="en-US"/>
          </a:p>
        </p:txBody>
      </p:sp>
      <p:grpSp>
        <p:nvGrpSpPr>
          <p:cNvPr id="7" name="Group 6"/>
          <p:cNvGrpSpPr/>
          <p:nvPr/>
        </p:nvGrpSpPr>
        <p:grpSpPr>
          <a:xfrm>
            <a:off x="788438" y="1091528"/>
            <a:ext cx="3318749" cy="1709801"/>
            <a:chOff x="2710673" y="2763299"/>
            <a:chExt cx="3318749" cy="1709801"/>
          </a:xfrm>
        </p:grpSpPr>
        <p:sp>
          <p:nvSpPr>
            <p:cNvPr id="12" name="Content Placeholder 2"/>
            <p:cNvSpPr txBox="1">
              <a:spLocks/>
            </p:cNvSpPr>
            <p:nvPr/>
          </p:nvSpPr>
          <p:spPr>
            <a:xfrm>
              <a:off x="3543504" y="3268390"/>
              <a:ext cx="1238357" cy="591730"/>
            </a:xfrm>
            <a:prstGeom prst="rect">
              <a:avLst/>
            </a:prstGeom>
          </p:spPr>
          <p:txBody>
            <a:bodyPr vert="horz" lIns="91440" tIns="45720" rIns="91440" bIns="45720" rtlCol="0">
              <a:normAutofit fontScale="92500"/>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6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3200" b="1" dirty="0">
                  <a:solidFill>
                    <a:schemeClr val="accent2"/>
                  </a:solidFill>
                </a:rPr>
                <a:t>Y-X</a:t>
              </a:r>
              <a:r>
                <a:rPr lang="en-US" sz="3200" b="1" dirty="0"/>
                <a:t>···</a:t>
              </a:r>
              <a:r>
                <a:rPr lang="en-US" sz="3200" b="1" dirty="0">
                  <a:solidFill>
                    <a:schemeClr val="accent4">
                      <a:lumMod val="75000"/>
                    </a:schemeClr>
                  </a:solidFill>
                </a:rPr>
                <a:t>A</a:t>
              </a:r>
            </a:p>
            <a:p>
              <a:pPr marL="0" indent="0">
                <a:buNone/>
              </a:pPr>
              <a:endParaRPr lang="en-US" b="1" dirty="0" smtClean="0"/>
            </a:p>
          </p:txBody>
        </p:sp>
        <p:sp>
          <p:nvSpPr>
            <p:cNvPr id="16" name="Block Arc 15"/>
            <p:cNvSpPr/>
            <p:nvPr/>
          </p:nvSpPr>
          <p:spPr>
            <a:xfrm rot="10800000">
              <a:off x="3870959" y="3502753"/>
              <a:ext cx="690880" cy="591728"/>
            </a:xfrm>
            <a:prstGeom prst="blockArc">
              <a:avLst>
                <a:gd name="adj1" fmla="val 10800000"/>
                <a:gd name="adj2" fmla="val 21482516"/>
                <a:gd name="adj3" fmla="val 7513"/>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2710673" y="2805901"/>
              <a:ext cx="1244347" cy="828592"/>
            </a:xfrm>
            <a:prstGeom prst="rect">
              <a:avLst/>
            </a:prstGeom>
            <a:noFill/>
          </p:spPr>
          <p:txBody>
            <a:bodyPr wrap="none" rtlCol="0">
              <a:spAutoFit/>
            </a:bodyPr>
            <a:lstStyle/>
            <a:p>
              <a:r>
                <a:rPr lang="en-US" sz="2400" b="1" dirty="0">
                  <a:solidFill>
                    <a:schemeClr val="accent2"/>
                  </a:solidFill>
                </a:rPr>
                <a:t>Halogen </a:t>
              </a:r>
            </a:p>
            <a:p>
              <a:r>
                <a:rPr lang="en-US" sz="2400" b="1" dirty="0">
                  <a:solidFill>
                    <a:schemeClr val="accent2"/>
                  </a:solidFill>
                </a:rPr>
                <a:t>donor</a:t>
              </a:r>
            </a:p>
          </p:txBody>
        </p:sp>
        <p:sp>
          <p:nvSpPr>
            <p:cNvPr id="18" name="TextBox 17"/>
            <p:cNvSpPr txBox="1"/>
            <p:nvPr/>
          </p:nvSpPr>
          <p:spPr>
            <a:xfrm>
              <a:off x="4703866" y="2763299"/>
              <a:ext cx="1325556" cy="830997"/>
            </a:xfrm>
            <a:prstGeom prst="rect">
              <a:avLst/>
            </a:prstGeom>
            <a:noFill/>
          </p:spPr>
          <p:txBody>
            <a:bodyPr wrap="none" rtlCol="0">
              <a:spAutoFit/>
            </a:bodyPr>
            <a:lstStyle/>
            <a:p>
              <a:r>
                <a:rPr lang="en-US" sz="2400" b="1" dirty="0">
                  <a:solidFill>
                    <a:srgbClr val="604A7B"/>
                  </a:solidFill>
                </a:rPr>
                <a:t>Halogen </a:t>
              </a:r>
            </a:p>
            <a:p>
              <a:r>
                <a:rPr lang="en-US" sz="2400" b="1" dirty="0">
                  <a:solidFill>
                    <a:srgbClr val="604A7B"/>
                  </a:solidFill>
                </a:rPr>
                <a:t>Acceptor</a:t>
              </a:r>
            </a:p>
          </p:txBody>
        </p:sp>
        <p:sp>
          <p:nvSpPr>
            <p:cNvPr id="19" name="TextBox 18"/>
            <p:cNvSpPr txBox="1"/>
            <p:nvPr/>
          </p:nvSpPr>
          <p:spPr>
            <a:xfrm>
              <a:off x="4038413" y="4042213"/>
              <a:ext cx="849913" cy="430887"/>
            </a:xfrm>
            <a:prstGeom prst="rect">
              <a:avLst/>
            </a:prstGeom>
            <a:noFill/>
          </p:spPr>
          <p:txBody>
            <a:bodyPr wrap="none" rtlCol="0">
              <a:spAutoFit/>
            </a:bodyPr>
            <a:lstStyle/>
            <a:p>
              <a:r>
                <a:rPr lang="en-US" sz="2200" b="1" dirty="0">
                  <a:solidFill>
                    <a:schemeClr val="bg1">
                      <a:lumMod val="50000"/>
                    </a:schemeClr>
                  </a:solidFill>
                </a:rPr>
                <a:t>~180°</a:t>
              </a:r>
            </a:p>
          </p:txBody>
        </p:sp>
      </p:grpSp>
      <p:pic>
        <p:nvPicPr>
          <p:cNvPr id="6" name="Picture 5"/>
          <p:cNvPicPr>
            <a:picLocks noChangeAspect="1"/>
          </p:cNvPicPr>
          <p:nvPr/>
        </p:nvPicPr>
        <p:blipFill>
          <a:blip r:embed="rId3"/>
          <a:stretch>
            <a:fillRect/>
          </a:stretch>
        </p:blipFill>
        <p:spPr>
          <a:xfrm>
            <a:off x="5525635" y="2694359"/>
            <a:ext cx="1678296" cy="1090892"/>
          </a:xfrm>
          <a:prstGeom prst="rect">
            <a:avLst/>
          </a:prstGeom>
          <a:ln>
            <a:solidFill>
              <a:schemeClr val="accent6">
                <a:lumMod val="75000"/>
              </a:schemeClr>
            </a:solidFill>
          </a:ln>
        </p:spPr>
      </p:pic>
      <p:sp>
        <p:nvSpPr>
          <p:cNvPr id="8" name="TextBox 7"/>
          <p:cNvSpPr txBox="1"/>
          <p:nvPr/>
        </p:nvSpPr>
        <p:spPr>
          <a:xfrm>
            <a:off x="5415920" y="1168925"/>
            <a:ext cx="3386685" cy="654081"/>
          </a:xfrm>
          <a:prstGeom prst="rect">
            <a:avLst/>
          </a:prstGeom>
          <a:noFill/>
        </p:spPr>
        <p:txBody>
          <a:bodyPr wrap="square" lIns="91436" tIns="45718" rIns="91436" bIns="45718" rtlCol="0">
            <a:spAutoFit/>
          </a:bodyPr>
          <a:lstStyle/>
          <a:p>
            <a:r>
              <a:rPr lang="en-US" dirty="0" smtClean="0"/>
              <a:t>Colin </a:t>
            </a:r>
            <a:r>
              <a:rPr lang="en-US" dirty="0"/>
              <a:t>1814</a:t>
            </a:r>
            <a:endParaRPr lang="en-US" dirty="0" smtClean="0"/>
          </a:p>
          <a:p>
            <a:r>
              <a:rPr lang="en-US" dirty="0"/>
              <a:t>-</a:t>
            </a:r>
            <a:r>
              <a:rPr lang="en-US" dirty="0" smtClean="0"/>
              <a:t>First halogen bond</a:t>
            </a:r>
            <a:endParaRPr lang="en-US" dirty="0"/>
          </a:p>
        </p:txBody>
      </p:sp>
      <p:sp>
        <p:nvSpPr>
          <p:cNvPr id="14" name="Content Placeholder 2"/>
          <p:cNvSpPr>
            <a:spLocks noGrp="1"/>
          </p:cNvSpPr>
          <p:nvPr>
            <p:ph idx="1"/>
          </p:nvPr>
        </p:nvSpPr>
        <p:spPr>
          <a:xfrm>
            <a:off x="274321" y="3616009"/>
            <a:ext cx="4346985" cy="2396176"/>
          </a:xfrm>
        </p:spPr>
        <p:txBody>
          <a:bodyPr>
            <a:normAutofit/>
          </a:bodyPr>
          <a:lstStyle/>
          <a:p>
            <a:pPr marL="457182" lvl="1" indent="0">
              <a:buNone/>
            </a:pPr>
            <a:endParaRPr lang="en-US" sz="2200" dirty="0"/>
          </a:p>
          <a:p>
            <a:pPr lvl="1"/>
            <a:r>
              <a:rPr lang="en-US" sz="2200" dirty="0"/>
              <a:t>Highly directional</a:t>
            </a:r>
          </a:p>
          <a:p>
            <a:pPr lvl="1"/>
            <a:r>
              <a:rPr lang="en-US" sz="2200" dirty="0"/>
              <a:t>Easily tunable</a:t>
            </a:r>
          </a:p>
          <a:p>
            <a:pPr lvl="1"/>
            <a:r>
              <a:rPr lang="en-US" sz="2200" dirty="0"/>
              <a:t>X···A is shorter than the sum of the van der Waals radii</a:t>
            </a:r>
            <a:endParaRPr lang="en-US" dirty="0"/>
          </a:p>
        </p:txBody>
      </p:sp>
      <p:sp>
        <p:nvSpPr>
          <p:cNvPr id="3" name="TextBox 2"/>
          <p:cNvSpPr txBox="1"/>
          <p:nvPr/>
        </p:nvSpPr>
        <p:spPr>
          <a:xfrm>
            <a:off x="5415921" y="3890102"/>
            <a:ext cx="3386685" cy="654081"/>
          </a:xfrm>
          <a:prstGeom prst="rect">
            <a:avLst/>
          </a:prstGeom>
          <a:noFill/>
        </p:spPr>
        <p:txBody>
          <a:bodyPr wrap="square" lIns="91436" tIns="45718" rIns="91436" bIns="45718" rtlCol="0">
            <a:spAutoFit/>
          </a:bodyPr>
          <a:lstStyle/>
          <a:p>
            <a:r>
              <a:rPr lang="en-US" dirty="0" err="1" smtClean="0"/>
              <a:t>Mulliken</a:t>
            </a:r>
            <a:r>
              <a:rPr lang="en-US" dirty="0" smtClean="0"/>
              <a:t> 1952</a:t>
            </a:r>
          </a:p>
          <a:p>
            <a:r>
              <a:rPr lang="en-US" dirty="0" smtClean="0"/>
              <a:t>- Electron donor-acceptor model</a:t>
            </a:r>
            <a:endParaRPr lang="en-US" dirty="0"/>
          </a:p>
        </p:txBody>
      </p:sp>
      <p:sp>
        <p:nvSpPr>
          <p:cNvPr id="20" name="TextBox 19"/>
          <p:cNvSpPr txBox="1"/>
          <p:nvPr/>
        </p:nvSpPr>
        <p:spPr>
          <a:xfrm>
            <a:off x="5415921" y="4625977"/>
            <a:ext cx="2767420" cy="369328"/>
          </a:xfrm>
          <a:prstGeom prst="rect">
            <a:avLst/>
          </a:prstGeom>
          <a:noFill/>
        </p:spPr>
        <p:txBody>
          <a:bodyPr wrap="square" lIns="91436" tIns="45718" rIns="91436" bIns="45718" rtlCol="0">
            <a:spAutoFit/>
          </a:bodyPr>
          <a:lstStyle/>
          <a:p>
            <a:r>
              <a:rPr lang="en-US" dirty="0" smtClean="0"/>
              <a:t>Hassel noble lecture (1970) </a:t>
            </a:r>
            <a:endParaRPr lang="en-US" dirty="0"/>
          </a:p>
        </p:txBody>
      </p:sp>
      <p:sp>
        <p:nvSpPr>
          <p:cNvPr id="11" name="TextBox 10"/>
          <p:cNvSpPr txBox="1"/>
          <p:nvPr/>
        </p:nvSpPr>
        <p:spPr>
          <a:xfrm>
            <a:off x="5744124" y="5740338"/>
            <a:ext cx="2603269" cy="372952"/>
          </a:xfrm>
          <a:prstGeom prst="rect">
            <a:avLst/>
          </a:prstGeom>
          <a:noFill/>
        </p:spPr>
        <p:txBody>
          <a:bodyPr wrap="none" lIns="91436" tIns="45718" rIns="91436" bIns="45718" rtlCol="0">
            <a:spAutoFit/>
          </a:bodyPr>
          <a:lstStyle/>
          <a:p>
            <a:r>
              <a:rPr lang="en-US" dirty="0" smtClean="0"/>
              <a:t>1,4-dioxane and bromine</a:t>
            </a:r>
            <a:endParaRPr lang="en-US" dirty="0"/>
          </a:p>
        </p:txBody>
      </p:sp>
      <p:sp>
        <p:nvSpPr>
          <p:cNvPr id="21" name="Rectangle 20"/>
          <p:cNvSpPr/>
          <p:nvPr/>
        </p:nvSpPr>
        <p:spPr>
          <a:xfrm>
            <a:off x="255134" y="2944053"/>
            <a:ext cx="4572000" cy="769441"/>
          </a:xfrm>
          <a:prstGeom prst="rect">
            <a:avLst/>
          </a:prstGeom>
        </p:spPr>
        <p:txBody>
          <a:bodyPr lIns="91436" tIns="45718" rIns="91436" bIns="45718">
            <a:spAutoFit/>
          </a:bodyPr>
          <a:lstStyle/>
          <a:p>
            <a:r>
              <a:rPr lang="en-US" sz="2200" dirty="0"/>
              <a:t>Y = Group covalently bound to X</a:t>
            </a:r>
          </a:p>
          <a:p>
            <a:r>
              <a:rPr lang="en-US" sz="2200" dirty="0"/>
              <a:t>A = Hetero atom, π-systems or anion</a:t>
            </a:r>
          </a:p>
        </p:txBody>
      </p:sp>
      <p:sp>
        <p:nvSpPr>
          <p:cNvPr id="23" name="Title 1"/>
          <p:cNvSpPr>
            <a:spLocks noGrp="1"/>
          </p:cNvSpPr>
          <p:nvPr>
            <p:ph type="title"/>
          </p:nvPr>
        </p:nvSpPr>
        <p:spPr>
          <a:xfrm>
            <a:off x="274320" y="108517"/>
            <a:ext cx="8722360" cy="609282"/>
          </a:xfrm>
        </p:spPr>
        <p:txBody>
          <a:bodyPr/>
          <a:lstStyle/>
          <a:p>
            <a:r>
              <a:rPr lang="en-US" dirty="0"/>
              <a:t>What is Halogen Bonding (XB)</a:t>
            </a:r>
          </a:p>
        </p:txBody>
      </p:sp>
      <p:sp>
        <p:nvSpPr>
          <p:cNvPr id="2" name="TextBox 1"/>
          <p:cNvSpPr txBox="1"/>
          <p:nvPr/>
        </p:nvSpPr>
        <p:spPr>
          <a:xfrm>
            <a:off x="5432700" y="1965128"/>
            <a:ext cx="2282400" cy="654081"/>
          </a:xfrm>
          <a:prstGeom prst="rect">
            <a:avLst/>
          </a:prstGeom>
          <a:noFill/>
        </p:spPr>
        <p:txBody>
          <a:bodyPr wrap="none" lIns="91436" tIns="45718" rIns="91436" bIns="45718" rtlCol="0">
            <a:spAutoFit/>
          </a:bodyPr>
          <a:lstStyle/>
          <a:p>
            <a:r>
              <a:rPr lang="en-US" dirty="0" smtClean="0"/>
              <a:t>Guthrie 1863</a:t>
            </a:r>
          </a:p>
          <a:p>
            <a:r>
              <a:rPr lang="en-US" dirty="0" smtClean="0"/>
              <a:t>- Pure form of I</a:t>
            </a:r>
            <a:r>
              <a:rPr lang="en-US" baseline="-25000" dirty="0" smtClean="0"/>
              <a:t>2</a:t>
            </a:r>
            <a:r>
              <a:rPr lang="en-US" dirty="0" smtClean="0"/>
              <a:t>···NH</a:t>
            </a:r>
            <a:r>
              <a:rPr lang="en-US" baseline="-25000" dirty="0" smtClean="0"/>
              <a:t>3</a:t>
            </a:r>
            <a:endParaRPr lang="en-US" dirty="0"/>
          </a:p>
        </p:txBody>
      </p:sp>
      <p:pic>
        <p:nvPicPr>
          <p:cNvPr id="13" name="Picture 12"/>
          <p:cNvPicPr>
            <a:picLocks noChangeAspect="1"/>
          </p:cNvPicPr>
          <p:nvPr/>
        </p:nvPicPr>
        <p:blipFill>
          <a:blip r:embed="rId4"/>
          <a:stretch>
            <a:fillRect/>
          </a:stretch>
        </p:blipFill>
        <p:spPr>
          <a:xfrm>
            <a:off x="4941805" y="5133976"/>
            <a:ext cx="3860800" cy="508000"/>
          </a:xfrm>
          <a:prstGeom prst="rect">
            <a:avLst/>
          </a:prstGeom>
        </p:spPr>
      </p:pic>
    </p:spTree>
    <p:extLst>
      <p:ext uri="{BB962C8B-B14F-4D97-AF65-F5344CB8AC3E}">
        <p14:creationId xmlns:p14="http://schemas.microsoft.com/office/powerpoint/2010/main" val="20399860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p:cNvSpPr>
            <a:spLocks noGrp="1" noChangeArrowheads="1"/>
          </p:cNvSpPr>
          <p:nvPr>
            <p:ph type="ctrTitle"/>
          </p:nvPr>
        </p:nvSpPr>
        <p:spPr>
          <a:xfrm>
            <a:off x="609600" y="838203"/>
            <a:ext cx="7772400" cy="1143000"/>
          </a:xfrm>
        </p:spPr>
        <p:txBody>
          <a:bodyPr/>
          <a:lstStyle/>
          <a:p>
            <a:pPr eaLnBrk="1" hangingPunct="1"/>
            <a:r>
              <a:rPr lang="en-US">
                <a:latin typeface="Arial" charset="0"/>
              </a:rPr>
              <a:t>Acknowledgements</a:t>
            </a:r>
          </a:p>
        </p:txBody>
      </p:sp>
      <p:sp>
        <p:nvSpPr>
          <p:cNvPr id="110594" name="TextBox 2"/>
          <p:cNvSpPr txBox="1">
            <a:spLocks noChangeArrowheads="1"/>
          </p:cNvSpPr>
          <p:nvPr/>
        </p:nvSpPr>
        <p:spPr bwMode="auto">
          <a:xfrm>
            <a:off x="175362" y="2971801"/>
            <a:ext cx="8980198" cy="20774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25" tIns="45666" rIns="91325" bIns="45666">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800" dirty="0">
                <a:solidFill>
                  <a:srgbClr val="000000"/>
                </a:solidFill>
                <a:latin typeface="Arial" charset="0"/>
              </a:rPr>
              <a:t>National Science Foundation, Grant No. CHE-1152357,</a:t>
            </a:r>
          </a:p>
          <a:p>
            <a:pPr eaLnBrk="1" hangingPunct="1"/>
            <a:r>
              <a:rPr lang="en-US" sz="2800" dirty="0">
                <a:solidFill>
                  <a:srgbClr val="000000"/>
                </a:solidFill>
                <a:latin typeface="Arial" charset="0"/>
              </a:rPr>
              <a:t>and Grant No. CHE-1464906.</a:t>
            </a:r>
          </a:p>
          <a:p>
            <a:pPr eaLnBrk="1" hangingPunct="1"/>
            <a:endParaRPr lang="en-US" dirty="0" smtClean="0">
              <a:solidFill>
                <a:srgbClr val="000000"/>
              </a:solidFill>
              <a:latin typeface="Arial" charset="0"/>
            </a:endParaRPr>
          </a:p>
          <a:p>
            <a:pPr eaLnBrk="1" hangingPunct="1"/>
            <a:r>
              <a:rPr lang="en-US" sz="2800" dirty="0">
                <a:solidFill>
                  <a:srgbClr val="000000"/>
                </a:solidFill>
                <a:latin typeface="Arial" charset="0"/>
              </a:rPr>
              <a:t>SMU High Performance Computer Center</a:t>
            </a:r>
          </a:p>
          <a:p>
            <a:pPr eaLnBrk="1" hangingPunct="1"/>
            <a:endParaRPr lang="en-US" sz="2100" dirty="0">
              <a:solidFill>
                <a:srgbClr val="000000"/>
              </a:solidFill>
              <a:latin typeface="Arial" charset="0"/>
            </a:endParaRPr>
          </a:p>
        </p:txBody>
      </p:sp>
      <p:sp>
        <p:nvSpPr>
          <p:cNvPr id="3" name="Slide Number Placeholder 2"/>
          <p:cNvSpPr>
            <a:spLocks noGrp="1"/>
          </p:cNvSpPr>
          <p:nvPr>
            <p:ph type="sldNum" sz="quarter" idx="12"/>
          </p:nvPr>
        </p:nvSpPr>
        <p:spPr/>
        <p:txBody>
          <a:bodyPr/>
          <a:lstStyle/>
          <a:p>
            <a:pPr>
              <a:defRPr/>
            </a:pPr>
            <a:fld id="{66689DC2-AC44-D544-805B-A4C71EF52DC1}" type="slidenum">
              <a:rPr lang="en-US" smtClean="0"/>
              <a:pPr>
                <a:defRPr/>
              </a:pPr>
              <a:t>60</a:t>
            </a:fld>
            <a:endParaRPr lang="en-US"/>
          </a:p>
        </p:txBody>
      </p:sp>
    </p:spTree>
    <p:extLst>
      <p:ext uri="{BB962C8B-B14F-4D97-AF65-F5344CB8AC3E}">
        <p14:creationId xmlns:p14="http://schemas.microsoft.com/office/powerpoint/2010/main" val="309382502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12641" name="Text Box 4"/>
          <p:cNvSpPr txBox="1">
            <a:spLocks noChangeArrowheads="1"/>
          </p:cNvSpPr>
          <p:nvPr/>
        </p:nvSpPr>
        <p:spPr bwMode="auto">
          <a:xfrm>
            <a:off x="161926" y="190502"/>
            <a:ext cx="8756650" cy="12001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07" tIns="45654" rIns="91307" bIns="45654">
            <a:spAutoFit/>
          </a:bodyPr>
          <a:lstStyle>
            <a:lvl1pPr eaLnBrk="0" hangingPunct="0">
              <a:tabLst>
                <a:tab pos="4340225" algn="l"/>
              </a:tabLst>
              <a:defRPr sz="2400">
                <a:solidFill>
                  <a:schemeClr val="tx1"/>
                </a:solidFill>
                <a:latin typeface="Calibri" charset="0"/>
                <a:ea typeface="ＭＳ Ｐゴシック" charset="0"/>
                <a:cs typeface="ＭＳ Ｐゴシック" charset="0"/>
              </a:defRPr>
            </a:lvl1pPr>
            <a:lvl2pPr marL="742950" indent="-285750" eaLnBrk="0" hangingPunct="0">
              <a:tabLst>
                <a:tab pos="4340225" algn="l"/>
              </a:tabLst>
              <a:defRPr sz="2400">
                <a:solidFill>
                  <a:schemeClr val="tx1"/>
                </a:solidFill>
                <a:latin typeface="Calibri" charset="0"/>
                <a:ea typeface="ＭＳ Ｐゴシック" charset="0"/>
              </a:defRPr>
            </a:lvl2pPr>
            <a:lvl3pPr marL="1143000" indent="-228600" eaLnBrk="0" hangingPunct="0">
              <a:tabLst>
                <a:tab pos="4340225" algn="l"/>
              </a:tabLst>
              <a:defRPr sz="2400">
                <a:solidFill>
                  <a:schemeClr val="tx1"/>
                </a:solidFill>
                <a:latin typeface="Calibri" charset="0"/>
                <a:ea typeface="ＭＳ Ｐゴシック" charset="0"/>
              </a:defRPr>
            </a:lvl3pPr>
            <a:lvl4pPr marL="1600200" indent="-228600" eaLnBrk="0" hangingPunct="0">
              <a:tabLst>
                <a:tab pos="4340225" algn="l"/>
              </a:tabLst>
              <a:defRPr sz="2400">
                <a:solidFill>
                  <a:schemeClr val="tx1"/>
                </a:solidFill>
                <a:latin typeface="Calibri" charset="0"/>
                <a:ea typeface="ＭＳ Ｐゴシック" charset="0"/>
              </a:defRPr>
            </a:lvl4pPr>
            <a:lvl5pPr marL="2057400" indent="-228600" eaLnBrk="0" hangingPunct="0">
              <a:tabLst>
                <a:tab pos="4340225" algn="l"/>
              </a:tabLst>
              <a:defRPr sz="2400">
                <a:solidFill>
                  <a:schemeClr val="tx1"/>
                </a:solidFill>
                <a:latin typeface="Calibri" charset="0"/>
                <a:ea typeface="ＭＳ Ｐゴシック" charset="0"/>
              </a:defRPr>
            </a:lvl5pPr>
            <a:lvl6pPr marL="2514600" indent="-228600" eaLnBrk="0" fontAlgn="base" hangingPunct="0">
              <a:spcBef>
                <a:spcPct val="0"/>
              </a:spcBef>
              <a:spcAft>
                <a:spcPct val="0"/>
              </a:spcAft>
              <a:tabLst>
                <a:tab pos="4340225" algn="l"/>
              </a:tabLst>
              <a:defRPr sz="2400">
                <a:solidFill>
                  <a:schemeClr val="tx1"/>
                </a:solidFill>
                <a:latin typeface="Calibri" charset="0"/>
                <a:ea typeface="ＭＳ Ｐゴシック" charset="0"/>
              </a:defRPr>
            </a:lvl6pPr>
            <a:lvl7pPr marL="2971800" indent="-228600" eaLnBrk="0" fontAlgn="base" hangingPunct="0">
              <a:spcBef>
                <a:spcPct val="0"/>
              </a:spcBef>
              <a:spcAft>
                <a:spcPct val="0"/>
              </a:spcAft>
              <a:tabLst>
                <a:tab pos="4340225" algn="l"/>
              </a:tabLst>
              <a:defRPr sz="2400">
                <a:solidFill>
                  <a:schemeClr val="tx1"/>
                </a:solidFill>
                <a:latin typeface="Calibri" charset="0"/>
                <a:ea typeface="ＭＳ Ｐゴシック" charset="0"/>
              </a:defRPr>
            </a:lvl7pPr>
            <a:lvl8pPr marL="3429000" indent="-228600" eaLnBrk="0" fontAlgn="base" hangingPunct="0">
              <a:spcBef>
                <a:spcPct val="0"/>
              </a:spcBef>
              <a:spcAft>
                <a:spcPct val="0"/>
              </a:spcAft>
              <a:tabLst>
                <a:tab pos="4340225" algn="l"/>
              </a:tabLst>
              <a:defRPr sz="2400">
                <a:solidFill>
                  <a:schemeClr val="tx1"/>
                </a:solidFill>
                <a:latin typeface="Calibri" charset="0"/>
                <a:ea typeface="ＭＳ Ｐゴシック" charset="0"/>
              </a:defRPr>
            </a:lvl8pPr>
            <a:lvl9pPr marL="3886200" indent="-228600" eaLnBrk="0" fontAlgn="base" hangingPunct="0">
              <a:spcBef>
                <a:spcPct val="0"/>
              </a:spcBef>
              <a:spcAft>
                <a:spcPct val="0"/>
              </a:spcAft>
              <a:tabLst>
                <a:tab pos="4340225" algn="l"/>
              </a:tabLst>
              <a:defRPr sz="2400">
                <a:solidFill>
                  <a:schemeClr val="tx1"/>
                </a:solidFill>
                <a:latin typeface="Calibri" charset="0"/>
                <a:ea typeface="ＭＳ Ｐゴシック" charset="0"/>
              </a:defRPr>
            </a:lvl9pPr>
          </a:lstStyle>
          <a:p>
            <a:pPr algn="ctr" eaLnBrk="1" hangingPunct="1">
              <a:spcBef>
                <a:spcPct val="50000"/>
              </a:spcBef>
            </a:pPr>
            <a:r>
              <a:rPr lang="en-US" sz="4000">
                <a:solidFill>
                  <a:srgbClr val="0000FF"/>
                </a:solidFill>
                <a:latin typeface="Arial" charset="0"/>
                <a:cs typeface="Arial" charset="0"/>
              </a:rPr>
              <a:t>C</a:t>
            </a:r>
            <a:r>
              <a:rPr lang="en-US" sz="2800">
                <a:latin typeface="Arial" charset="0"/>
                <a:cs typeface="Arial" charset="0"/>
              </a:rPr>
              <a:t>omputational</a:t>
            </a:r>
            <a:r>
              <a:rPr lang="en-US" sz="3700">
                <a:solidFill>
                  <a:srgbClr val="0000FF"/>
                </a:solidFill>
                <a:latin typeface="Arial" charset="0"/>
                <a:cs typeface="Arial" charset="0"/>
              </a:rPr>
              <a:t> </a:t>
            </a:r>
            <a:r>
              <a:rPr lang="en-US" sz="4000">
                <a:solidFill>
                  <a:srgbClr val="0000FF"/>
                </a:solidFill>
                <a:latin typeface="Arial" charset="0"/>
                <a:cs typeface="Arial" charset="0"/>
              </a:rPr>
              <a:t>A</a:t>
            </a:r>
            <a:r>
              <a:rPr lang="en-US" sz="2800">
                <a:solidFill>
                  <a:srgbClr val="000000"/>
                </a:solidFill>
                <a:latin typeface="Arial" charset="0"/>
                <a:cs typeface="Arial" charset="0"/>
              </a:rPr>
              <a:t>nd</a:t>
            </a:r>
            <a:r>
              <a:rPr lang="en-US" sz="3700">
                <a:solidFill>
                  <a:srgbClr val="0000FF"/>
                </a:solidFill>
                <a:latin typeface="Arial" charset="0"/>
                <a:cs typeface="Arial" charset="0"/>
              </a:rPr>
              <a:t> </a:t>
            </a:r>
            <a:r>
              <a:rPr lang="en-US" sz="4000">
                <a:solidFill>
                  <a:srgbClr val="0000FF"/>
                </a:solidFill>
                <a:latin typeface="Arial" charset="0"/>
                <a:cs typeface="Arial" charset="0"/>
              </a:rPr>
              <a:t>T</a:t>
            </a:r>
            <a:r>
              <a:rPr lang="en-US" sz="2800">
                <a:solidFill>
                  <a:srgbClr val="000000"/>
                </a:solidFill>
                <a:latin typeface="Arial" charset="0"/>
                <a:cs typeface="Arial" charset="0"/>
              </a:rPr>
              <a:t>heoretical</a:t>
            </a:r>
            <a:r>
              <a:rPr lang="en-US" sz="2800">
                <a:solidFill>
                  <a:srgbClr val="0000FF"/>
                </a:solidFill>
                <a:latin typeface="Arial" charset="0"/>
                <a:cs typeface="Arial" charset="0"/>
              </a:rPr>
              <a:t> </a:t>
            </a:r>
            <a:r>
              <a:rPr lang="en-US" sz="4000">
                <a:solidFill>
                  <a:srgbClr val="0000FF"/>
                </a:solidFill>
                <a:latin typeface="Arial" charset="0"/>
                <a:cs typeface="Arial" charset="0"/>
              </a:rPr>
              <a:t>C</a:t>
            </a:r>
            <a:r>
              <a:rPr lang="en-US" sz="2800">
                <a:solidFill>
                  <a:srgbClr val="000000"/>
                </a:solidFill>
                <a:latin typeface="Arial" charset="0"/>
                <a:cs typeface="Arial" charset="0"/>
              </a:rPr>
              <a:t>hemistry</a:t>
            </a:r>
            <a:r>
              <a:rPr lang="en-US" sz="3700">
                <a:solidFill>
                  <a:srgbClr val="0000FF"/>
                </a:solidFill>
                <a:latin typeface="Arial" charset="0"/>
                <a:cs typeface="Arial" charset="0"/>
              </a:rPr>
              <a:t> </a:t>
            </a:r>
            <a:r>
              <a:rPr lang="en-US" sz="2800">
                <a:solidFill>
                  <a:srgbClr val="000000"/>
                </a:solidFill>
                <a:latin typeface="Arial" charset="0"/>
                <a:cs typeface="Arial" charset="0"/>
              </a:rPr>
              <a:t>Gr</a:t>
            </a:r>
            <a:r>
              <a:rPr lang="en-US" sz="4400">
                <a:solidFill>
                  <a:srgbClr val="0000FF"/>
                </a:solidFill>
                <a:latin typeface="Arial" charset="0"/>
                <a:cs typeface="Arial" charset="0"/>
              </a:rPr>
              <a:t>o</a:t>
            </a:r>
            <a:r>
              <a:rPr lang="en-US" sz="2800">
                <a:solidFill>
                  <a:srgbClr val="000000"/>
                </a:solidFill>
                <a:latin typeface="Arial" charset="0"/>
                <a:cs typeface="Arial" charset="0"/>
              </a:rPr>
              <a:t>up, </a:t>
            </a:r>
            <a:r>
              <a:rPr lang="en-US" sz="2800">
                <a:solidFill>
                  <a:srgbClr val="0000FF"/>
                </a:solidFill>
                <a:latin typeface="Arial" charset="0"/>
                <a:cs typeface="Arial" charset="0"/>
              </a:rPr>
              <a:t>CATCO:http://smu.edu/catco/ </a:t>
            </a:r>
          </a:p>
        </p:txBody>
      </p:sp>
      <p:sp>
        <p:nvSpPr>
          <p:cNvPr id="112642" name="Text Box 5"/>
          <p:cNvSpPr txBox="1">
            <a:spLocks noChangeArrowheads="1"/>
          </p:cNvSpPr>
          <p:nvPr/>
        </p:nvSpPr>
        <p:spPr bwMode="auto">
          <a:xfrm>
            <a:off x="2003430" y="2743272"/>
            <a:ext cx="184397" cy="4615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07" tIns="45654" rIns="91307" bIns="45654">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endParaRPr lang="en-US">
              <a:latin typeface="Times New Roman" charset="0"/>
            </a:endParaRPr>
          </a:p>
        </p:txBody>
      </p:sp>
      <p:pic>
        <p:nvPicPr>
          <p:cNvPr id="112643" name="Picture 7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3900" y="2919481"/>
            <a:ext cx="8382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2644" name="Picture 7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487479" y="2673197"/>
            <a:ext cx="787400" cy="78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2645" name="Picture 7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421218" y="3788366"/>
            <a:ext cx="762000" cy="762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2646" name="Picture 7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174435" y="4694442"/>
            <a:ext cx="8382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2647" name="Picture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656523" y="1697425"/>
            <a:ext cx="815974" cy="8255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2648" name="Picture 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361044" y="1697425"/>
            <a:ext cx="825500" cy="8255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2649" name="Picture 4"/>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114261" y="1697425"/>
            <a:ext cx="825500" cy="8255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2650" name="Picture 5"/>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770783" y="2673197"/>
            <a:ext cx="861391" cy="8613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2651" name="Picture 7"/>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379304" y="2673197"/>
            <a:ext cx="817563" cy="8255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2652" name="Picture 8"/>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638261" y="1697425"/>
            <a:ext cx="825500" cy="8255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2653" name="Picture 9"/>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493565" y="5739913"/>
            <a:ext cx="825500" cy="8239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2654" name="Picture 10"/>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987826" y="3718669"/>
            <a:ext cx="825500" cy="8255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2655" name="Picture 11"/>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5897218" y="3718669"/>
            <a:ext cx="825500" cy="8239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2656" name="Picture 12"/>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5367131" y="5739913"/>
            <a:ext cx="825500" cy="8255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2657" name="Picture 13"/>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4041913" y="5739913"/>
            <a:ext cx="825500" cy="8255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2658" name="Picture 14"/>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3114261" y="4822961"/>
            <a:ext cx="825500" cy="8255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2659" name="Picture 15"/>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5433391" y="4694442"/>
            <a:ext cx="825500" cy="8255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2660" name="Picture 16"/>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1921565" y="4822961"/>
            <a:ext cx="825500" cy="8255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2661" name="Picture 17"/>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2517913" y="5798734"/>
            <a:ext cx="825500" cy="8255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2662" name="Picture 115" descr="U_CC_DIEBOLD_MV_GQ1TEMJRGY2TO=_2000000000.JPG"/>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3180522" y="3718669"/>
            <a:ext cx="8382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2664" name="Picture 117"/>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795131" y="4067159"/>
            <a:ext cx="762000" cy="985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24"/>
          <a:stretch>
            <a:fillRect/>
          </a:stretch>
        </p:blipFill>
        <p:spPr>
          <a:xfrm>
            <a:off x="6029739" y="2603500"/>
            <a:ext cx="885549" cy="931485"/>
          </a:xfrm>
          <a:prstGeom prst="rect">
            <a:avLst/>
          </a:prstGeom>
        </p:spPr>
      </p:pic>
      <p:pic>
        <p:nvPicPr>
          <p:cNvPr id="3" name="Picture 2"/>
          <p:cNvPicPr>
            <a:picLocks noChangeAspect="1"/>
          </p:cNvPicPr>
          <p:nvPr/>
        </p:nvPicPr>
        <p:blipFill>
          <a:blip r:embed="rId25"/>
          <a:stretch>
            <a:fillRect/>
          </a:stretch>
        </p:blipFill>
        <p:spPr>
          <a:xfrm>
            <a:off x="2054087" y="2742896"/>
            <a:ext cx="795130" cy="836377"/>
          </a:xfrm>
          <a:prstGeom prst="rect">
            <a:avLst/>
          </a:prstGeom>
        </p:spPr>
      </p:pic>
      <p:pic>
        <p:nvPicPr>
          <p:cNvPr id="4" name="Picture 3"/>
          <p:cNvPicPr>
            <a:picLocks noChangeAspect="1"/>
          </p:cNvPicPr>
          <p:nvPr/>
        </p:nvPicPr>
        <p:blipFill>
          <a:blip r:embed="rId26"/>
          <a:stretch>
            <a:fillRect/>
          </a:stretch>
        </p:blipFill>
        <p:spPr>
          <a:xfrm>
            <a:off x="6559826" y="4694441"/>
            <a:ext cx="795130" cy="836377"/>
          </a:xfrm>
          <a:prstGeom prst="rect">
            <a:avLst/>
          </a:prstGeom>
        </p:spPr>
      </p:pic>
      <p:pic>
        <p:nvPicPr>
          <p:cNvPr id="5" name="Picture 4"/>
          <p:cNvPicPr>
            <a:picLocks noChangeAspect="1"/>
          </p:cNvPicPr>
          <p:nvPr/>
        </p:nvPicPr>
        <p:blipFill>
          <a:blip r:embed="rId27"/>
          <a:stretch>
            <a:fillRect/>
          </a:stretch>
        </p:blipFill>
        <p:spPr>
          <a:xfrm>
            <a:off x="4505739" y="3718668"/>
            <a:ext cx="795130" cy="836377"/>
          </a:xfrm>
          <a:prstGeom prst="rect">
            <a:avLst/>
          </a:prstGeom>
        </p:spPr>
      </p:pic>
    </p:spTree>
    <p:extLst>
      <p:ext uri="{BB962C8B-B14F-4D97-AF65-F5344CB8AC3E}">
        <p14:creationId xmlns:p14="http://schemas.microsoft.com/office/powerpoint/2010/main" val="188980774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bg>
      <p:bgPr>
        <a:pattFill prst="pct10">
          <a:fgClr>
            <a:schemeClr val="bg1"/>
          </a:fgClr>
          <a:bgClr>
            <a:schemeClr val="bg1"/>
          </a:bgClr>
        </a:patt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CE96F12F-0F68-2042-B4D4-82C49BB9B702}" type="slidenum">
              <a:rPr lang="en-US" smtClean="0"/>
              <a:pPr>
                <a:defRPr/>
              </a:pPr>
              <a:t>62</a:t>
            </a:fld>
            <a:endParaRPr lang="en-US" dirty="0"/>
          </a:p>
        </p:txBody>
      </p:sp>
      <p:sp>
        <p:nvSpPr>
          <p:cNvPr id="3" name="TextBox 2"/>
          <p:cNvSpPr txBox="1"/>
          <p:nvPr/>
        </p:nvSpPr>
        <p:spPr>
          <a:xfrm>
            <a:off x="953178" y="248242"/>
            <a:ext cx="7017820" cy="1035740"/>
          </a:xfrm>
          <a:prstGeom prst="rect">
            <a:avLst/>
          </a:prstGeom>
          <a:noFill/>
        </p:spPr>
        <p:txBody>
          <a:bodyPr wrap="none" rtlCol="0">
            <a:spAutoFit/>
          </a:bodyPr>
          <a:lstStyle/>
          <a:p>
            <a:pPr algn="ctr"/>
            <a:r>
              <a:rPr lang="en-US" sz="3077" b="1" dirty="0">
                <a:solidFill>
                  <a:srgbClr val="0432FF"/>
                </a:solidFill>
                <a:latin typeface="Arial" charset="0"/>
                <a:ea typeface="Arial" charset="0"/>
                <a:cs typeface="Arial" charset="0"/>
              </a:rPr>
              <a:t>Two postdoc positions are available </a:t>
            </a:r>
          </a:p>
          <a:p>
            <a:pPr algn="ctr"/>
            <a:r>
              <a:rPr lang="en-US" sz="3077" b="1" dirty="0">
                <a:solidFill>
                  <a:srgbClr val="0432FF"/>
                </a:solidFill>
                <a:latin typeface="Arial" charset="0"/>
                <a:ea typeface="Arial" charset="0"/>
                <a:cs typeface="Arial" charset="0"/>
              </a:rPr>
              <a:t>in the CATCO group</a:t>
            </a:r>
          </a:p>
        </p:txBody>
      </p:sp>
      <p:sp>
        <p:nvSpPr>
          <p:cNvPr id="4" name="TextBox 3"/>
          <p:cNvSpPr txBox="1"/>
          <p:nvPr/>
        </p:nvSpPr>
        <p:spPr>
          <a:xfrm>
            <a:off x="610525" y="1594285"/>
            <a:ext cx="8150600" cy="3906221"/>
          </a:xfrm>
          <a:prstGeom prst="rect">
            <a:avLst/>
          </a:prstGeom>
          <a:noFill/>
        </p:spPr>
        <p:txBody>
          <a:bodyPr wrap="none" rtlCol="0">
            <a:spAutoFit/>
          </a:bodyPr>
          <a:lstStyle/>
          <a:p>
            <a:pPr algn="just"/>
            <a:r>
              <a:rPr lang="en-US" sz="1923" b="1" dirty="0" smtClean="0">
                <a:solidFill>
                  <a:srgbClr val="0432FF"/>
                </a:solidFill>
                <a:latin typeface="Arial" charset="0"/>
                <a:ea typeface="Arial" charset="0"/>
                <a:cs typeface="Arial" charset="0"/>
              </a:rPr>
              <a:t>1) METHOD </a:t>
            </a:r>
            <a:r>
              <a:rPr lang="en-US" sz="1923" b="1" dirty="0">
                <a:solidFill>
                  <a:srgbClr val="0432FF"/>
                </a:solidFill>
                <a:latin typeface="Arial" charset="0"/>
                <a:ea typeface="Arial" charset="0"/>
                <a:cs typeface="Arial" charset="0"/>
              </a:rPr>
              <a:t>DEVELOPMENT </a:t>
            </a:r>
            <a:r>
              <a:rPr lang="en-US" sz="1923" dirty="0">
                <a:latin typeface="Arial" charset="0"/>
                <a:ea typeface="Arial" charset="0"/>
                <a:cs typeface="Arial" charset="0"/>
              </a:rPr>
              <a:t>project </a:t>
            </a:r>
            <a:r>
              <a:rPr lang="en-US" sz="1923" dirty="0">
                <a:latin typeface="Arial" charset="0"/>
                <a:ea typeface="Arial" charset="0"/>
                <a:cs typeface="Arial" charset="0"/>
              </a:rPr>
              <a:t>in quantum chemistry, which </a:t>
            </a:r>
            <a:endParaRPr lang="en-US" sz="1923" dirty="0">
              <a:latin typeface="Arial" charset="0"/>
              <a:ea typeface="Arial" charset="0"/>
              <a:cs typeface="Arial" charset="0"/>
            </a:endParaRPr>
          </a:p>
          <a:p>
            <a:pPr algn="just"/>
            <a:r>
              <a:rPr lang="en-US" sz="1923" dirty="0">
                <a:latin typeface="Arial" charset="0"/>
                <a:ea typeface="Arial" charset="0"/>
                <a:cs typeface="Arial" charset="0"/>
              </a:rPr>
              <a:t>requires extensive programming in </a:t>
            </a:r>
            <a:r>
              <a:rPr lang="en-US" sz="1923" dirty="0" err="1">
                <a:latin typeface="Arial" charset="0"/>
                <a:ea typeface="Arial" charset="0"/>
                <a:cs typeface="Arial" charset="0"/>
              </a:rPr>
              <a:t>Fortan</a:t>
            </a:r>
            <a:r>
              <a:rPr lang="en-US" sz="1923" dirty="0">
                <a:latin typeface="Arial" charset="0"/>
                <a:ea typeface="Arial" charset="0"/>
                <a:cs typeface="Arial" charset="0"/>
              </a:rPr>
              <a:t> and C. </a:t>
            </a:r>
          </a:p>
          <a:p>
            <a:pPr algn="just"/>
            <a:r>
              <a:rPr lang="en-US" sz="1923" dirty="0">
                <a:latin typeface="Arial" charset="0"/>
                <a:ea typeface="Arial" charset="0"/>
                <a:cs typeface="Arial" charset="0"/>
              </a:rPr>
              <a:t>Possible topics: Design and programming of the reaction valley approach</a:t>
            </a:r>
          </a:p>
          <a:p>
            <a:pPr algn="just"/>
            <a:r>
              <a:rPr lang="en-US" sz="1923" dirty="0">
                <a:latin typeface="Arial" charset="0"/>
                <a:ea typeface="Arial" charset="0"/>
                <a:cs typeface="Arial" charset="0"/>
              </a:rPr>
              <a:t>for an implicit or explicit inclusion of solvent effects; </a:t>
            </a:r>
          </a:p>
          <a:p>
            <a:pPr algn="just"/>
            <a:r>
              <a:rPr lang="en-US" sz="1923" dirty="0">
                <a:latin typeface="Arial" charset="0"/>
                <a:ea typeface="Arial" charset="0"/>
                <a:cs typeface="Arial" charset="0"/>
              </a:rPr>
              <a:t>2-­component relativistic methods for the investigation of “relativistic”</a:t>
            </a:r>
          </a:p>
          <a:p>
            <a:pPr algn="just"/>
            <a:r>
              <a:rPr lang="en-US" sz="1923" dirty="0">
                <a:latin typeface="Arial" charset="0"/>
                <a:ea typeface="Arial" charset="0"/>
                <a:cs typeface="Arial" charset="0"/>
              </a:rPr>
              <a:t>systems; new QM/MM methodologies for the description of chemical </a:t>
            </a:r>
          </a:p>
          <a:p>
            <a:pPr algn="just"/>
            <a:r>
              <a:rPr lang="en-US" sz="1923" dirty="0">
                <a:latin typeface="Arial" charset="0"/>
                <a:ea typeface="Arial" charset="0"/>
                <a:cs typeface="Arial" charset="0"/>
              </a:rPr>
              <a:t>reactions in an enzymatic environment.</a:t>
            </a:r>
          </a:p>
          <a:p>
            <a:endParaRPr lang="en-US" sz="1923" dirty="0">
              <a:latin typeface="Arial" charset="0"/>
              <a:ea typeface="Arial" charset="0"/>
              <a:cs typeface="Arial" charset="0"/>
            </a:endParaRPr>
          </a:p>
          <a:p>
            <a:r>
              <a:rPr lang="en-US" sz="1923" dirty="0">
                <a:solidFill>
                  <a:srgbClr val="0432FF"/>
                </a:solidFill>
                <a:latin typeface="Arial" charset="0"/>
                <a:ea typeface="Arial" charset="0"/>
                <a:cs typeface="Arial" charset="0"/>
              </a:rPr>
              <a:t>2</a:t>
            </a:r>
            <a:r>
              <a:rPr lang="en-US" sz="1923" b="1" dirty="0">
                <a:solidFill>
                  <a:srgbClr val="0432FF"/>
                </a:solidFill>
                <a:latin typeface="Arial" charset="0"/>
                <a:ea typeface="Arial" charset="0"/>
                <a:cs typeface="Arial" charset="0"/>
              </a:rPr>
              <a:t>) ADVANCED APPLICATIONS </a:t>
            </a:r>
            <a:r>
              <a:rPr lang="en-US" sz="1923" dirty="0">
                <a:latin typeface="Arial" charset="0"/>
                <a:ea typeface="Arial" charset="0"/>
                <a:cs typeface="Arial" charset="0"/>
              </a:rPr>
              <a:t>including </a:t>
            </a:r>
            <a:r>
              <a:rPr lang="en-US" sz="1923" dirty="0">
                <a:latin typeface="Arial" charset="0"/>
                <a:ea typeface="Arial" charset="0"/>
                <a:cs typeface="Arial" charset="0"/>
              </a:rPr>
              <a:t>standard quantum </a:t>
            </a:r>
            <a:endParaRPr lang="en-US" sz="1923" dirty="0">
              <a:latin typeface="Arial" charset="0"/>
              <a:ea typeface="Arial" charset="0"/>
              <a:cs typeface="Arial" charset="0"/>
            </a:endParaRPr>
          </a:p>
          <a:p>
            <a:r>
              <a:rPr lang="en-US" sz="1923" dirty="0">
                <a:latin typeface="Arial" charset="0"/>
                <a:ea typeface="Arial" charset="0"/>
                <a:cs typeface="Arial" charset="0"/>
              </a:rPr>
              <a:t>chemical </a:t>
            </a:r>
            <a:r>
              <a:rPr lang="en-US" sz="1923" dirty="0">
                <a:latin typeface="Arial" charset="0"/>
                <a:ea typeface="Arial" charset="0"/>
                <a:cs typeface="Arial" charset="0"/>
              </a:rPr>
              <a:t>calculations, </a:t>
            </a:r>
            <a:r>
              <a:rPr lang="en-US" sz="1923" dirty="0">
                <a:latin typeface="Arial" charset="0"/>
                <a:ea typeface="Arial" charset="0"/>
                <a:cs typeface="Arial" charset="0"/>
              </a:rPr>
              <a:t>QM/MM </a:t>
            </a:r>
            <a:r>
              <a:rPr lang="en-US" sz="1923" dirty="0">
                <a:latin typeface="Arial" charset="0"/>
                <a:ea typeface="Arial" charset="0"/>
                <a:cs typeface="Arial" charset="0"/>
              </a:rPr>
              <a:t>calculations as well as high</a:t>
            </a:r>
            <a:r>
              <a:rPr lang="en-US" sz="1923" dirty="0">
                <a:latin typeface="Arial" charset="0"/>
                <a:ea typeface="Arial" charset="0"/>
                <a:cs typeface="Arial" charset="0"/>
              </a:rPr>
              <a:t>­-accuracy </a:t>
            </a:r>
          </a:p>
          <a:p>
            <a:r>
              <a:rPr lang="en-US" sz="1923" dirty="0">
                <a:latin typeface="Arial" charset="0"/>
                <a:ea typeface="Arial" charset="0"/>
                <a:cs typeface="Arial" charset="0"/>
              </a:rPr>
              <a:t>calculations </a:t>
            </a:r>
            <a:r>
              <a:rPr lang="en-US" sz="1923" dirty="0">
                <a:latin typeface="Arial" charset="0"/>
                <a:ea typeface="Arial" charset="0"/>
                <a:cs typeface="Arial" charset="0"/>
              </a:rPr>
              <a:t>with CASPT2, CCSD(T), and </a:t>
            </a:r>
            <a:r>
              <a:rPr lang="en-US" sz="1923" dirty="0">
                <a:latin typeface="Arial" charset="0"/>
                <a:ea typeface="Arial" charset="0"/>
                <a:cs typeface="Arial" charset="0"/>
              </a:rPr>
              <a:t> MRCC </a:t>
            </a:r>
            <a:r>
              <a:rPr lang="en-US" sz="1923" dirty="0">
                <a:latin typeface="Arial" charset="0"/>
                <a:ea typeface="Arial" charset="0"/>
                <a:cs typeface="Arial" charset="0"/>
              </a:rPr>
              <a:t>methods including </a:t>
            </a:r>
            <a:endParaRPr lang="en-US" sz="1923" dirty="0">
              <a:latin typeface="Arial" charset="0"/>
              <a:ea typeface="Arial" charset="0"/>
              <a:cs typeface="Arial" charset="0"/>
            </a:endParaRPr>
          </a:p>
          <a:p>
            <a:r>
              <a:rPr lang="en-US" sz="1923" dirty="0">
                <a:latin typeface="Arial" charset="0"/>
                <a:ea typeface="Arial" charset="0"/>
                <a:cs typeface="Arial" charset="0"/>
              </a:rPr>
              <a:t>relativistic </a:t>
            </a:r>
            <a:r>
              <a:rPr lang="en-US" sz="1923" dirty="0" smtClean="0">
                <a:latin typeface="Arial" charset="0"/>
                <a:ea typeface="Arial" charset="0"/>
                <a:cs typeface="Arial" charset="0"/>
              </a:rPr>
              <a:t>effects; working in a HPC environment, scripting. </a:t>
            </a:r>
            <a:endParaRPr lang="en-US" sz="1923" dirty="0">
              <a:latin typeface="Arial" charset="0"/>
              <a:ea typeface="Arial" charset="0"/>
              <a:cs typeface="Arial" charset="0"/>
            </a:endParaRPr>
          </a:p>
          <a:p>
            <a:endParaRPr lang="en-US" sz="1731" dirty="0"/>
          </a:p>
        </p:txBody>
      </p:sp>
      <p:sp>
        <p:nvSpPr>
          <p:cNvPr id="6" name="TextBox 5"/>
          <p:cNvSpPr txBox="1"/>
          <p:nvPr/>
        </p:nvSpPr>
        <p:spPr>
          <a:xfrm>
            <a:off x="209268" y="5588118"/>
            <a:ext cx="8890722" cy="680629"/>
          </a:xfrm>
          <a:prstGeom prst="rect">
            <a:avLst/>
          </a:prstGeom>
          <a:noFill/>
        </p:spPr>
        <p:txBody>
          <a:bodyPr wrap="none" rtlCol="0">
            <a:spAutoFit/>
          </a:bodyPr>
          <a:lstStyle/>
          <a:p>
            <a:r>
              <a:rPr lang="en-US" sz="1923" dirty="0">
                <a:latin typeface="Arial" charset="0"/>
                <a:ea typeface="Arial" charset="0"/>
                <a:cs typeface="Arial" charset="0"/>
              </a:rPr>
              <a:t>Possible starting date: </a:t>
            </a:r>
            <a:r>
              <a:rPr lang="en-US" sz="1923" dirty="0">
                <a:solidFill>
                  <a:srgbClr val="0432FF"/>
                </a:solidFill>
                <a:latin typeface="Arial" charset="0"/>
                <a:ea typeface="Arial" charset="0"/>
                <a:cs typeface="Arial" charset="0"/>
              </a:rPr>
              <a:t>September 1</a:t>
            </a:r>
            <a:r>
              <a:rPr lang="en-US" sz="1923" baseline="30000" dirty="0">
                <a:solidFill>
                  <a:srgbClr val="0432FF"/>
                </a:solidFill>
                <a:latin typeface="Arial" charset="0"/>
                <a:ea typeface="Arial" charset="0"/>
                <a:cs typeface="Arial" charset="0"/>
              </a:rPr>
              <a:t>st</a:t>
            </a:r>
            <a:endParaRPr lang="en-US" sz="1923" dirty="0">
              <a:solidFill>
                <a:srgbClr val="0432FF"/>
              </a:solidFill>
              <a:latin typeface="Arial" charset="0"/>
              <a:ea typeface="Arial" charset="0"/>
              <a:cs typeface="Arial" charset="0"/>
            </a:endParaRPr>
          </a:p>
          <a:p>
            <a:r>
              <a:rPr lang="en-US" sz="1923" dirty="0">
                <a:latin typeface="Arial" charset="0"/>
                <a:ea typeface="Arial" charset="0"/>
                <a:cs typeface="Arial" charset="0"/>
              </a:rPr>
              <a:t>Please contact Elfi </a:t>
            </a:r>
            <a:r>
              <a:rPr lang="en-US" sz="1923" dirty="0" err="1">
                <a:latin typeface="Arial" charset="0"/>
                <a:ea typeface="Arial" charset="0"/>
                <a:cs typeface="Arial" charset="0"/>
              </a:rPr>
              <a:t>Kraka</a:t>
            </a:r>
            <a:r>
              <a:rPr lang="en-US" sz="1923" dirty="0">
                <a:latin typeface="Arial" charset="0"/>
                <a:ea typeface="Arial" charset="0"/>
                <a:cs typeface="Arial" charset="0"/>
              </a:rPr>
              <a:t>, </a:t>
            </a:r>
            <a:r>
              <a:rPr lang="en-US" sz="1923" dirty="0">
                <a:latin typeface="Arial" charset="0"/>
                <a:ea typeface="Arial" charset="0"/>
                <a:cs typeface="Arial" charset="0"/>
                <a:hlinkClick r:id="rId2"/>
              </a:rPr>
              <a:t>ekraka@smu.edu</a:t>
            </a:r>
            <a:r>
              <a:rPr lang="en-US" sz="1923" dirty="0">
                <a:latin typeface="Arial" charset="0"/>
                <a:ea typeface="Arial" charset="0"/>
                <a:cs typeface="Arial" charset="0"/>
              </a:rPr>
              <a:t>; Dieter Cremer, </a:t>
            </a:r>
            <a:r>
              <a:rPr lang="en-US" sz="1923" u="sng" dirty="0" err="1">
                <a:solidFill>
                  <a:srgbClr val="0432FF"/>
                </a:solidFill>
                <a:latin typeface="Arial" charset="0"/>
                <a:ea typeface="Arial" charset="0"/>
                <a:cs typeface="Arial" charset="0"/>
              </a:rPr>
              <a:t>dcremer@smu.edu</a:t>
            </a:r>
            <a:endParaRPr lang="en-US" sz="1923" u="sng" dirty="0">
              <a:solidFill>
                <a:srgbClr val="0432FF"/>
              </a:solidFill>
              <a:latin typeface="Arial" charset="0"/>
              <a:ea typeface="Arial" charset="0"/>
              <a:cs typeface="Arial" charset="0"/>
            </a:endParaRPr>
          </a:p>
        </p:txBody>
      </p:sp>
    </p:spTree>
    <p:extLst>
      <p:ext uri="{BB962C8B-B14F-4D97-AF65-F5344CB8AC3E}">
        <p14:creationId xmlns:p14="http://schemas.microsoft.com/office/powerpoint/2010/main" val="157091477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13814C6F-DF49-3340-87AD-6EEFB0070DF5}" type="slidenum">
              <a:rPr lang="en-US" smtClean="0"/>
              <a:pPr>
                <a:defRPr/>
              </a:pPr>
              <a:t>63</a:t>
            </a:fld>
            <a:endParaRPr lang="en-US"/>
          </a:p>
        </p:txBody>
      </p:sp>
      <p:grpSp>
        <p:nvGrpSpPr>
          <p:cNvPr id="11" name="Group 10"/>
          <p:cNvGrpSpPr>
            <a:grpSpLocks noChangeAspect="1"/>
          </p:cNvGrpSpPr>
          <p:nvPr/>
        </p:nvGrpSpPr>
        <p:grpSpPr>
          <a:xfrm>
            <a:off x="5" y="609354"/>
            <a:ext cx="9162361" cy="4788094"/>
            <a:chOff x="0" y="0"/>
            <a:chExt cx="9144000" cy="4815124"/>
          </a:xfrm>
        </p:grpSpPr>
        <p:pic>
          <p:nvPicPr>
            <p:cNvPr id="12" name="Picture 11"/>
            <p:cNvPicPr>
              <a:picLocks noChangeAspect="1"/>
            </p:cNvPicPr>
            <p:nvPr/>
          </p:nvPicPr>
          <p:blipFill>
            <a:blip r:embed="rId2"/>
            <a:stretch>
              <a:fillRect/>
            </a:stretch>
          </p:blipFill>
          <p:spPr>
            <a:xfrm>
              <a:off x="0" y="752885"/>
              <a:ext cx="9144000" cy="4062239"/>
            </a:xfrm>
            <a:prstGeom prst="rect">
              <a:avLst/>
            </a:prstGeom>
          </p:spPr>
        </p:pic>
        <p:pic>
          <p:nvPicPr>
            <p:cNvPr id="13" name="Picture 12"/>
            <p:cNvPicPr>
              <a:picLocks noChangeAspect="1"/>
            </p:cNvPicPr>
            <p:nvPr/>
          </p:nvPicPr>
          <p:blipFill>
            <a:blip r:embed="rId3"/>
            <a:stretch>
              <a:fillRect/>
            </a:stretch>
          </p:blipFill>
          <p:spPr>
            <a:xfrm>
              <a:off x="0" y="0"/>
              <a:ext cx="9144000" cy="546837"/>
            </a:xfrm>
            <a:prstGeom prst="rect">
              <a:avLst/>
            </a:prstGeom>
          </p:spPr>
        </p:pic>
      </p:grpSp>
    </p:spTree>
    <p:extLst>
      <p:ext uri="{BB962C8B-B14F-4D97-AF65-F5344CB8AC3E}">
        <p14:creationId xmlns:p14="http://schemas.microsoft.com/office/powerpoint/2010/main" val="244998988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05473" name="Text Box 2"/>
          <p:cNvSpPr txBox="1">
            <a:spLocks noChangeArrowheads="1"/>
          </p:cNvSpPr>
          <p:nvPr/>
        </p:nvSpPr>
        <p:spPr bwMode="auto">
          <a:xfrm>
            <a:off x="1092210" y="182573"/>
            <a:ext cx="7169503" cy="5847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85" tIns="45697" rIns="91385" bIns="45697">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kumimoji="1" lang="en-US" sz="3200">
                <a:solidFill>
                  <a:srgbClr val="0000FF"/>
                </a:solidFill>
                <a:latin typeface="Arial" charset="0"/>
                <a:cs typeface="Arial" charset="0"/>
              </a:rPr>
              <a:t>High-Performance Computing @ SMU</a:t>
            </a:r>
          </a:p>
        </p:txBody>
      </p:sp>
      <p:sp>
        <p:nvSpPr>
          <p:cNvPr id="103426" name="Rectangle 5"/>
          <p:cNvSpPr>
            <a:spLocks noChangeArrowheads="1"/>
          </p:cNvSpPr>
          <p:nvPr/>
        </p:nvSpPr>
        <p:spPr bwMode="auto">
          <a:xfrm>
            <a:off x="246063" y="915993"/>
            <a:ext cx="8551863" cy="11028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85" tIns="45697" rIns="91385" bIns="45697">
            <a:spAutoFit/>
          </a:bodyPr>
          <a:lstStyle/>
          <a:p>
            <a:pPr marL="341194" indent="-341194">
              <a:lnSpc>
                <a:spcPct val="110000"/>
              </a:lnSpc>
              <a:buClr>
                <a:srgbClr val="FF0000"/>
              </a:buClr>
              <a:buSzPct val="106000"/>
              <a:buFont typeface="Wingdings" charset="0"/>
              <a:buChar char=""/>
              <a:defRPr/>
            </a:pPr>
            <a:r>
              <a:rPr lang="en-US" sz="2000" dirty="0">
                <a:latin typeface="Arial" charset="0"/>
                <a:cs typeface="Arial" charset="0"/>
              </a:rPr>
              <a:t>SMU</a:t>
            </a:r>
            <a:r>
              <a:rPr lang="ja-JP" altLang="en-US" sz="2000" dirty="0">
                <a:latin typeface="Arial" charset="0"/>
                <a:cs typeface="Arial" charset="0"/>
              </a:rPr>
              <a:t>’</a:t>
            </a:r>
            <a:r>
              <a:rPr lang="en-US" altLang="ja-JP" sz="2000" dirty="0">
                <a:latin typeface="Arial" charset="0"/>
                <a:cs typeface="Arial" charset="0"/>
              </a:rPr>
              <a:t>s latest addition to the computer computer facilities: </a:t>
            </a:r>
            <a:r>
              <a:rPr lang="en-US" altLang="ja-JP" sz="2000" b="1" dirty="0" err="1">
                <a:solidFill>
                  <a:srgbClr val="0000FF"/>
                </a:solidFill>
                <a:latin typeface="Arial" charset="0"/>
                <a:cs typeface="Arial" charset="0"/>
              </a:rPr>
              <a:t>ManeFrame</a:t>
            </a:r>
            <a:endParaRPr lang="en-US" altLang="ja-JP" sz="2000" b="1" dirty="0">
              <a:solidFill>
                <a:srgbClr val="0000FF"/>
              </a:solidFill>
              <a:latin typeface="Arial" charset="0"/>
              <a:cs typeface="Arial" charset="0"/>
            </a:endParaRPr>
          </a:p>
          <a:p>
            <a:pPr>
              <a:lnSpc>
                <a:spcPct val="110000"/>
              </a:lnSpc>
              <a:buClr>
                <a:srgbClr val="FF0000"/>
              </a:buClr>
              <a:buSzPct val="106000"/>
              <a:defRPr/>
            </a:pPr>
            <a:r>
              <a:rPr lang="en-US" sz="2000" dirty="0">
                <a:latin typeface="Arial" charset="0"/>
                <a:cs typeface="Arial" charset="0"/>
              </a:rPr>
              <a:t>     (ranked among the top 500 fastest supercomputers in the world)</a:t>
            </a:r>
            <a:endParaRPr lang="en-US" altLang="ja-JP" sz="2000" b="1" dirty="0">
              <a:solidFill>
                <a:srgbClr val="0000FF"/>
              </a:solidFill>
              <a:latin typeface="Arial" charset="0"/>
              <a:cs typeface="Arial" charset="0"/>
            </a:endParaRPr>
          </a:p>
          <a:p>
            <a:pPr marL="341194" indent="-341194">
              <a:lnSpc>
                <a:spcPct val="110000"/>
              </a:lnSpc>
              <a:buClr>
                <a:srgbClr val="FF0000"/>
              </a:buClr>
              <a:buSzPct val="106000"/>
              <a:buFont typeface="Wingdings" charset="0"/>
              <a:buChar char=""/>
              <a:defRPr/>
            </a:pPr>
            <a:r>
              <a:rPr lang="en-US" sz="2000" dirty="0">
                <a:latin typeface="Arial" charset="0"/>
                <a:cs typeface="Arial" charset="0"/>
              </a:rPr>
              <a:t>Total Capacity in 2015: 10,900 cores, 120 teraflops, 1.5 PB storage</a:t>
            </a:r>
          </a:p>
        </p:txBody>
      </p:sp>
      <p:pic>
        <p:nvPicPr>
          <p:cNvPr id="105475"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6063" y="2462223"/>
            <a:ext cx="3327400" cy="2212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5476" name="TextBox 8"/>
          <p:cNvSpPr txBox="1">
            <a:spLocks noChangeArrowheads="1"/>
          </p:cNvSpPr>
          <p:nvPr/>
        </p:nvSpPr>
        <p:spPr bwMode="auto">
          <a:xfrm>
            <a:off x="5487989" y="4848226"/>
            <a:ext cx="3309937" cy="1631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85" tIns="45697" rIns="91385" bIns="45697">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kumimoji="1" lang="en-US" sz="2000">
                <a:latin typeface="Arial" charset="0"/>
                <a:cs typeface="Arial" charset="0"/>
              </a:rPr>
              <a:t>25,000-square-foot facility </a:t>
            </a:r>
          </a:p>
          <a:p>
            <a:pPr eaLnBrk="1" hangingPunct="1"/>
            <a:r>
              <a:rPr kumimoji="1" lang="en-US" sz="2000">
                <a:latin typeface="Arial" charset="0"/>
                <a:cs typeface="Arial" charset="0"/>
              </a:rPr>
              <a:t>housing both the high-</a:t>
            </a:r>
          </a:p>
          <a:p>
            <a:pPr eaLnBrk="1" hangingPunct="1"/>
            <a:r>
              <a:rPr kumimoji="1" lang="en-US" sz="2000">
                <a:latin typeface="Arial" charset="0"/>
                <a:cs typeface="Arial" charset="0"/>
              </a:rPr>
              <a:t>performance and general-</a:t>
            </a:r>
          </a:p>
          <a:p>
            <a:pPr eaLnBrk="1" hangingPunct="1"/>
            <a:r>
              <a:rPr kumimoji="1" lang="en-US" sz="2000">
                <a:latin typeface="Arial" charset="0"/>
                <a:cs typeface="Arial" charset="0"/>
              </a:rPr>
              <a:t>purpose computing equipment</a:t>
            </a:r>
          </a:p>
        </p:txBody>
      </p:sp>
      <p:pic>
        <p:nvPicPr>
          <p:cNvPr id="105477" name="Picture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65211" y="4941889"/>
            <a:ext cx="4030663" cy="1679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5478" name="Picture 1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156200" y="2462214"/>
            <a:ext cx="3810000" cy="1993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pPr>
              <a:defRPr/>
            </a:pPr>
            <a:fld id="{66689DC2-AC44-D544-805B-A4C71EF52DC1}" type="slidenum">
              <a:rPr lang="en-US" smtClean="0"/>
              <a:pPr>
                <a:defRPr/>
              </a:pPr>
              <a:t>64</a:t>
            </a:fld>
            <a:endParaRPr lang="en-US"/>
          </a:p>
        </p:txBody>
      </p:sp>
    </p:spTree>
    <p:extLst>
      <p:ext uri="{BB962C8B-B14F-4D97-AF65-F5344CB8AC3E}">
        <p14:creationId xmlns:p14="http://schemas.microsoft.com/office/powerpoint/2010/main" val="254875462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89"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334000"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4690" name="TextBox 10"/>
          <p:cNvSpPr txBox="1">
            <a:spLocks noChangeArrowheads="1"/>
          </p:cNvSpPr>
          <p:nvPr/>
        </p:nvSpPr>
        <p:spPr bwMode="auto">
          <a:xfrm>
            <a:off x="152400" y="3581410"/>
            <a:ext cx="3048000" cy="5847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9" tIns="45674" rIns="91349" bIns="45674">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3200">
                <a:solidFill>
                  <a:srgbClr val="0000FF"/>
                </a:solidFill>
                <a:latin typeface="Arial" charset="0"/>
              </a:rPr>
              <a:t>SMU Campus</a:t>
            </a:r>
          </a:p>
        </p:txBody>
      </p:sp>
      <p:pic>
        <p:nvPicPr>
          <p:cNvPr id="114691"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3581410"/>
            <a:ext cx="990600"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4692"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34000" y="4953000"/>
            <a:ext cx="381000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4693"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334000" y="2743200"/>
            <a:ext cx="3810000" cy="220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4694" name="Picture 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334000" y="10"/>
            <a:ext cx="3810000" cy="2786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4695" name="Picture 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 y="4240218"/>
            <a:ext cx="5257800" cy="2638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pPr>
              <a:defRPr/>
            </a:pPr>
            <a:fld id="{CE96F12F-0F68-2042-B4D4-82C49BB9B702}" type="slidenum">
              <a:rPr lang="en-US" smtClean="0"/>
              <a:pPr>
                <a:defRPr/>
              </a:pPr>
              <a:t>65</a:t>
            </a:fld>
            <a:endParaRPr lang="en-US"/>
          </a:p>
        </p:txBody>
      </p:sp>
    </p:spTree>
    <p:extLst>
      <p:ext uri="{BB962C8B-B14F-4D97-AF65-F5344CB8AC3E}">
        <p14:creationId xmlns:p14="http://schemas.microsoft.com/office/powerpoint/2010/main" val="162757696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3378947" y="2725421"/>
            <a:ext cx="2452146" cy="530113"/>
          </a:xfrm>
        </p:spPr>
        <p:txBody>
          <a:bodyPr>
            <a:noAutofit/>
          </a:bodyPr>
          <a:lstStyle/>
          <a:p>
            <a:pPr marL="0" indent="0">
              <a:buNone/>
            </a:pPr>
            <a:r>
              <a:rPr lang="en-US" sz="40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Thank you</a:t>
            </a:r>
          </a:p>
        </p:txBody>
      </p:sp>
      <p:sp>
        <p:nvSpPr>
          <p:cNvPr id="5" name="Slide Number Placeholder 4"/>
          <p:cNvSpPr>
            <a:spLocks noGrp="1"/>
          </p:cNvSpPr>
          <p:nvPr>
            <p:ph type="sldNum" sz="quarter" idx="12"/>
          </p:nvPr>
        </p:nvSpPr>
        <p:spPr/>
        <p:txBody>
          <a:bodyPr/>
          <a:lstStyle/>
          <a:p>
            <a:fld id="{51DB6D41-6FBA-8A4A-8707-0D6796DAB0C7}" type="slidenum">
              <a:rPr lang="en-US" smtClean="0"/>
              <a:t>66</a:t>
            </a:fld>
            <a:endParaRPr lang="en-US"/>
          </a:p>
        </p:txBody>
      </p:sp>
    </p:spTree>
    <p:extLst>
      <p:ext uri="{BB962C8B-B14F-4D97-AF65-F5344CB8AC3E}">
        <p14:creationId xmlns:p14="http://schemas.microsoft.com/office/powerpoint/2010/main" val="14385743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5" name="Slide Number Placeholder 4"/>
          <p:cNvSpPr>
            <a:spLocks noGrp="1"/>
          </p:cNvSpPr>
          <p:nvPr>
            <p:ph type="sldNum" sz="quarter" idx="12"/>
          </p:nvPr>
        </p:nvSpPr>
        <p:spPr/>
        <p:txBody>
          <a:bodyPr/>
          <a:lstStyle/>
          <a:p>
            <a:fld id="{51DB6D41-6FBA-8A4A-8707-0D6796DAB0C7}" type="slidenum">
              <a:rPr lang="en-US" smtClean="0"/>
              <a:t>67</a:t>
            </a:fld>
            <a:endParaRPr lang="en-US"/>
          </a:p>
        </p:txBody>
      </p:sp>
    </p:spTree>
    <p:extLst>
      <p:ext uri="{BB962C8B-B14F-4D97-AF65-F5344CB8AC3E}">
        <p14:creationId xmlns:p14="http://schemas.microsoft.com/office/powerpoint/2010/main" val="32330069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Slide Number Placeholder 4"/>
          <p:cNvSpPr>
            <a:spLocks noGrp="1"/>
          </p:cNvSpPr>
          <p:nvPr>
            <p:ph type="sldNum" sz="quarter" idx="12"/>
          </p:nvPr>
        </p:nvSpPr>
        <p:spPr/>
        <p:txBody>
          <a:bodyPr/>
          <a:lstStyle/>
          <a:p>
            <a:fld id="{51DB6D41-6FBA-8A4A-8707-0D6796DAB0C7}" type="slidenum">
              <a:rPr lang="en-US" smtClean="0"/>
              <a:t>68</a:t>
            </a:fld>
            <a:endParaRPr lang="en-US"/>
          </a:p>
        </p:txBody>
      </p:sp>
      <p:pic>
        <p:nvPicPr>
          <p:cNvPr id="7" name="Picture 6" descr="Complexes.pdf"/>
          <p:cNvPicPr>
            <a:picLocks noChangeAspect="1"/>
          </p:cNvPicPr>
          <p:nvPr/>
        </p:nvPicPr>
        <p:blipFill rotWithShape="1">
          <a:blip r:embed="rId2">
            <a:extLst>
              <a:ext uri="{28A0092B-C50C-407E-A947-70E740481C1C}">
                <a14:useLocalDpi xmlns:a14="http://schemas.microsoft.com/office/drawing/2010/main" val="0"/>
              </a:ext>
            </a:extLst>
          </a:blip>
          <a:srcRect b="26680"/>
          <a:stretch/>
        </p:blipFill>
        <p:spPr>
          <a:xfrm>
            <a:off x="1410398" y="183777"/>
            <a:ext cx="6158802" cy="6398623"/>
          </a:xfrm>
          <a:prstGeom prst="rect">
            <a:avLst/>
          </a:prstGeom>
        </p:spPr>
      </p:pic>
    </p:spTree>
    <p:extLst>
      <p:ext uri="{BB962C8B-B14F-4D97-AF65-F5344CB8AC3E}">
        <p14:creationId xmlns:p14="http://schemas.microsoft.com/office/powerpoint/2010/main" val="143530695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Slide Number Placeholder 4"/>
          <p:cNvSpPr>
            <a:spLocks noGrp="1"/>
          </p:cNvSpPr>
          <p:nvPr>
            <p:ph type="sldNum" sz="quarter" idx="12"/>
          </p:nvPr>
        </p:nvSpPr>
        <p:spPr/>
        <p:txBody>
          <a:bodyPr/>
          <a:lstStyle/>
          <a:p>
            <a:fld id="{51DB6D41-6FBA-8A4A-8707-0D6796DAB0C7}" type="slidenum">
              <a:rPr lang="en-US" smtClean="0"/>
              <a:t>69</a:t>
            </a:fld>
            <a:endParaRPr lang="en-US"/>
          </a:p>
        </p:txBody>
      </p:sp>
      <p:pic>
        <p:nvPicPr>
          <p:cNvPr id="6" name="Picture 5" descr="Complexes.pdf"/>
          <p:cNvPicPr>
            <a:picLocks noChangeAspect="1"/>
          </p:cNvPicPr>
          <p:nvPr/>
        </p:nvPicPr>
        <p:blipFill rotWithShape="1">
          <a:blip r:embed="rId2">
            <a:extLst>
              <a:ext uri="{28A0092B-C50C-407E-A947-70E740481C1C}">
                <a14:useLocalDpi xmlns:a14="http://schemas.microsoft.com/office/drawing/2010/main" val="0"/>
              </a:ext>
            </a:extLst>
          </a:blip>
          <a:srcRect t="73468" b="-579"/>
          <a:stretch/>
        </p:blipFill>
        <p:spPr>
          <a:xfrm>
            <a:off x="394471" y="1838960"/>
            <a:ext cx="8383770" cy="3220720"/>
          </a:xfrm>
          <a:prstGeom prst="rect">
            <a:avLst/>
          </a:prstGeom>
        </p:spPr>
      </p:pic>
    </p:spTree>
    <p:extLst>
      <p:ext uri="{BB962C8B-B14F-4D97-AF65-F5344CB8AC3E}">
        <p14:creationId xmlns:p14="http://schemas.microsoft.com/office/powerpoint/2010/main" val="39000389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51DB6D41-6FBA-8A4A-8707-0D6796DAB0C7}" type="slidenum">
              <a:rPr lang="en-US" smtClean="0"/>
              <a:t>7</a:t>
            </a:fld>
            <a:endParaRPr lang="en-US"/>
          </a:p>
        </p:txBody>
      </p:sp>
      <p:pic>
        <p:nvPicPr>
          <p:cNvPr id="38" name="Picture 3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652" y="951309"/>
            <a:ext cx="6151903" cy="3767444"/>
          </a:xfrm>
          <a:prstGeom prst="rect">
            <a:avLst/>
          </a:prstGeom>
        </p:spPr>
      </p:pic>
      <p:sp>
        <p:nvSpPr>
          <p:cNvPr id="3" name="TextBox 2"/>
          <p:cNvSpPr txBox="1"/>
          <p:nvPr/>
        </p:nvSpPr>
        <p:spPr>
          <a:xfrm>
            <a:off x="7361518" y="766643"/>
            <a:ext cx="748852" cy="372952"/>
          </a:xfrm>
          <a:prstGeom prst="rect">
            <a:avLst/>
          </a:prstGeom>
          <a:noFill/>
        </p:spPr>
        <p:txBody>
          <a:bodyPr wrap="square" lIns="91436" tIns="45718" rIns="91436" bIns="45718" rtlCol="0">
            <a:spAutoFit/>
          </a:bodyPr>
          <a:lstStyle/>
          <a:p>
            <a:r>
              <a:rPr lang="en-US" dirty="0" smtClean="0"/>
              <a:t>2015</a:t>
            </a:r>
            <a:endParaRPr lang="en-US"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26187" y="1210522"/>
            <a:ext cx="1039584" cy="1553492"/>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24918" y="1210523"/>
            <a:ext cx="1039907" cy="1563799"/>
          </a:xfrm>
          <a:prstGeom prst="rect">
            <a:avLst/>
          </a:prstGeom>
        </p:spPr>
      </p:pic>
      <p:sp>
        <p:nvSpPr>
          <p:cNvPr id="11" name="TextBox 10"/>
          <p:cNvSpPr txBox="1"/>
          <p:nvPr/>
        </p:nvSpPr>
        <p:spPr>
          <a:xfrm>
            <a:off x="7496734" y="4424444"/>
            <a:ext cx="658906" cy="372952"/>
          </a:xfrm>
          <a:prstGeom prst="rect">
            <a:avLst/>
          </a:prstGeom>
          <a:noFill/>
        </p:spPr>
        <p:txBody>
          <a:bodyPr wrap="square" lIns="91436" tIns="45718" rIns="91436" bIns="45718" rtlCol="0">
            <a:spAutoFit/>
          </a:bodyPr>
          <a:lstStyle/>
          <a:p>
            <a:r>
              <a:rPr lang="en-US" dirty="0" smtClean="0"/>
              <a:t>2016</a:t>
            </a:r>
            <a:endParaRPr lang="en-US" dirty="0"/>
          </a:p>
        </p:txBody>
      </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1651" y="4748988"/>
            <a:ext cx="6077324" cy="989332"/>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31966" y="5797255"/>
            <a:ext cx="2236695" cy="431072"/>
          </a:xfrm>
          <a:prstGeom prst="rect">
            <a:avLst/>
          </a:prstGeom>
        </p:spPr>
      </p:pic>
      <p:pic>
        <p:nvPicPr>
          <p:cNvPr id="6" name="Picture 5" descr="Screenshot 2016-03-22 10.41.58.png"/>
          <p:cNvPicPr>
            <a:picLocks noChangeAspect="1"/>
          </p:cNvPicPr>
          <p:nvPr/>
        </p:nvPicPr>
        <p:blipFill rotWithShape="1">
          <a:blip r:embed="rId8">
            <a:extLst>
              <a:ext uri="{28A0092B-C50C-407E-A947-70E740481C1C}">
                <a14:useLocalDpi xmlns:a14="http://schemas.microsoft.com/office/drawing/2010/main" val="0"/>
              </a:ext>
            </a:extLst>
          </a:blip>
          <a:srcRect b="57847"/>
          <a:stretch/>
        </p:blipFill>
        <p:spPr>
          <a:xfrm>
            <a:off x="6575344" y="2918070"/>
            <a:ext cx="2316307" cy="1297656"/>
          </a:xfrm>
          <a:prstGeom prst="rect">
            <a:avLst/>
          </a:prstGeom>
        </p:spPr>
      </p:pic>
      <p:pic>
        <p:nvPicPr>
          <p:cNvPr id="7" name="Picture 6" descr="Screenshot 2016-03-22 10.41.05.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68843" y="4718753"/>
            <a:ext cx="2529307" cy="1516154"/>
          </a:xfrm>
          <a:prstGeom prst="rect">
            <a:avLst/>
          </a:prstGeom>
        </p:spPr>
      </p:pic>
      <p:sp>
        <p:nvSpPr>
          <p:cNvPr id="16" name="Title 1"/>
          <p:cNvSpPr>
            <a:spLocks noGrp="1"/>
          </p:cNvSpPr>
          <p:nvPr>
            <p:ph type="title"/>
          </p:nvPr>
        </p:nvSpPr>
        <p:spPr>
          <a:xfrm>
            <a:off x="233680" y="80333"/>
            <a:ext cx="8722360" cy="609282"/>
          </a:xfrm>
        </p:spPr>
        <p:txBody>
          <a:bodyPr/>
          <a:lstStyle/>
          <a:p>
            <a:r>
              <a:rPr lang="en-US" dirty="0" smtClean="0"/>
              <a:t>Relevance</a:t>
            </a:r>
            <a:endParaRPr lang="en-US" dirty="0"/>
          </a:p>
        </p:txBody>
      </p:sp>
    </p:spTree>
    <p:extLst>
      <p:ext uri="{BB962C8B-B14F-4D97-AF65-F5344CB8AC3E}">
        <p14:creationId xmlns:p14="http://schemas.microsoft.com/office/powerpoint/2010/main" val="56320760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Screenshot 2016-04-01 09.56.04.png"/>
          <p:cNvPicPr>
            <a:picLocks noGrp="1" noChangeAspect="1"/>
          </p:cNvPicPr>
          <p:nvPr>
            <p:ph idx="1"/>
          </p:nvPr>
        </p:nvPicPr>
        <p:blipFill rotWithShape="1">
          <a:blip r:embed="rId2">
            <a:extLst>
              <a:ext uri="{28A0092B-C50C-407E-A947-70E740481C1C}">
                <a14:useLocalDpi xmlns:a14="http://schemas.microsoft.com/office/drawing/2010/main" val="0"/>
              </a:ext>
            </a:extLst>
          </a:blip>
          <a:srcRect t="540" b="38292"/>
          <a:stretch/>
        </p:blipFill>
        <p:spPr>
          <a:xfrm>
            <a:off x="274320" y="1078176"/>
            <a:ext cx="8722360" cy="4326944"/>
          </a:xfrm>
        </p:spPr>
      </p:pic>
      <p:sp>
        <p:nvSpPr>
          <p:cNvPr id="5" name="Slide Number Placeholder 4"/>
          <p:cNvSpPr>
            <a:spLocks noGrp="1"/>
          </p:cNvSpPr>
          <p:nvPr>
            <p:ph type="sldNum" sz="quarter" idx="12"/>
          </p:nvPr>
        </p:nvSpPr>
        <p:spPr/>
        <p:txBody>
          <a:bodyPr/>
          <a:lstStyle/>
          <a:p>
            <a:fld id="{51DB6D41-6FBA-8A4A-8707-0D6796DAB0C7}" type="slidenum">
              <a:rPr lang="en-US" smtClean="0"/>
              <a:t>70</a:t>
            </a:fld>
            <a:endParaRPr lang="en-US"/>
          </a:p>
        </p:txBody>
      </p:sp>
    </p:spTree>
    <p:extLst>
      <p:ext uri="{BB962C8B-B14F-4D97-AF65-F5344CB8AC3E}">
        <p14:creationId xmlns:p14="http://schemas.microsoft.com/office/powerpoint/2010/main" val="86274878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Screenshot 2016-04-01 09.56.04.png"/>
          <p:cNvPicPr>
            <a:picLocks noGrp="1" noChangeAspect="1"/>
          </p:cNvPicPr>
          <p:nvPr>
            <p:ph idx="1"/>
          </p:nvPr>
        </p:nvPicPr>
        <p:blipFill rotWithShape="1">
          <a:blip r:embed="rId2">
            <a:extLst>
              <a:ext uri="{28A0092B-C50C-407E-A947-70E740481C1C}">
                <a14:useLocalDpi xmlns:a14="http://schemas.microsoft.com/office/drawing/2010/main" val="0"/>
              </a:ext>
            </a:extLst>
          </a:blip>
          <a:srcRect t="61707" b="232"/>
          <a:stretch/>
        </p:blipFill>
        <p:spPr>
          <a:xfrm>
            <a:off x="193040" y="1666241"/>
            <a:ext cx="8722360" cy="2692400"/>
          </a:xfrm>
        </p:spPr>
      </p:pic>
      <p:sp>
        <p:nvSpPr>
          <p:cNvPr id="5" name="Slide Number Placeholder 4"/>
          <p:cNvSpPr>
            <a:spLocks noGrp="1"/>
          </p:cNvSpPr>
          <p:nvPr>
            <p:ph type="sldNum" sz="quarter" idx="12"/>
          </p:nvPr>
        </p:nvSpPr>
        <p:spPr/>
        <p:txBody>
          <a:bodyPr/>
          <a:lstStyle/>
          <a:p>
            <a:fld id="{51DB6D41-6FBA-8A4A-8707-0D6796DAB0C7}" type="slidenum">
              <a:rPr lang="en-US" smtClean="0"/>
              <a:t>71</a:t>
            </a:fld>
            <a:endParaRPr lang="en-US"/>
          </a:p>
        </p:txBody>
      </p:sp>
      <p:pic>
        <p:nvPicPr>
          <p:cNvPr id="8" name="Content Placeholder 5" descr="Screenshot 2016-04-01 09.56.04.png"/>
          <p:cNvPicPr>
            <a:picLocks noChangeAspect="1"/>
          </p:cNvPicPr>
          <p:nvPr/>
        </p:nvPicPr>
        <p:blipFill rotWithShape="1">
          <a:blip r:embed="rId2">
            <a:extLst>
              <a:ext uri="{28A0092B-C50C-407E-A947-70E740481C1C}">
                <a14:useLocalDpi xmlns:a14="http://schemas.microsoft.com/office/drawing/2010/main" val="0"/>
              </a:ext>
            </a:extLst>
          </a:blip>
          <a:srcRect t="540" b="93588"/>
          <a:stretch/>
        </p:blipFill>
        <p:spPr>
          <a:xfrm>
            <a:off x="233680" y="1250897"/>
            <a:ext cx="8722360" cy="415344"/>
          </a:xfrm>
          <a:prstGeom prst="rect">
            <a:avLst/>
          </a:prstGeom>
        </p:spPr>
      </p:pic>
    </p:spTree>
    <p:extLst>
      <p:ext uri="{BB962C8B-B14F-4D97-AF65-F5344CB8AC3E}">
        <p14:creationId xmlns:p14="http://schemas.microsoft.com/office/powerpoint/2010/main" val="427896008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689724560"/>
              </p:ext>
            </p:extLst>
          </p:nvPr>
        </p:nvGraphicFramePr>
        <p:xfrm>
          <a:off x="1494999" y="2667414"/>
          <a:ext cx="2966474" cy="1369060"/>
        </p:xfrm>
        <a:graphic>
          <a:graphicData uri="http://schemas.openxmlformats.org/drawingml/2006/table">
            <a:tbl>
              <a:tblPr/>
              <a:tblGrid>
                <a:gridCol w="1047859"/>
                <a:gridCol w="1049138"/>
                <a:gridCol w="869477"/>
              </a:tblGrid>
              <a:tr h="195580">
                <a:tc gridSpan="2">
                  <a:txBody>
                    <a:bodyPr/>
                    <a:lstStyle/>
                    <a:p>
                      <a:pPr algn="ctr" fontAlgn="b"/>
                      <a:r>
                        <a:rPr lang="en-US" sz="1200" b="0" i="0" u="none" strike="noStrike" dirty="0">
                          <a:solidFill>
                            <a:srgbClr val="000000"/>
                          </a:solidFill>
                          <a:effectLst/>
                          <a:latin typeface="Calibri"/>
                          <a:cs typeface="Calibri"/>
                        </a:rPr>
                        <a:t>within </a:t>
                      </a:r>
                      <a:r>
                        <a:rPr lang="en-US" sz="1200" b="0" i="0" u="none" strike="noStrike" dirty="0" err="1">
                          <a:solidFill>
                            <a:srgbClr val="000000"/>
                          </a:solidFill>
                          <a:effectLst/>
                          <a:latin typeface="Calibri"/>
                          <a:cs typeface="Calibri"/>
                        </a:rPr>
                        <a:t>NCCl</a:t>
                      </a:r>
                      <a:endParaRPr lang="en-US" sz="1200" b="0" i="0" u="none" strike="noStrike" dirty="0">
                        <a:solidFill>
                          <a:srgbClr val="000000"/>
                        </a:solidFill>
                        <a:effectLst/>
                        <a:latin typeface="Calibri"/>
                        <a:cs typeface="Calibri"/>
                      </a:endParaRPr>
                    </a:p>
                  </a:txBody>
                  <a:tcPr marL="12700" marR="12700" marT="12700" marB="0" anchor="b">
                    <a:lnL>
                      <a:noFill/>
                    </a:lnL>
                    <a:lnR>
                      <a:noFill/>
                    </a:lnR>
                    <a:lnT>
                      <a:noFill/>
                    </a:lnT>
                    <a:lnB>
                      <a:noFill/>
                    </a:lnB>
                  </a:tcPr>
                </a:tc>
                <a:tc hMerge="1">
                  <a:txBody>
                    <a:bodyPr/>
                    <a:lstStyle/>
                    <a:p>
                      <a:endParaRPr lang="en-US"/>
                    </a:p>
                  </a:txBody>
                  <a:tcPr/>
                </a:tc>
                <a:tc>
                  <a:txBody>
                    <a:bodyPr/>
                    <a:lstStyle/>
                    <a:p>
                      <a:r>
                        <a:rPr lang="en-US" sz="1200" dirty="0" smtClean="0">
                          <a:latin typeface="Calibri"/>
                          <a:cs typeface="Calibri"/>
                        </a:rPr>
                        <a:t> CT [</a:t>
                      </a:r>
                      <a:r>
                        <a:rPr lang="en-US" sz="1200" dirty="0" err="1" smtClean="0">
                          <a:latin typeface="Calibri"/>
                          <a:cs typeface="Calibri"/>
                        </a:rPr>
                        <a:t>kcalmol</a:t>
                      </a:r>
                      <a:r>
                        <a:rPr lang="en-US" sz="1200" dirty="0" smtClean="0">
                          <a:latin typeface="Calibri"/>
                          <a:cs typeface="Calibri"/>
                        </a:rPr>
                        <a:t>]</a:t>
                      </a:r>
                      <a:endParaRPr lang="en-US" sz="1200" dirty="0">
                        <a:latin typeface="Calibri"/>
                        <a:cs typeface="Calibri"/>
                      </a:endParaRPr>
                    </a:p>
                  </a:txBody>
                  <a:tcPr marL="12700" marR="12700" marT="12700" marB="0" anchor="b">
                    <a:lnL>
                      <a:noFill/>
                    </a:lnL>
                    <a:lnR>
                      <a:noFill/>
                    </a:lnR>
                    <a:lnT>
                      <a:noFill/>
                    </a:lnT>
                    <a:lnB>
                      <a:noFill/>
                    </a:lnB>
                  </a:tcPr>
                </a:tc>
              </a:tr>
              <a:tr h="195580">
                <a:tc>
                  <a:txBody>
                    <a:bodyPr/>
                    <a:lstStyle/>
                    <a:p>
                      <a:pPr algn="l" fontAlgn="b"/>
                      <a:r>
                        <a:rPr lang="en-US" sz="1200" b="0" i="0" u="none" strike="noStrike" dirty="0">
                          <a:solidFill>
                            <a:srgbClr val="000000"/>
                          </a:solidFill>
                          <a:effectLst/>
                          <a:latin typeface="Calibri"/>
                        </a:rPr>
                        <a:t>LP </a:t>
                      </a:r>
                      <a:r>
                        <a:rPr lang="en-US" sz="1200" b="0" i="0" u="none" strike="noStrike" dirty="0" err="1" smtClean="0">
                          <a:solidFill>
                            <a:srgbClr val="000000"/>
                          </a:solidFill>
                          <a:effectLst/>
                          <a:latin typeface="Calibri"/>
                        </a:rPr>
                        <a:t>spz</a:t>
                      </a:r>
                      <a:r>
                        <a:rPr lang="en-US" sz="1200" b="0" i="0" u="none" strike="noStrike" dirty="0" smtClean="0">
                          <a:solidFill>
                            <a:srgbClr val="000000"/>
                          </a:solidFill>
                          <a:effectLst/>
                          <a:latin typeface="Calibri"/>
                        </a:rPr>
                        <a:t> ( </a:t>
                      </a:r>
                      <a:r>
                        <a:rPr lang="en-US" sz="1200" b="0" i="0" u="none" strike="noStrike" dirty="0">
                          <a:solidFill>
                            <a:srgbClr val="000000"/>
                          </a:solidFill>
                          <a:effectLst/>
                          <a:latin typeface="Calibri"/>
                        </a:rPr>
                        <a:t>1) N  1</a:t>
                      </a:r>
                    </a:p>
                  </a:txBody>
                  <a:tcPr marL="12700" marR="12700" marT="12700" marB="0" anchor="b">
                    <a:lnL>
                      <a:noFill/>
                    </a:lnL>
                    <a:lnR>
                      <a:noFill/>
                    </a:lnR>
                    <a:lnT>
                      <a:noFill/>
                    </a:lnT>
                    <a:lnB>
                      <a:noFill/>
                    </a:lnB>
                  </a:tcPr>
                </a:tc>
                <a:tc>
                  <a:txBody>
                    <a:bodyPr/>
                    <a:lstStyle/>
                    <a:p>
                      <a:pPr algn="l" fontAlgn="b"/>
                      <a:r>
                        <a:rPr lang="el-GR" sz="1200" b="0" i="0" u="none" strike="noStrike" dirty="0" smtClean="0">
                          <a:solidFill>
                            <a:srgbClr val="000000"/>
                          </a:solidFill>
                          <a:effectLst/>
                          <a:latin typeface="+mn-lt"/>
                        </a:rPr>
                        <a:t>σ</a:t>
                      </a:r>
                      <a:r>
                        <a:rPr lang="en-US" sz="1200" b="0" i="0" u="none" strike="noStrike" dirty="0" smtClean="0">
                          <a:solidFill>
                            <a:srgbClr val="000000"/>
                          </a:solidFill>
                          <a:effectLst/>
                          <a:latin typeface="Calibri"/>
                        </a:rPr>
                        <a:t>*</a:t>
                      </a:r>
                      <a:r>
                        <a:rPr lang="en-US" sz="1200" b="0" i="0" u="none" strike="noStrike" dirty="0">
                          <a:solidFill>
                            <a:srgbClr val="000000"/>
                          </a:solidFill>
                          <a:effectLst/>
                          <a:latin typeface="Calibri"/>
                        </a:rPr>
                        <a:t>( 1) C  2-Cl  3</a:t>
                      </a:r>
                    </a:p>
                  </a:txBody>
                  <a:tcPr marL="12700" marR="12700" marT="12700" marB="0" anchor="b">
                    <a:lnL>
                      <a:noFill/>
                    </a:lnL>
                    <a:lnR>
                      <a:noFill/>
                    </a:lnR>
                    <a:lnT>
                      <a:noFill/>
                    </a:lnT>
                    <a:lnB>
                      <a:noFill/>
                    </a:lnB>
                  </a:tcPr>
                </a:tc>
                <a:tc>
                  <a:txBody>
                    <a:bodyPr/>
                    <a:lstStyle/>
                    <a:p>
                      <a:pPr algn="r" fontAlgn="b"/>
                      <a:r>
                        <a:rPr lang="en-US" sz="1200" b="0" i="0" u="none" strike="noStrike" dirty="0" smtClean="0">
                          <a:solidFill>
                            <a:srgbClr val="000000"/>
                          </a:solidFill>
                          <a:effectLst/>
                          <a:latin typeface="Calibri"/>
                        </a:rPr>
                        <a:t>16.4</a:t>
                      </a:r>
                      <a:endParaRPr lang="en-US" sz="1200" b="0" i="0" u="none" strike="noStrike" dirty="0">
                        <a:solidFill>
                          <a:srgbClr val="000000"/>
                        </a:solidFill>
                        <a:effectLst/>
                        <a:latin typeface="Calibri"/>
                      </a:endParaRPr>
                    </a:p>
                  </a:txBody>
                  <a:tcPr marL="12700" marR="12700" marT="12700" marB="0" anchor="b">
                    <a:lnL>
                      <a:noFill/>
                    </a:lnL>
                    <a:lnR>
                      <a:noFill/>
                    </a:lnR>
                    <a:lnT>
                      <a:noFill/>
                    </a:lnT>
                    <a:lnB>
                      <a:noFill/>
                    </a:lnB>
                  </a:tcPr>
                </a:tc>
              </a:tr>
              <a:tr h="195580">
                <a:tc>
                  <a:txBody>
                    <a:bodyPr/>
                    <a:lstStyle/>
                    <a:p>
                      <a:pPr algn="l" fontAlgn="b"/>
                      <a:r>
                        <a:rPr lang="en-US" sz="1200" b="0" i="0" u="none" strike="noStrike" dirty="0" smtClean="0">
                          <a:solidFill>
                            <a:srgbClr val="000000"/>
                          </a:solidFill>
                          <a:effectLst/>
                          <a:latin typeface="Calibri"/>
                        </a:rPr>
                        <a:t>LP </a:t>
                      </a:r>
                      <a:r>
                        <a:rPr lang="en-US" sz="1200" b="0" i="0" u="none" strike="noStrike" dirty="0" err="1" smtClean="0">
                          <a:solidFill>
                            <a:srgbClr val="000000"/>
                          </a:solidFill>
                          <a:effectLst/>
                          <a:latin typeface="Calibri"/>
                        </a:rPr>
                        <a:t>pz</a:t>
                      </a:r>
                      <a:r>
                        <a:rPr lang="en-US" sz="1200" b="0" i="0" u="none" strike="noStrike" dirty="0" smtClean="0">
                          <a:solidFill>
                            <a:srgbClr val="000000"/>
                          </a:solidFill>
                          <a:effectLst/>
                          <a:latin typeface="Calibri"/>
                        </a:rPr>
                        <a:t> </a:t>
                      </a:r>
                      <a:r>
                        <a:rPr lang="en-US" sz="1200" b="0" i="0" u="none" strike="noStrike" dirty="0">
                          <a:solidFill>
                            <a:srgbClr val="000000"/>
                          </a:solidFill>
                          <a:effectLst/>
                          <a:latin typeface="Calibri"/>
                        </a:rPr>
                        <a:t>( 1)</a:t>
                      </a:r>
                      <a:r>
                        <a:rPr lang="en-US" sz="1200" b="0" i="0" u="none" strike="noStrike" dirty="0" err="1">
                          <a:solidFill>
                            <a:srgbClr val="000000"/>
                          </a:solidFill>
                          <a:effectLst/>
                          <a:latin typeface="Calibri"/>
                        </a:rPr>
                        <a:t>Cl</a:t>
                      </a:r>
                      <a:r>
                        <a:rPr lang="en-US" sz="1200" b="0" i="0" u="none" strike="noStrike" dirty="0">
                          <a:solidFill>
                            <a:srgbClr val="000000"/>
                          </a:solidFill>
                          <a:effectLst/>
                          <a:latin typeface="Calibri"/>
                        </a:rPr>
                        <a:t>  3</a:t>
                      </a:r>
                    </a:p>
                  </a:txBody>
                  <a:tcPr marL="12700" marR="12700" marT="12700" marB="0" anchor="b">
                    <a:lnL>
                      <a:noFill/>
                    </a:lnL>
                    <a:lnR>
                      <a:noFill/>
                    </a:lnR>
                    <a:lnT>
                      <a:noFill/>
                    </a:lnT>
                    <a:lnB>
                      <a:noFill/>
                    </a:lnB>
                  </a:tcPr>
                </a:tc>
                <a:tc>
                  <a:txBody>
                    <a:bodyPr/>
                    <a:lstStyle/>
                    <a:p>
                      <a:pPr algn="l" fontAlgn="b"/>
                      <a:r>
                        <a:rPr lang="el-GR" sz="1200" b="0" i="0" u="none" strike="noStrike" dirty="0" smtClean="0">
                          <a:solidFill>
                            <a:srgbClr val="000000"/>
                          </a:solidFill>
                          <a:effectLst/>
                          <a:latin typeface="+mn-lt"/>
                        </a:rPr>
                        <a:t>σ</a:t>
                      </a:r>
                      <a:r>
                        <a:rPr lang="en-US" sz="1200" b="0" i="0" u="none" strike="noStrike" dirty="0" smtClean="0">
                          <a:solidFill>
                            <a:srgbClr val="000000"/>
                          </a:solidFill>
                          <a:effectLst/>
                          <a:latin typeface="Calibri"/>
                        </a:rPr>
                        <a:t>*</a:t>
                      </a:r>
                      <a:r>
                        <a:rPr lang="en-US" sz="1200" b="0" i="0" u="none" strike="noStrike" dirty="0">
                          <a:solidFill>
                            <a:srgbClr val="000000"/>
                          </a:solidFill>
                          <a:effectLst/>
                          <a:latin typeface="Calibri"/>
                        </a:rPr>
                        <a:t>( 1) N  1- C  2</a:t>
                      </a:r>
                    </a:p>
                  </a:txBody>
                  <a:tcPr marL="12700" marR="12700" marT="12700" marB="0" anchor="b">
                    <a:lnL>
                      <a:noFill/>
                    </a:lnL>
                    <a:lnR>
                      <a:noFill/>
                    </a:lnR>
                    <a:lnT>
                      <a:noFill/>
                    </a:lnT>
                    <a:lnB>
                      <a:noFill/>
                    </a:lnB>
                  </a:tcPr>
                </a:tc>
                <a:tc>
                  <a:txBody>
                    <a:bodyPr/>
                    <a:lstStyle/>
                    <a:p>
                      <a:pPr algn="r" fontAlgn="b"/>
                      <a:r>
                        <a:rPr lang="en-US" sz="1200" b="0" i="0" u="none" strike="noStrike" dirty="0" smtClean="0">
                          <a:solidFill>
                            <a:srgbClr val="000000"/>
                          </a:solidFill>
                          <a:effectLst/>
                          <a:latin typeface="Calibri"/>
                        </a:rPr>
                        <a:t>16.4</a:t>
                      </a:r>
                      <a:endParaRPr lang="en-US" sz="1200" b="0" i="0" u="none" strike="noStrike" dirty="0">
                        <a:solidFill>
                          <a:srgbClr val="000000"/>
                        </a:solidFill>
                        <a:effectLst/>
                        <a:latin typeface="Calibri"/>
                      </a:endParaRPr>
                    </a:p>
                  </a:txBody>
                  <a:tcPr marL="12700" marR="12700" marT="12700" marB="0" anchor="b">
                    <a:lnL>
                      <a:noFill/>
                    </a:lnL>
                    <a:lnR>
                      <a:noFill/>
                    </a:lnR>
                    <a:lnT>
                      <a:noFill/>
                    </a:lnT>
                    <a:lnB>
                      <a:noFill/>
                    </a:lnB>
                  </a:tcPr>
                </a:tc>
              </a:tr>
              <a:tr h="195580">
                <a:tc>
                  <a:txBody>
                    <a:bodyPr/>
                    <a:lstStyle/>
                    <a:p>
                      <a:pPr algn="l" fontAlgn="b"/>
                      <a:r>
                        <a:rPr lang="en-US" sz="1200" b="0" i="0" u="none" strike="noStrike" dirty="0" smtClean="0">
                          <a:solidFill>
                            <a:srgbClr val="000000"/>
                          </a:solidFill>
                          <a:effectLst/>
                          <a:latin typeface="Calibri"/>
                        </a:rPr>
                        <a:t>LP </a:t>
                      </a:r>
                      <a:r>
                        <a:rPr lang="en-US" sz="1200" b="0" i="0" u="none" strike="noStrike" dirty="0" err="1" smtClean="0">
                          <a:solidFill>
                            <a:srgbClr val="000000"/>
                          </a:solidFill>
                          <a:effectLst/>
                          <a:latin typeface="Calibri"/>
                        </a:rPr>
                        <a:t>px</a:t>
                      </a:r>
                      <a:r>
                        <a:rPr lang="en-US" sz="1200" b="0" i="0" u="none" strike="noStrike" dirty="0" smtClean="0">
                          <a:solidFill>
                            <a:srgbClr val="000000"/>
                          </a:solidFill>
                          <a:effectLst/>
                          <a:latin typeface="Calibri"/>
                        </a:rPr>
                        <a:t> </a:t>
                      </a:r>
                      <a:r>
                        <a:rPr lang="en-US" sz="1200" b="0" i="0" u="none" strike="noStrike" dirty="0">
                          <a:solidFill>
                            <a:srgbClr val="000000"/>
                          </a:solidFill>
                          <a:effectLst/>
                          <a:latin typeface="Calibri"/>
                        </a:rPr>
                        <a:t>( 2)</a:t>
                      </a:r>
                      <a:r>
                        <a:rPr lang="en-US" sz="1200" b="0" i="0" u="none" strike="noStrike" dirty="0" err="1">
                          <a:solidFill>
                            <a:srgbClr val="000000"/>
                          </a:solidFill>
                          <a:effectLst/>
                          <a:latin typeface="Calibri"/>
                        </a:rPr>
                        <a:t>Cl</a:t>
                      </a:r>
                      <a:r>
                        <a:rPr lang="en-US" sz="1200" b="0" i="0" u="none" strike="noStrike" dirty="0">
                          <a:solidFill>
                            <a:srgbClr val="000000"/>
                          </a:solidFill>
                          <a:effectLst/>
                          <a:latin typeface="Calibri"/>
                        </a:rPr>
                        <a:t>  3</a:t>
                      </a:r>
                    </a:p>
                  </a:txBody>
                  <a:tcPr marL="12700" marR="12700" marT="12700" marB="0" anchor="b">
                    <a:lnL>
                      <a:noFill/>
                    </a:lnL>
                    <a:lnR>
                      <a:noFill/>
                    </a:lnR>
                    <a:lnT>
                      <a:noFill/>
                    </a:lnT>
                    <a:lnB>
                      <a:noFill/>
                    </a:lnB>
                  </a:tcPr>
                </a:tc>
                <a:tc>
                  <a:txBody>
                    <a:bodyPr/>
                    <a:lstStyle/>
                    <a:p>
                      <a:pPr algn="l" fontAlgn="b"/>
                      <a:r>
                        <a:rPr lang="el-GR" sz="1200" b="0" i="0" u="none" strike="noStrike" dirty="0" smtClean="0">
                          <a:solidFill>
                            <a:srgbClr val="000000"/>
                          </a:solidFill>
                          <a:effectLst/>
                          <a:latin typeface="Calibri"/>
                        </a:rPr>
                        <a:t>π</a:t>
                      </a:r>
                      <a:r>
                        <a:rPr lang="en-US" sz="1200" b="0" i="0" u="none" strike="noStrike" dirty="0" smtClean="0">
                          <a:solidFill>
                            <a:srgbClr val="000000"/>
                          </a:solidFill>
                          <a:effectLst/>
                          <a:latin typeface="Calibri"/>
                        </a:rPr>
                        <a:t>*</a:t>
                      </a:r>
                      <a:r>
                        <a:rPr lang="en-US" sz="1200" b="0" i="0" u="none" strike="noStrike" dirty="0">
                          <a:solidFill>
                            <a:srgbClr val="000000"/>
                          </a:solidFill>
                          <a:effectLst/>
                          <a:latin typeface="Calibri"/>
                        </a:rPr>
                        <a:t>( 2) N  1- C  2</a:t>
                      </a:r>
                    </a:p>
                  </a:txBody>
                  <a:tcPr marL="12700" marR="12700" marT="12700" marB="0" anchor="b">
                    <a:lnL>
                      <a:noFill/>
                    </a:lnL>
                    <a:lnR>
                      <a:noFill/>
                    </a:lnR>
                    <a:lnT>
                      <a:noFill/>
                    </a:lnT>
                    <a:lnB>
                      <a:noFill/>
                    </a:lnB>
                  </a:tcPr>
                </a:tc>
                <a:tc>
                  <a:txBody>
                    <a:bodyPr/>
                    <a:lstStyle/>
                    <a:p>
                      <a:pPr algn="r" fontAlgn="b"/>
                      <a:r>
                        <a:rPr lang="en-US" sz="1200" b="1" i="0" u="none" strike="noStrike" dirty="0">
                          <a:solidFill>
                            <a:srgbClr val="000000"/>
                          </a:solidFill>
                          <a:effectLst/>
                          <a:latin typeface="Calibri"/>
                        </a:rPr>
                        <a:t>33.9</a:t>
                      </a:r>
                    </a:p>
                  </a:txBody>
                  <a:tcPr marL="12700" marR="12700" marT="12700" marB="0" anchor="b">
                    <a:lnL>
                      <a:noFill/>
                    </a:lnL>
                    <a:lnR>
                      <a:noFill/>
                    </a:lnR>
                    <a:lnT>
                      <a:noFill/>
                    </a:lnT>
                    <a:lnB>
                      <a:noFill/>
                    </a:lnB>
                  </a:tcPr>
                </a:tc>
              </a:tr>
              <a:tr h="195580">
                <a:tc>
                  <a:txBody>
                    <a:bodyPr/>
                    <a:lstStyle/>
                    <a:p>
                      <a:pPr algn="l" fontAlgn="b"/>
                      <a:r>
                        <a:rPr lang="en-US" sz="1200" b="0" i="0" u="none" strike="noStrike" dirty="0">
                          <a:solidFill>
                            <a:srgbClr val="000000"/>
                          </a:solidFill>
                          <a:effectLst/>
                          <a:latin typeface="Calibri"/>
                        </a:rPr>
                        <a:t>LP </a:t>
                      </a:r>
                      <a:r>
                        <a:rPr lang="en-US" sz="1200" b="0" i="0" u="none" strike="noStrike" dirty="0" err="1" smtClean="0">
                          <a:solidFill>
                            <a:srgbClr val="000000"/>
                          </a:solidFill>
                          <a:effectLst/>
                          <a:latin typeface="Calibri"/>
                        </a:rPr>
                        <a:t>py</a:t>
                      </a:r>
                      <a:r>
                        <a:rPr lang="en-US" sz="1200" b="0" i="0" u="none" strike="noStrike" dirty="0" smtClean="0">
                          <a:solidFill>
                            <a:srgbClr val="000000"/>
                          </a:solidFill>
                          <a:effectLst/>
                          <a:latin typeface="Calibri"/>
                        </a:rPr>
                        <a:t> ( </a:t>
                      </a:r>
                      <a:r>
                        <a:rPr lang="en-US" sz="1200" b="0" i="0" u="none" strike="noStrike" dirty="0">
                          <a:solidFill>
                            <a:srgbClr val="000000"/>
                          </a:solidFill>
                          <a:effectLst/>
                          <a:latin typeface="Calibri"/>
                        </a:rPr>
                        <a:t>3)</a:t>
                      </a:r>
                      <a:r>
                        <a:rPr lang="en-US" sz="1200" b="0" i="0" u="none" strike="noStrike" dirty="0" err="1">
                          <a:solidFill>
                            <a:srgbClr val="000000"/>
                          </a:solidFill>
                          <a:effectLst/>
                          <a:latin typeface="Calibri"/>
                        </a:rPr>
                        <a:t>Cl</a:t>
                      </a:r>
                      <a:r>
                        <a:rPr lang="en-US" sz="1200" b="0" i="0" u="none" strike="noStrike" dirty="0">
                          <a:solidFill>
                            <a:srgbClr val="000000"/>
                          </a:solidFill>
                          <a:effectLst/>
                          <a:latin typeface="Calibri"/>
                        </a:rPr>
                        <a:t>  3</a:t>
                      </a:r>
                    </a:p>
                  </a:txBody>
                  <a:tcPr marL="12700" marR="12700" marT="12700" marB="0" anchor="b">
                    <a:lnL>
                      <a:noFill/>
                    </a:lnL>
                    <a:lnR>
                      <a:noFill/>
                    </a:lnR>
                    <a:lnT>
                      <a:noFill/>
                    </a:lnT>
                    <a:lnB>
                      <a:noFill/>
                    </a:lnB>
                  </a:tcPr>
                </a:tc>
                <a:tc>
                  <a:txBody>
                    <a:bodyPr/>
                    <a:lstStyle/>
                    <a:p>
                      <a:pPr algn="l" fontAlgn="b"/>
                      <a:r>
                        <a:rPr lang="el-GR" sz="1200" b="0" i="0" u="none" strike="noStrike" dirty="0" smtClean="0">
                          <a:solidFill>
                            <a:srgbClr val="000000"/>
                          </a:solidFill>
                          <a:effectLst/>
                          <a:latin typeface="Calibri"/>
                        </a:rPr>
                        <a:t>π</a:t>
                      </a:r>
                      <a:r>
                        <a:rPr lang="en-US" sz="1200" b="0" i="0" u="none" strike="noStrike" dirty="0" smtClean="0">
                          <a:solidFill>
                            <a:srgbClr val="000000"/>
                          </a:solidFill>
                          <a:effectLst/>
                          <a:latin typeface="Calibri"/>
                        </a:rPr>
                        <a:t>*</a:t>
                      </a:r>
                      <a:r>
                        <a:rPr lang="en-US" sz="1200" b="0" i="0" u="none" strike="noStrike" dirty="0">
                          <a:solidFill>
                            <a:srgbClr val="000000"/>
                          </a:solidFill>
                          <a:effectLst/>
                          <a:latin typeface="Calibri"/>
                        </a:rPr>
                        <a:t>( 3) N  1- C  2</a:t>
                      </a:r>
                    </a:p>
                  </a:txBody>
                  <a:tcPr marL="12700" marR="12700" marT="12700" marB="0" anchor="b">
                    <a:lnL>
                      <a:noFill/>
                    </a:lnL>
                    <a:lnR>
                      <a:noFill/>
                    </a:lnR>
                    <a:lnT>
                      <a:noFill/>
                    </a:lnT>
                    <a:lnB>
                      <a:noFill/>
                    </a:lnB>
                  </a:tcPr>
                </a:tc>
                <a:tc>
                  <a:txBody>
                    <a:bodyPr/>
                    <a:lstStyle/>
                    <a:p>
                      <a:pPr algn="r" fontAlgn="b"/>
                      <a:r>
                        <a:rPr lang="en-US" sz="1200" b="1" i="0" u="none" strike="noStrike" dirty="0">
                          <a:solidFill>
                            <a:srgbClr val="000000"/>
                          </a:solidFill>
                          <a:effectLst/>
                          <a:latin typeface="Calibri"/>
                        </a:rPr>
                        <a:t>33.9</a:t>
                      </a:r>
                    </a:p>
                  </a:txBody>
                  <a:tcPr marL="12700" marR="12700" marT="12700" marB="0" anchor="b">
                    <a:lnL>
                      <a:noFill/>
                    </a:lnL>
                    <a:lnR>
                      <a:noFill/>
                    </a:lnR>
                    <a:lnT>
                      <a:noFill/>
                    </a:lnT>
                    <a:lnB>
                      <a:noFill/>
                    </a:lnB>
                  </a:tcPr>
                </a:tc>
              </a:tr>
              <a:tr h="195580">
                <a:tc gridSpan="3">
                  <a:txBody>
                    <a:bodyPr/>
                    <a:lstStyle/>
                    <a:p>
                      <a:pPr algn="ctr" fontAlgn="b"/>
                      <a:r>
                        <a:rPr lang="en-US" sz="1200" b="0" i="0" u="none" strike="noStrike">
                          <a:solidFill>
                            <a:srgbClr val="000000"/>
                          </a:solidFill>
                          <a:effectLst/>
                          <a:latin typeface="Calibri"/>
                        </a:rPr>
                        <a:t>From NH3 to NCCl</a:t>
                      </a:r>
                    </a:p>
                  </a:txBody>
                  <a:tcPr marL="12700" marR="12700" marT="12700" marB="0" anchor="b">
                    <a:lnL>
                      <a:noFill/>
                    </a:lnL>
                    <a:lnR>
                      <a:noFill/>
                    </a:lnR>
                    <a:lnT>
                      <a:noFill/>
                    </a:lnT>
                    <a:lnB>
                      <a:noFill/>
                    </a:lnB>
                  </a:tcPr>
                </a:tc>
                <a:tc hMerge="1">
                  <a:txBody>
                    <a:bodyPr/>
                    <a:lstStyle/>
                    <a:p>
                      <a:endParaRPr lang="en-US"/>
                    </a:p>
                  </a:txBody>
                  <a:tcPr/>
                </a:tc>
                <a:tc hMerge="1">
                  <a:txBody>
                    <a:bodyPr/>
                    <a:lstStyle/>
                    <a:p>
                      <a:endParaRPr lang="en-US"/>
                    </a:p>
                  </a:txBody>
                  <a:tcPr/>
                </a:tc>
              </a:tr>
              <a:tr h="195580">
                <a:tc>
                  <a:txBody>
                    <a:bodyPr/>
                    <a:lstStyle/>
                    <a:p>
                      <a:pPr algn="l" fontAlgn="b"/>
                      <a:r>
                        <a:rPr lang="en-US" sz="1200" b="0" i="0" u="none" strike="noStrike" dirty="0" smtClean="0">
                          <a:solidFill>
                            <a:srgbClr val="000000"/>
                          </a:solidFill>
                          <a:effectLst/>
                          <a:latin typeface="Calibri"/>
                        </a:rPr>
                        <a:t>LP </a:t>
                      </a:r>
                      <a:r>
                        <a:rPr lang="en-US" sz="1200" b="0" i="0" u="none" strike="noStrike" dirty="0" err="1" smtClean="0">
                          <a:solidFill>
                            <a:srgbClr val="000000"/>
                          </a:solidFill>
                          <a:effectLst/>
                          <a:latin typeface="Calibri"/>
                        </a:rPr>
                        <a:t>pz</a:t>
                      </a:r>
                      <a:r>
                        <a:rPr lang="en-US" sz="1200" b="0" i="0" u="none" strike="noStrike" dirty="0" smtClean="0">
                          <a:solidFill>
                            <a:srgbClr val="000000"/>
                          </a:solidFill>
                          <a:effectLst/>
                          <a:latin typeface="Calibri"/>
                        </a:rPr>
                        <a:t> </a:t>
                      </a:r>
                      <a:r>
                        <a:rPr lang="en-US" sz="1200" b="0" i="0" u="none" strike="noStrike" dirty="0">
                          <a:solidFill>
                            <a:srgbClr val="000000"/>
                          </a:solidFill>
                          <a:effectLst/>
                          <a:latin typeface="Calibri"/>
                        </a:rPr>
                        <a:t>( 1) N  4</a:t>
                      </a:r>
                    </a:p>
                  </a:txBody>
                  <a:tcPr marL="12700" marR="12700" marT="12700" marB="0" anchor="b">
                    <a:lnL>
                      <a:noFill/>
                    </a:lnL>
                    <a:lnR>
                      <a:noFill/>
                    </a:lnR>
                    <a:lnT>
                      <a:noFill/>
                    </a:lnT>
                    <a:lnB>
                      <a:noFill/>
                    </a:lnB>
                  </a:tcPr>
                </a:tc>
                <a:tc>
                  <a:txBody>
                    <a:bodyPr/>
                    <a:lstStyle/>
                    <a:p>
                      <a:pPr algn="l" fontAlgn="b"/>
                      <a:r>
                        <a:rPr lang="el-GR" sz="1200" b="0" i="0" u="none" strike="noStrike" dirty="0" smtClean="0">
                          <a:solidFill>
                            <a:srgbClr val="000000"/>
                          </a:solidFill>
                          <a:effectLst/>
                          <a:latin typeface="+mn-lt"/>
                        </a:rPr>
                        <a:t>σ</a:t>
                      </a:r>
                      <a:r>
                        <a:rPr lang="en-US" sz="1200" b="0" i="0" u="none" strike="noStrike" dirty="0" smtClean="0">
                          <a:solidFill>
                            <a:srgbClr val="000000"/>
                          </a:solidFill>
                          <a:effectLst/>
                          <a:latin typeface="Calibri"/>
                        </a:rPr>
                        <a:t>*</a:t>
                      </a:r>
                      <a:r>
                        <a:rPr lang="en-US" sz="1200" b="0" i="0" u="none" strike="noStrike" dirty="0">
                          <a:solidFill>
                            <a:srgbClr val="000000"/>
                          </a:solidFill>
                          <a:effectLst/>
                          <a:latin typeface="Calibri"/>
                        </a:rPr>
                        <a:t>( 1) C  2-Cl  3</a:t>
                      </a:r>
                    </a:p>
                  </a:txBody>
                  <a:tcPr marL="12700" marR="12700" marT="12700" marB="0" anchor="b">
                    <a:lnL>
                      <a:noFill/>
                    </a:lnL>
                    <a:lnR>
                      <a:noFill/>
                    </a:lnR>
                    <a:lnT>
                      <a:noFill/>
                    </a:lnT>
                    <a:lnB>
                      <a:noFill/>
                    </a:lnB>
                  </a:tcPr>
                </a:tc>
                <a:tc>
                  <a:txBody>
                    <a:bodyPr/>
                    <a:lstStyle/>
                    <a:p>
                      <a:pPr algn="r" fontAlgn="b"/>
                      <a:r>
                        <a:rPr lang="en-US" sz="1200" b="0" i="0" u="none" strike="noStrike" dirty="0">
                          <a:solidFill>
                            <a:srgbClr val="000000"/>
                          </a:solidFill>
                          <a:effectLst/>
                          <a:latin typeface="Calibri"/>
                        </a:rPr>
                        <a:t>3.72</a:t>
                      </a:r>
                    </a:p>
                  </a:txBody>
                  <a:tcPr marL="12700" marR="12700" marT="12700" marB="0" anchor="b">
                    <a:lnL>
                      <a:noFill/>
                    </a:lnL>
                    <a:lnR>
                      <a:noFill/>
                    </a:lnR>
                    <a:lnT>
                      <a:noFill/>
                    </a:lnT>
                    <a:lnB>
                      <a:noFill/>
                    </a:lnB>
                  </a:tcPr>
                </a:tc>
              </a:tr>
            </a:tbl>
          </a:graphicData>
        </a:graphic>
      </p:graphicFrame>
      <p:pic>
        <p:nvPicPr>
          <p:cNvPr id="9" name="Picture 8"/>
          <p:cNvPicPr>
            <a:picLocks noChangeAspect="1"/>
          </p:cNvPicPr>
          <p:nvPr/>
        </p:nvPicPr>
        <p:blipFill>
          <a:blip r:embed="rId3"/>
          <a:stretch>
            <a:fillRect/>
          </a:stretch>
        </p:blipFill>
        <p:spPr>
          <a:xfrm>
            <a:off x="68361" y="3149446"/>
            <a:ext cx="1347266" cy="693446"/>
          </a:xfrm>
          <a:prstGeom prst="rect">
            <a:avLst/>
          </a:prstGeom>
        </p:spPr>
      </p:pic>
      <p:pic>
        <p:nvPicPr>
          <p:cNvPr id="10" name="Picture 9" descr="Screenshot 2016-02-11 16.36.5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3852" y="1464079"/>
            <a:ext cx="1871872" cy="839241"/>
          </a:xfrm>
          <a:prstGeom prst="rect">
            <a:avLst/>
          </a:prstGeom>
        </p:spPr>
      </p:pic>
      <p:pic>
        <p:nvPicPr>
          <p:cNvPr id="11" name="Picture 10" descr="Screenshot 2016-02-11 16.37.35.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24173" y="1489974"/>
            <a:ext cx="1747450" cy="865853"/>
          </a:xfrm>
          <a:prstGeom prst="rect">
            <a:avLst/>
          </a:prstGeom>
        </p:spPr>
      </p:pic>
      <p:pic>
        <p:nvPicPr>
          <p:cNvPr id="12" name="Picture 11" descr="Screenshot 2016-02-11 16.38.44.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24799" y="2975585"/>
            <a:ext cx="1701349" cy="810548"/>
          </a:xfrm>
          <a:prstGeom prst="rect">
            <a:avLst/>
          </a:prstGeom>
        </p:spPr>
      </p:pic>
      <p:pic>
        <p:nvPicPr>
          <p:cNvPr id="13" name="Picture 12" descr="Screenshot 2016-02-11 16.39.24.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93724" y="2922234"/>
            <a:ext cx="1887821" cy="729906"/>
          </a:xfrm>
          <a:prstGeom prst="rect">
            <a:avLst/>
          </a:prstGeom>
        </p:spPr>
      </p:pic>
      <p:sp>
        <p:nvSpPr>
          <p:cNvPr id="14" name="TextBox 13"/>
          <p:cNvSpPr txBox="1"/>
          <p:nvPr/>
        </p:nvSpPr>
        <p:spPr>
          <a:xfrm>
            <a:off x="6725724" y="1828935"/>
            <a:ext cx="382917" cy="372952"/>
          </a:xfrm>
          <a:prstGeom prst="rect">
            <a:avLst/>
          </a:prstGeom>
          <a:noFill/>
        </p:spPr>
        <p:txBody>
          <a:bodyPr wrap="square" lIns="91436" tIns="45718" rIns="91436" bIns="45718" rtlCol="0">
            <a:spAutoFit/>
          </a:bodyPr>
          <a:lstStyle/>
          <a:p>
            <a:r>
              <a:rPr lang="en-US" dirty="0" smtClean="0"/>
              <a:t>to</a:t>
            </a:r>
            <a:endParaRPr lang="en-US" dirty="0"/>
          </a:p>
        </p:txBody>
      </p:sp>
      <p:sp>
        <p:nvSpPr>
          <p:cNvPr id="15" name="TextBox 14"/>
          <p:cNvSpPr txBox="1"/>
          <p:nvPr/>
        </p:nvSpPr>
        <p:spPr>
          <a:xfrm>
            <a:off x="6794085" y="3149446"/>
            <a:ext cx="382917" cy="372952"/>
          </a:xfrm>
          <a:prstGeom prst="rect">
            <a:avLst/>
          </a:prstGeom>
          <a:noFill/>
        </p:spPr>
        <p:txBody>
          <a:bodyPr wrap="square" lIns="91436" tIns="45718" rIns="91436" bIns="45718" rtlCol="0">
            <a:spAutoFit/>
          </a:bodyPr>
          <a:lstStyle/>
          <a:p>
            <a:r>
              <a:rPr lang="en-US" dirty="0" smtClean="0"/>
              <a:t>to</a:t>
            </a:r>
            <a:endParaRPr lang="en-US" dirty="0"/>
          </a:p>
        </p:txBody>
      </p:sp>
      <p:pic>
        <p:nvPicPr>
          <p:cNvPr id="16" name="Picture 15" descr="Screenshot 2016-02-11 16.44.10.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07610" y="4021755"/>
            <a:ext cx="1616999" cy="899625"/>
          </a:xfrm>
          <a:prstGeom prst="rect">
            <a:avLst/>
          </a:prstGeom>
        </p:spPr>
      </p:pic>
      <p:pic>
        <p:nvPicPr>
          <p:cNvPr id="17" name="Picture 16" descr="Screenshot 2016-02-11 16.44.45.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16343" y="3943472"/>
            <a:ext cx="1795724" cy="1019940"/>
          </a:xfrm>
          <a:prstGeom prst="rect">
            <a:avLst/>
          </a:prstGeom>
        </p:spPr>
      </p:pic>
      <p:sp>
        <p:nvSpPr>
          <p:cNvPr id="18" name="TextBox 17"/>
          <p:cNvSpPr txBox="1"/>
          <p:nvPr/>
        </p:nvSpPr>
        <p:spPr>
          <a:xfrm>
            <a:off x="6836938" y="4213876"/>
            <a:ext cx="382917" cy="372952"/>
          </a:xfrm>
          <a:prstGeom prst="rect">
            <a:avLst/>
          </a:prstGeom>
          <a:noFill/>
        </p:spPr>
        <p:txBody>
          <a:bodyPr wrap="square" lIns="91436" tIns="45718" rIns="91436" bIns="45718" rtlCol="0">
            <a:spAutoFit/>
          </a:bodyPr>
          <a:lstStyle/>
          <a:p>
            <a:r>
              <a:rPr lang="en-US" dirty="0" smtClean="0"/>
              <a:t>to</a:t>
            </a:r>
            <a:endParaRPr lang="en-US" dirty="0"/>
          </a:p>
        </p:txBody>
      </p:sp>
      <p:cxnSp>
        <p:nvCxnSpPr>
          <p:cNvPr id="19" name="Straight Arrow Connector 18"/>
          <p:cNvCxnSpPr>
            <a:endCxn id="7" idx="1"/>
          </p:cNvCxnSpPr>
          <p:nvPr/>
        </p:nvCxnSpPr>
        <p:spPr>
          <a:xfrm>
            <a:off x="4512075" y="3194674"/>
            <a:ext cx="537489" cy="15951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V="1">
            <a:off x="4503820" y="2355826"/>
            <a:ext cx="799701" cy="55482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4512075" y="3413782"/>
            <a:ext cx="715613" cy="54759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H="1">
            <a:off x="3566161" y="4046553"/>
            <a:ext cx="767618" cy="60252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5438173" y="4778746"/>
            <a:ext cx="848306" cy="372952"/>
          </a:xfrm>
          <a:prstGeom prst="rect">
            <a:avLst/>
          </a:prstGeom>
          <a:noFill/>
        </p:spPr>
        <p:txBody>
          <a:bodyPr wrap="none" lIns="91436" tIns="45718" rIns="91436" bIns="45718" rtlCol="0">
            <a:spAutoFit/>
          </a:bodyPr>
          <a:lstStyle/>
          <a:p>
            <a:r>
              <a:rPr lang="en-US" dirty="0" smtClean="0"/>
              <a:t>HOMO</a:t>
            </a:r>
            <a:endParaRPr lang="en-US" dirty="0"/>
          </a:p>
        </p:txBody>
      </p:sp>
      <p:sp>
        <p:nvSpPr>
          <p:cNvPr id="30" name="TextBox 29"/>
          <p:cNvSpPr txBox="1"/>
          <p:nvPr/>
        </p:nvSpPr>
        <p:spPr>
          <a:xfrm>
            <a:off x="7320084" y="4796338"/>
            <a:ext cx="795521" cy="372952"/>
          </a:xfrm>
          <a:prstGeom prst="rect">
            <a:avLst/>
          </a:prstGeom>
          <a:noFill/>
        </p:spPr>
        <p:txBody>
          <a:bodyPr wrap="none" lIns="91436" tIns="45718" rIns="91436" bIns="45718" rtlCol="0">
            <a:spAutoFit/>
          </a:bodyPr>
          <a:lstStyle/>
          <a:p>
            <a:r>
              <a:rPr lang="en-US" dirty="0" smtClean="0"/>
              <a:t>LUMO</a:t>
            </a:r>
            <a:endParaRPr lang="en-US" dirty="0"/>
          </a:p>
        </p:txBody>
      </p:sp>
      <p:pic>
        <p:nvPicPr>
          <p:cNvPr id="33" name="Picture 32" descr="Screenshot 2016-03-17 14.04.54.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0950" y="4607048"/>
            <a:ext cx="2209499" cy="1419886"/>
          </a:xfrm>
          <a:prstGeom prst="rect">
            <a:avLst/>
          </a:prstGeom>
        </p:spPr>
      </p:pic>
      <p:pic>
        <p:nvPicPr>
          <p:cNvPr id="34" name="Picture 33" descr="Screenshot 2016-03-17 14.05.30.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97794" y="4890509"/>
            <a:ext cx="2027004" cy="1013502"/>
          </a:xfrm>
          <a:prstGeom prst="rect">
            <a:avLst/>
          </a:prstGeom>
        </p:spPr>
      </p:pic>
      <p:sp>
        <p:nvSpPr>
          <p:cNvPr id="35" name="TextBox 34"/>
          <p:cNvSpPr txBox="1"/>
          <p:nvPr/>
        </p:nvSpPr>
        <p:spPr>
          <a:xfrm>
            <a:off x="1144377" y="5672844"/>
            <a:ext cx="1094098" cy="372952"/>
          </a:xfrm>
          <a:prstGeom prst="rect">
            <a:avLst/>
          </a:prstGeom>
          <a:noFill/>
        </p:spPr>
        <p:txBody>
          <a:bodyPr wrap="none" lIns="91436" tIns="45718" rIns="91436" bIns="45718" rtlCol="0">
            <a:spAutoFit/>
          </a:bodyPr>
          <a:lstStyle/>
          <a:p>
            <a:r>
              <a:rPr lang="en-US" dirty="0" smtClean="0"/>
              <a:t>HOMO -3</a:t>
            </a:r>
            <a:endParaRPr lang="en-US" dirty="0"/>
          </a:p>
        </p:txBody>
      </p:sp>
      <p:sp>
        <p:nvSpPr>
          <p:cNvPr id="36" name="TextBox 35"/>
          <p:cNvSpPr txBox="1"/>
          <p:nvPr/>
        </p:nvSpPr>
        <p:spPr>
          <a:xfrm>
            <a:off x="3453497" y="5703068"/>
            <a:ext cx="1086706" cy="372952"/>
          </a:xfrm>
          <a:prstGeom prst="rect">
            <a:avLst/>
          </a:prstGeom>
          <a:noFill/>
        </p:spPr>
        <p:txBody>
          <a:bodyPr wrap="none" lIns="91436" tIns="45718" rIns="91436" bIns="45718" rtlCol="0">
            <a:spAutoFit/>
          </a:bodyPr>
          <a:lstStyle/>
          <a:p>
            <a:r>
              <a:rPr lang="en-US" dirty="0" smtClean="0"/>
              <a:t>LUMO +2</a:t>
            </a:r>
            <a:endParaRPr lang="en-US" dirty="0"/>
          </a:p>
        </p:txBody>
      </p:sp>
      <p:sp>
        <p:nvSpPr>
          <p:cNvPr id="2" name="Frame 1"/>
          <p:cNvSpPr/>
          <p:nvPr/>
        </p:nvSpPr>
        <p:spPr>
          <a:xfrm>
            <a:off x="4853852" y="1464080"/>
            <a:ext cx="4290148" cy="826810"/>
          </a:xfrm>
          <a:prstGeom prst="frame">
            <a:avLst>
              <a:gd name="adj1" fmla="val 6356"/>
            </a:avLst>
          </a:prstGeom>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solidFill>
                <a:schemeClr val="tx1"/>
              </a:solidFill>
            </a:endParaRPr>
          </a:p>
        </p:txBody>
      </p:sp>
      <p:sp>
        <p:nvSpPr>
          <p:cNvPr id="3" name="TextBox 2"/>
          <p:cNvSpPr txBox="1"/>
          <p:nvPr/>
        </p:nvSpPr>
        <p:spPr>
          <a:xfrm>
            <a:off x="4856618" y="1120642"/>
            <a:ext cx="2386700" cy="372952"/>
          </a:xfrm>
          <a:prstGeom prst="rect">
            <a:avLst/>
          </a:prstGeom>
          <a:noFill/>
        </p:spPr>
        <p:txBody>
          <a:bodyPr wrap="none" lIns="91436" tIns="45718" rIns="91436" bIns="45718" rtlCol="0">
            <a:spAutoFit/>
          </a:bodyPr>
          <a:lstStyle/>
          <a:p>
            <a:r>
              <a:rPr lang="el-GR" dirty="0" smtClean="0"/>
              <a:t>σ*</a:t>
            </a:r>
            <a:r>
              <a:rPr lang="en-US" dirty="0" smtClean="0"/>
              <a:t> is partially occupied</a:t>
            </a:r>
            <a:endParaRPr lang="en-US" dirty="0"/>
          </a:p>
        </p:txBody>
      </p:sp>
      <p:sp>
        <p:nvSpPr>
          <p:cNvPr id="5" name="Frame 4"/>
          <p:cNvSpPr/>
          <p:nvPr/>
        </p:nvSpPr>
        <p:spPr>
          <a:xfrm>
            <a:off x="5049563" y="4001436"/>
            <a:ext cx="3962504" cy="1126322"/>
          </a:xfrm>
          <a:prstGeom prst="frame">
            <a:avLst>
              <a:gd name="adj1" fmla="val 4741"/>
            </a:avLst>
          </a:prstGeom>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solidFill>
                <a:schemeClr val="tx1"/>
              </a:solidFill>
            </a:endParaRPr>
          </a:p>
        </p:txBody>
      </p:sp>
      <p:sp>
        <p:nvSpPr>
          <p:cNvPr id="6" name="TextBox 5"/>
          <p:cNvSpPr txBox="1"/>
          <p:nvPr/>
        </p:nvSpPr>
        <p:spPr>
          <a:xfrm>
            <a:off x="5734578" y="5165670"/>
            <a:ext cx="3237045" cy="923326"/>
          </a:xfrm>
          <a:prstGeom prst="rect">
            <a:avLst/>
          </a:prstGeom>
          <a:noFill/>
        </p:spPr>
        <p:txBody>
          <a:bodyPr wrap="square" lIns="91436" tIns="45718" rIns="91436" bIns="45718" rtlCol="0">
            <a:spAutoFit/>
          </a:bodyPr>
          <a:lstStyle/>
          <a:p>
            <a:r>
              <a:rPr lang="en-US" dirty="0" err="1" smtClean="0"/>
              <a:t>Lp</a:t>
            </a:r>
            <a:r>
              <a:rPr lang="en-US" dirty="0" smtClean="0"/>
              <a:t>(</a:t>
            </a:r>
            <a:r>
              <a:rPr lang="en-US" dirty="0" err="1" smtClean="0"/>
              <a:t>py</a:t>
            </a:r>
            <a:r>
              <a:rPr lang="en-US" dirty="0" smtClean="0"/>
              <a:t>)-&gt;</a:t>
            </a:r>
            <a:r>
              <a:rPr lang="el-GR" dirty="0" smtClean="0"/>
              <a:t>π</a:t>
            </a:r>
            <a:r>
              <a:rPr lang="en-US" dirty="0" smtClean="0"/>
              <a:t>*</a:t>
            </a:r>
          </a:p>
          <a:p>
            <a:r>
              <a:rPr lang="en-US" dirty="0" smtClean="0"/>
              <a:t>Less negative in the </a:t>
            </a:r>
            <a:r>
              <a:rPr lang="en-US" dirty="0" err="1" smtClean="0"/>
              <a:t>py</a:t>
            </a:r>
            <a:r>
              <a:rPr lang="en-US" dirty="0" smtClean="0"/>
              <a:t>-direction</a:t>
            </a:r>
          </a:p>
          <a:p>
            <a:r>
              <a:rPr lang="en-US" dirty="0" smtClean="0"/>
              <a:t>Same in </a:t>
            </a:r>
            <a:r>
              <a:rPr lang="en-US" dirty="0" err="1" smtClean="0"/>
              <a:t>px</a:t>
            </a:r>
            <a:r>
              <a:rPr lang="en-US" dirty="0" smtClean="0"/>
              <a:t> direction</a:t>
            </a:r>
            <a:endParaRPr lang="en-US" dirty="0"/>
          </a:p>
        </p:txBody>
      </p:sp>
      <p:sp>
        <p:nvSpPr>
          <p:cNvPr id="7" name="Frame 6"/>
          <p:cNvSpPr/>
          <p:nvPr/>
        </p:nvSpPr>
        <p:spPr>
          <a:xfrm>
            <a:off x="5049564" y="2922235"/>
            <a:ext cx="4094437" cy="863899"/>
          </a:xfrm>
          <a:prstGeom prst="frame">
            <a:avLst>
              <a:gd name="adj1" fmla="val 5444"/>
            </a:avLst>
          </a:prstGeom>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solidFill>
                <a:schemeClr val="tx1"/>
              </a:solidFill>
            </a:endParaRPr>
          </a:p>
        </p:txBody>
      </p:sp>
      <p:sp>
        <p:nvSpPr>
          <p:cNvPr id="22" name="TextBox 21"/>
          <p:cNvSpPr txBox="1"/>
          <p:nvPr/>
        </p:nvSpPr>
        <p:spPr>
          <a:xfrm>
            <a:off x="5177086" y="2606253"/>
            <a:ext cx="3308074" cy="372952"/>
          </a:xfrm>
          <a:prstGeom prst="rect">
            <a:avLst/>
          </a:prstGeom>
          <a:noFill/>
        </p:spPr>
        <p:txBody>
          <a:bodyPr wrap="none" lIns="91436" tIns="45718" rIns="91436" bIns="45718" rtlCol="0">
            <a:spAutoFit/>
          </a:bodyPr>
          <a:lstStyle/>
          <a:p>
            <a:r>
              <a:rPr lang="en-US" dirty="0" err="1" smtClean="0"/>
              <a:t>Lp</a:t>
            </a:r>
            <a:r>
              <a:rPr lang="en-US" dirty="0" smtClean="0"/>
              <a:t>(</a:t>
            </a:r>
            <a:r>
              <a:rPr lang="en-US" dirty="0" err="1" smtClean="0"/>
              <a:t>Cl</a:t>
            </a:r>
            <a:r>
              <a:rPr lang="en-US" dirty="0" smtClean="0"/>
              <a:t> </a:t>
            </a:r>
            <a:r>
              <a:rPr lang="en-US" dirty="0" err="1" smtClean="0"/>
              <a:t>pz</a:t>
            </a:r>
            <a:r>
              <a:rPr lang="en-US" dirty="0" smtClean="0"/>
              <a:t>) -&gt; </a:t>
            </a:r>
            <a:r>
              <a:rPr lang="el-GR" dirty="0" smtClean="0"/>
              <a:t>σ</a:t>
            </a:r>
            <a:r>
              <a:rPr lang="en-US" dirty="0" smtClean="0"/>
              <a:t>*(CN) strong </a:t>
            </a:r>
            <a:r>
              <a:rPr lang="el-GR" dirty="0" smtClean="0"/>
              <a:t>σ</a:t>
            </a:r>
            <a:r>
              <a:rPr lang="en-US" dirty="0" smtClean="0"/>
              <a:t>-hole </a:t>
            </a:r>
            <a:endParaRPr lang="en-US" dirty="0"/>
          </a:p>
        </p:txBody>
      </p:sp>
      <p:cxnSp>
        <p:nvCxnSpPr>
          <p:cNvPr id="31" name="Straight Arrow Connector 30"/>
          <p:cNvCxnSpPr/>
          <p:nvPr/>
        </p:nvCxnSpPr>
        <p:spPr>
          <a:xfrm flipV="1">
            <a:off x="626600" y="1334365"/>
            <a:ext cx="0" cy="28627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flipV="1">
            <a:off x="626601" y="1620407"/>
            <a:ext cx="379852" cy="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flipH="1">
            <a:off x="497370" y="1620407"/>
            <a:ext cx="129232" cy="23691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1006452" y="1435976"/>
            <a:ext cx="278872" cy="372952"/>
          </a:xfrm>
          <a:prstGeom prst="rect">
            <a:avLst/>
          </a:prstGeom>
          <a:noFill/>
        </p:spPr>
        <p:txBody>
          <a:bodyPr wrap="none" lIns="91436" tIns="45718" rIns="91436" bIns="45718" rtlCol="0">
            <a:spAutoFit/>
          </a:bodyPr>
          <a:lstStyle/>
          <a:p>
            <a:r>
              <a:rPr lang="en-US" dirty="0"/>
              <a:t>z</a:t>
            </a:r>
          </a:p>
        </p:txBody>
      </p:sp>
      <p:sp>
        <p:nvSpPr>
          <p:cNvPr id="39" name="TextBox 38"/>
          <p:cNvSpPr txBox="1"/>
          <p:nvPr/>
        </p:nvSpPr>
        <p:spPr>
          <a:xfrm>
            <a:off x="353741" y="1764696"/>
            <a:ext cx="297480" cy="372952"/>
          </a:xfrm>
          <a:prstGeom prst="rect">
            <a:avLst/>
          </a:prstGeom>
          <a:noFill/>
        </p:spPr>
        <p:txBody>
          <a:bodyPr wrap="none" lIns="91436" tIns="45718" rIns="91436" bIns="45718" rtlCol="0">
            <a:spAutoFit/>
          </a:bodyPr>
          <a:lstStyle/>
          <a:p>
            <a:r>
              <a:rPr lang="en-US" dirty="0"/>
              <a:t>y</a:t>
            </a:r>
          </a:p>
        </p:txBody>
      </p:sp>
      <p:sp>
        <p:nvSpPr>
          <p:cNvPr id="40" name="TextBox 39"/>
          <p:cNvSpPr txBox="1"/>
          <p:nvPr/>
        </p:nvSpPr>
        <p:spPr>
          <a:xfrm>
            <a:off x="480759" y="1047965"/>
            <a:ext cx="287882" cy="372952"/>
          </a:xfrm>
          <a:prstGeom prst="rect">
            <a:avLst/>
          </a:prstGeom>
          <a:noFill/>
        </p:spPr>
        <p:txBody>
          <a:bodyPr wrap="none" lIns="91436" tIns="45718" rIns="91436" bIns="45718" rtlCol="0">
            <a:spAutoFit/>
          </a:bodyPr>
          <a:lstStyle/>
          <a:p>
            <a:r>
              <a:rPr lang="en-US" dirty="0" smtClean="0"/>
              <a:t>x</a:t>
            </a:r>
            <a:endParaRPr lang="en-US" dirty="0"/>
          </a:p>
        </p:txBody>
      </p:sp>
      <p:sp>
        <p:nvSpPr>
          <p:cNvPr id="4" name="TextBox 3"/>
          <p:cNvSpPr txBox="1"/>
          <p:nvPr/>
        </p:nvSpPr>
        <p:spPr>
          <a:xfrm>
            <a:off x="4029075" y="1764696"/>
            <a:ext cx="846962" cy="372952"/>
          </a:xfrm>
          <a:prstGeom prst="rect">
            <a:avLst/>
          </a:prstGeom>
          <a:noFill/>
        </p:spPr>
        <p:txBody>
          <a:bodyPr wrap="square" lIns="91436" tIns="45718" rIns="91436" bIns="45718" rtlCol="0">
            <a:spAutoFit/>
          </a:bodyPr>
          <a:lstStyle/>
          <a:p>
            <a:r>
              <a:rPr lang="en-US" smtClean="0"/>
              <a:t>1)</a:t>
            </a:r>
            <a:endParaRPr lang="en-US"/>
          </a:p>
        </p:txBody>
      </p:sp>
      <p:sp>
        <p:nvSpPr>
          <p:cNvPr id="41" name="TextBox 40"/>
          <p:cNvSpPr txBox="1"/>
          <p:nvPr/>
        </p:nvSpPr>
        <p:spPr>
          <a:xfrm>
            <a:off x="4637556" y="2846506"/>
            <a:ext cx="846962" cy="372952"/>
          </a:xfrm>
          <a:prstGeom prst="rect">
            <a:avLst/>
          </a:prstGeom>
          <a:noFill/>
        </p:spPr>
        <p:txBody>
          <a:bodyPr wrap="square" lIns="91436" tIns="45718" rIns="91436" bIns="45718" rtlCol="0">
            <a:spAutoFit/>
          </a:bodyPr>
          <a:lstStyle/>
          <a:p>
            <a:r>
              <a:rPr lang="en-US" dirty="0"/>
              <a:t>2</a:t>
            </a:r>
            <a:r>
              <a:rPr lang="en-US" dirty="0" smtClean="0"/>
              <a:t>)</a:t>
            </a:r>
            <a:endParaRPr lang="en-US" dirty="0"/>
          </a:p>
        </p:txBody>
      </p:sp>
      <p:sp>
        <p:nvSpPr>
          <p:cNvPr id="42" name="TextBox 41"/>
          <p:cNvSpPr txBox="1"/>
          <p:nvPr/>
        </p:nvSpPr>
        <p:spPr>
          <a:xfrm>
            <a:off x="4685323" y="4232813"/>
            <a:ext cx="846962" cy="372952"/>
          </a:xfrm>
          <a:prstGeom prst="rect">
            <a:avLst/>
          </a:prstGeom>
          <a:noFill/>
        </p:spPr>
        <p:txBody>
          <a:bodyPr wrap="square" lIns="91436" tIns="45718" rIns="91436" bIns="45718" rtlCol="0">
            <a:spAutoFit/>
          </a:bodyPr>
          <a:lstStyle/>
          <a:p>
            <a:r>
              <a:rPr lang="en-US" dirty="0"/>
              <a:t>3</a:t>
            </a:r>
            <a:r>
              <a:rPr lang="en-US" dirty="0" smtClean="0"/>
              <a:t>)</a:t>
            </a:r>
            <a:endParaRPr lang="en-US" dirty="0"/>
          </a:p>
        </p:txBody>
      </p:sp>
      <p:sp>
        <p:nvSpPr>
          <p:cNvPr id="23" name="TextBox 22"/>
          <p:cNvSpPr txBox="1"/>
          <p:nvPr/>
        </p:nvSpPr>
        <p:spPr>
          <a:xfrm>
            <a:off x="327561" y="5127758"/>
            <a:ext cx="660609" cy="372952"/>
          </a:xfrm>
          <a:prstGeom prst="rect">
            <a:avLst/>
          </a:prstGeom>
          <a:noFill/>
        </p:spPr>
        <p:txBody>
          <a:bodyPr wrap="square" lIns="91436" tIns="45718" rIns="91436" bIns="45718" rtlCol="0">
            <a:spAutoFit/>
          </a:bodyPr>
          <a:lstStyle/>
          <a:p>
            <a:r>
              <a:rPr lang="en-US" smtClean="0"/>
              <a:t>4)</a:t>
            </a:r>
            <a:endParaRPr lang="en-US"/>
          </a:p>
        </p:txBody>
      </p:sp>
      <p:sp>
        <p:nvSpPr>
          <p:cNvPr id="24" name="Slide Number Placeholder 23"/>
          <p:cNvSpPr>
            <a:spLocks noGrp="1"/>
          </p:cNvSpPr>
          <p:nvPr>
            <p:ph type="sldNum" sz="quarter" idx="12"/>
          </p:nvPr>
        </p:nvSpPr>
        <p:spPr/>
        <p:txBody>
          <a:bodyPr/>
          <a:lstStyle/>
          <a:p>
            <a:fld id="{51DB6D41-6FBA-8A4A-8707-0D6796DAB0C7}" type="slidenum">
              <a:rPr lang="en-US" smtClean="0"/>
              <a:t>72</a:t>
            </a:fld>
            <a:endParaRPr lang="en-US"/>
          </a:p>
        </p:txBody>
      </p:sp>
    </p:spTree>
    <p:extLst>
      <p:ext uri="{BB962C8B-B14F-4D97-AF65-F5344CB8AC3E}">
        <p14:creationId xmlns:p14="http://schemas.microsoft.com/office/powerpoint/2010/main" val="135455640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Straight Arrow Connector 30"/>
          <p:cNvCxnSpPr/>
          <p:nvPr/>
        </p:nvCxnSpPr>
        <p:spPr>
          <a:xfrm flipV="1">
            <a:off x="626600" y="1334365"/>
            <a:ext cx="0" cy="28627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flipV="1">
            <a:off x="626601" y="1620407"/>
            <a:ext cx="379852" cy="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flipH="1">
            <a:off x="497370" y="1620407"/>
            <a:ext cx="129232" cy="23691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1006452" y="1435976"/>
            <a:ext cx="278872" cy="372952"/>
          </a:xfrm>
          <a:prstGeom prst="rect">
            <a:avLst/>
          </a:prstGeom>
          <a:noFill/>
        </p:spPr>
        <p:txBody>
          <a:bodyPr wrap="none" lIns="91436" tIns="45718" rIns="91436" bIns="45718" rtlCol="0">
            <a:spAutoFit/>
          </a:bodyPr>
          <a:lstStyle/>
          <a:p>
            <a:r>
              <a:rPr lang="en-US" dirty="0"/>
              <a:t>z</a:t>
            </a:r>
          </a:p>
        </p:txBody>
      </p:sp>
      <p:sp>
        <p:nvSpPr>
          <p:cNvPr id="39" name="TextBox 38"/>
          <p:cNvSpPr txBox="1"/>
          <p:nvPr/>
        </p:nvSpPr>
        <p:spPr>
          <a:xfrm>
            <a:off x="353741" y="1764696"/>
            <a:ext cx="297480" cy="372952"/>
          </a:xfrm>
          <a:prstGeom prst="rect">
            <a:avLst/>
          </a:prstGeom>
          <a:noFill/>
        </p:spPr>
        <p:txBody>
          <a:bodyPr wrap="none" lIns="91436" tIns="45718" rIns="91436" bIns="45718" rtlCol="0">
            <a:spAutoFit/>
          </a:bodyPr>
          <a:lstStyle/>
          <a:p>
            <a:r>
              <a:rPr lang="en-US" dirty="0"/>
              <a:t>y</a:t>
            </a:r>
          </a:p>
        </p:txBody>
      </p:sp>
      <p:sp>
        <p:nvSpPr>
          <p:cNvPr id="40" name="TextBox 39"/>
          <p:cNvSpPr txBox="1"/>
          <p:nvPr/>
        </p:nvSpPr>
        <p:spPr>
          <a:xfrm>
            <a:off x="480759" y="1047965"/>
            <a:ext cx="287882" cy="372952"/>
          </a:xfrm>
          <a:prstGeom prst="rect">
            <a:avLst/>
          </a:prstGeom>
          <a:noFill/>
        </p:spPr>
        <p:txBody>
          <a:bodyPr wrap="none" lIns="91436" tIns="45718" rIns="91436" bIns="45718" rtlCol="0">
            <a:spAutoFit/>
          </a:bodyPr>
          <a:lstStyle/>
          <a:p>
            <a:r>
              <a:rPr lang="en-US" dirty="0" smtClean="0"/>
              <a:t>x</a:t>
            </a:r>
            <a:endParaRPr lang="en-US" dirty="0"/>
          </a:p>
        </p:txBody>
      </p:sp>
      <p:pic>
        <p:nvPicPr>
          <p:cNvPr id="4" name="Picture 3" descr="Screenshot 2016-03-31 08.49.3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7640" y="3164727"/>
            <a:ext cx="3611880" cy="2095394"/>
          </a:xfrm>
          <a:prstGeom prst="rect">
            <a:avLst/>
          </a:prstGeom>
        </p:spPr>
      </p:pic>
      <p:pic>
        <p:nvPicPr>
          <p:cNvPr id="23" name="Picture 22" descr="Screenshot 2016-03-31 08.48.2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740" y="2915921"/>
            <a:ext cx="3733800" cy="2221375"/>
          </a:xfrm>
          <a:prstGeom prst="rect">
            <a:avLst/>
          </a:prstGeom>
        </p:spPr>
      </p:pic>
      <p:sp>
        <p:nvSpPr>
          <p:cNvPr id="24" name="Right Arrow 23"/>
          <p:cNvSpPr/>
          <p:nvPr/>
        </p:nvSpPr>
        <p:spPr>
          <a:xfrm>
            <a:off x="4287521" y="3972561"/>
            <a:ext cx="751840" cy="132080"/>
          </a:xfrm>
          <a:prstGeom prst="rightArrow">
            <a:avLst/>
          </a:prstGeom>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sp>
        <p:nvSpPr>
          <p:cNvPr id="25" name="TextBox 24"/>
          <p:cNvSpPr txBox="1"/>
          <p:nvPr/>
        </p:nvSpPr>
        <p:spPr>
          <a:xfrm>
            <a:off x="4087540" y="4952629"/>
            <a:ext cx="1259730" cy="372952"/>
          </a:xfrm>
          <a:prstGeom prst="rect">
            <a:avLst/>
          </a:prstGeom>
          <a:noFill/>
        </p:spPr>
        <p:txBody>
          <a:bodyPr wrap="none" lIns="91436" tIns="45718" rIns="91436" bIns="45718" rtlCol="0">
            <a:spAutoFit/>
          </a:bodyPr>
          <a:lstStyle/>
          <a:p>
            <a:r>
              <a:rPr lang="en-US" dirty="0" smtClean="0"/>
              <a:t>41kcal/</a:t>
            </a:r>
            <a:r>
              <a:rPr lang="en-US" dirty="0" err="1" smtClean="0"/>
              <a:t>mol</a:t>
            </a:r>
            <a:endParaRPr lang="en-US" dirty="0"/>
          </a:p>
        </p:txBody>
      </p:sp>
      <p:sp>
        <p:nvSpPr>
          <p:cNvPr id="27" name="TextBox 26"/>
          <p:cNvSpPr txBox="1"/>
          <p:nvPr/>
        </p:nvSpPr>
        <p:spPr>
          <a:xfrm>
            <a:off x="2600961" y="3003561"/>
            <a:ext cx="709239" cy="372952"/>
          </a:xfrm>
          <a:prstGeom prst="rect">
            <a:avLst/>
          </a:prstGeom>
          <a:noFill/>
        </p:spPr>
        <p:txBody>
          <a:bodyPr wrap="none" lIns="91436" tIns="45718" rIns="91436" bIns="45718" rtlCol="0">
            <a:spAutoFit/>
          </a:bodyPr>
          <a:lstStyle/>
          <a:p>
            <a:r>
              <a:rPr lang="en-US" dirty="0" err="1" smtClean="0"/>
              <a:t>Lp</a:t>
            </a:r>
            <a:r>
              <a:rPr lang="en-US" dirty="0" smtClean="0"/>
              <a:t>(O)</a:t>
            </a:r>
            <a:endParaRPr lang="en-US" dirty="0"/>
          </a:p>
        </p:txBody>
      </p:sp>
      <p:sp>
        <p:nvSpPr>
          <p:cNvPr id="28" name="TextBox 27"/>
          <p:cNvSpPr txBox="1"/>
          <p:nvPr/>
        </p:nvSpPr>
        <p:spPr>
          <a:xfrm>
            <a:off x="6339841" y="3003561"/>
            <a:ext cx="978016" cy="372952"/>
          </a:xfrm>
          <a:prstGeom prst="rect">
            <a:avLst/>
          </a:prstGeom>
          <a:noFill/>
        </p:spPr>
        <p:txBody>
          <a:bodyPr wrap="none" lIns="91436" tIns="45718" rIns="91436" bIns="45718" rtlCol="0">
            <a:spAutoFit/>
          </a:bodyPr>
          <a:lstStyle/>
          <a:p>
            <a:r>
              <a:rPr lang="el-GR" dirty="0" smtClean="0"/>
              <a:t>σ*(</a:t>
            </a:r>
            <a:r>
              <a:rPr lang="en-US" dirty="0" smtClean="0"/>
              <a:t>N-</a:t>
            </a:r>
            <a:r>
              <a:rPr lang="en-US" dirty="0" err="1" smtClean="0"/>
              <a:t>Cl</a:t>
            </a:r>
            <a:r>
              <a:rPr lang="en-US" dirty="0" smtClean="0"/>
              <a:t>)</a:t>
            </a:r>
            <a:endParaRPr lang="en-US" dirty="0"/>
          </a:p>
        </p:txBody>
      </p:sp>
      <p:sp>
        <p:nvSpPr>
          <p:cNvPr id="2" name="Slide Number Placeholder 1"/>
          <p:cNvSpPr>
            <a:spLocks noGrp="1"/>
          </p:cNvSpPr>
          <p:nvPr>
            <p:ph type="sldNum" sz="quarter" idx="12"/>
          </p:nvPr>
        </p:nvSpPr>
        <p:spPr/>
        <p:txBody>
          <a:bodyPr/>
          <a:lstStyle/>
          <a:p>
            <a:fld id="{51DB6D41-6FBA-8A4A-8707-0D6796DAB0C7}" type="slidenum">
              <a:rPr lang="en-US" smtClean="0"/>
              <a:t>73</a:t>
            </a:fld>
            <a:endParaRPr lang="en-US"/>
          </a:p>
        </p:txBody>
      </p:sp>
    </p:spTree>
    <p:extLst>
      <p:ext uri="{BB962C8B-B14F-4D97-AF65-F5344CB8AC3E}">
        <p14:creationId xmlns:p14="http://schemas.microsoft.com/office/powerpoint/2010/main" val="399433489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403412" y="6258561"/>
            <a:ext cx="9856694" cy="599440"/>
          </a:xfrm>
          <a:prstGeom prst="rect">
            <a:avLst/>
          </a:prstGeom>
          <a:solidFill>
            <a:schemeClr val="accent3">
              <a:lumMod val="75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sp>
        <p:nvSpPr>
          <p:cNvPr id="26" name="Rectangle 25"/>
          <p:cNvSpPr/>
          <p:nvPr/>
        </p:nvSpPr>
        <p:spPr>
          <a:xfrm>
            <a:off x="-403412" y="0"/>
            <a:ext cx="9856694" cy="769043"/>
          </a:xfrm>
          <a:prstGeom prst="rect">
            <a:avLst/>
          </a:prstGeom>
          <a:solidFill>
            <a:schemeClr val="accent3">
              <a:lumMod val="75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sp>
        <p:nvSpPr>
          <p:cNvPr id="5" name="Slide Number Placeholder 4"/>
          <p:cNvSpPr>
            <a:spLocks noGrp="1"/>
          </p:cNvSpPr>
          <p:nvPr>
            <p:ph type="sldNum" sz="quarter" idx="12"/>
          </p:nvPr>
        </p:nvSpPr>
        <p:spPr/>
        <p:txBody>
          <a:bodyPr/>
          <a:lstStyle/>
          <a:p>
            <a:fld id="{51DB6D41-6FBA-8A4A-8707-0D6796DAB0C7}" type="slidenum">
              <a:rPr lang="en-US" smtClean="0"/>
              <a:t>74</a:t>
            </a:fld>
            <a:endParaRPr lang="en-US"/>
          </a:p>
        </p:txBody>
      </p:sp>
      <p:sp>
        <p:nvSpPr>
          <p:cNvPr id="8" name="TextBox 7"/>
          <p:cNvSpPr txBox="1"/>
          <p:nvPr/>
        </p:nvSpPr>
        <p:spPr>
          <a:xfrm>
            <a:off x="4651414" y="1037086"/>
            <a:ext cx="4203973" cy="707886"/>
          </a:xfrm>
          <a:prstGeom prst="rect">
            <a:avLst/>
          </a:prstGeom>
          <a:noFill/>
        </p:spPr>
        <p:txBody>
          <a:bodyPr wrap="square" lIns="91436" tIns="45718" rIns="91436" bIns="45718" rtlCol="0">
            <a:spAutoFit/>
          </a:bodyPr>
          <a:lstStyle/>
          <a:p>
            <a:r>
              <a:rPr lang="en-US" sz="2000" dirty="0"/>
              <a:t>Ranking the halogen acceptors based on their vertical ionization energy:</a:t>
            </a:r>
          </a:p>
        </p:txBody>
      </p:sp>
      <p:sp>
        <p:nvSpPr>
          <p:cNvPr id="7" name="TextBox 6"/>
          <p:cNvSpPr txBox="1"/>
          <p:nvPr/>
        </p:nvSpPr>
        <p:spPr>
          <a:xfrm>
            <a:off x="5087124" y="5004126"/>
            <a:ext cx="3362141" cy="707886"/>
          </a:xfrm>
          <a:prstGeom prst="rect">
            <a:avLst/>
          </a:prstGeom>
          <a:noFill/>
        </p:spPr>
        <p:txBody>
          <a:bodyPr wrap="square" lIns="91436" tIns="45718" rIns="91436" bIns="45718" rtlCol="0">
            <a:spAutoFit/>
          </a:bodyPr>
          <a:lstStyle/>
          <a:p>
            <a:r>
              <a:rPr lang="en-US" sz="2000" dirty="0"/>
              <a:t>Without the two outliers</a:t>
            </a:r>
          </a:p>
          <a:p>
            <a:r>
              <a:rPr lang="en-US" sz="2000" dirty="0"/>
              <a:t>R</a:t>
            </a:r>
            <a:r>
              <a:rPr lang="en-US" sz="2000" baseline="30000" dirty="0"/>
              <a:t>2 </a:t>
            </a:r>
            <a:r>
              <a:rPr lang="en-US" sz="2000" dirty="0"/>
              <a:t>=  0.928</a:t>
            </a: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7537" y="1780552"/>
            <a:ext cx="3751729" cy="3126441"/>
          </a:xfrm>
          <a:prstGeom prst="rect">
            <a:avLst/>
          </a:prstGeom>
        </p:spPr>
      </p:pic>
      <p:sp>
        <p:nvSpPr>
          <p:cNvPr id="20" name="TextBox 19"/>
          <p:cNvSpPr txBox="1"/>
          <p:nvPr/>
        </p:nvSpPr>
        <p:spPr>
          <a:xfrm>
            <a:off x="456470" y="939293"/>
            <a:ext cx="3474947" cy="707886"/>
          </a:xfrm>
          <a:prstGeom prst="rect">
            <a:avLst/>
          </a:prstGeom>
          <a:noFill/>
        </p:spPr>
        <p:txBody>
          <a:bodyPr wrap="square" lIns="91436" tIns="45718" rIns="91436" bIns="45718" rtlCol="0">
            <a:spAutoFit/>
          </a:bodyPr>
          <a:lstStyle/>
          <a:p>
            <a:r>
              <a:rPr lang="en-US" sz="2000" dirty="0"/>
              <a:t>Considering the strength of the XB in </a:t>
            </a:r>
            <a:r>
              <a:rPr lang="en-US" sz="2000" dirty="0" err="1">
                <a:solidFill>
                  <a:srgbClr val="C00000"/>
                </a:solidFill>
              </a:rPr>
              <a:t>FCl</a:t>
            </a:r>
            <a:r>
              <a:rPr lang="en-US" sz="2000" dirty="0">
                <a:solidFill>
                  <a:srgbClr val="C00000"/>
                </a:solidFill>
              </a:rPr>
              <a:t>···NR</a:t>
            </a:r>
            <a:r>
              <a:rPr lang="en-US" sz="2000" baseline="-25000" dirty="0">
                <a:solidFill>
                  <a:srgbClr val="C00000"/>
                </a:solidFill>
              </a:rPr>
              <a:t>3 </a:t>
            </a:r>
            <a:endParaRPr lang="en-US" sz="2000" dirty="0">
              <a:solidFill>
                <a:srgbClr val="C00000"/>
              </a:solidFill>
            </a:endParaRPr>
          </a:p>
        </p:txBody>
      </p:sp>
      <p:sp>
        <p:nvSpPr>
          <p:cNvPr id="19" name="Title 1"/>
          <p:cNvSpPr>
            <a:spLocks noGrp="1"/>
          </p:cNvSpPr>
          <p:nvPr>
            <p:ph type="title"/>
          </p:nvPr>
        </p:nvSpPr>
        <p:spPr>
          <a:xfrm>
            <a:off x="243840" y="92655"/>
            <a:ext cx="8722360" cy="609282"/>
          </a:xfrm>
        </p:spPr>
        <p:txBody>
          <a:bodyPr/>
          <a:lstStyle/>
          <a:p>
            <a:r>
              <a:rPr lang="en-US" dirty="0" smtClean="0"/>
              <a:t>Influence of the Halogen Acceptor</a:t>
            </a:r>
            <a:endParaRPr lang="en-US" dirty="0"/>
          </a:p>
        </p:txBody>
      </p:sp>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097" y="1530155"/>
            <a:ext cx="3989736" cy="3324780"/>
          </a:xfrm>
          <a:prstGeom prst="rect">
            <a:avLst/>
          </a:prstGeom>
        </p:spPr>
      </p:pic>
      <p:cxnSp>
        <p:nvCxnSpPr>
          <p:cNvPr id="22" name="Straight Connector 21"/>
          <p:cNvCxnSpPr/>
          <p:nvPr/>
        </p:nvCxnSpPr>
        <p:spPr>
          <a:xfrm>
            <a:off x="4291414" y="950755"/>
            <a:ext cx="0" cy="5039360"/>
          </a:xfrm>
          <a:prstGeom prst="line">
            <a:avLst/>
          </a:prstGeom>
          <a:ln>
            <a:solidFill>
              <a:srgbClr val="7030A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7882525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403412" y="6258561"/>
            <a:ext cx="9856694" cy="599440"/>
          </a:xfrm>
          <a:prstGeom prst="rect">
            <a:avLst/>
          </a:prstGeom>
          <a:solidFill>
            <a:schemeClr val="accent2">
              <a:lumMod val="75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sp>
        <p:nvSpPr>
          <p:cNvPr id="13" name="Rectangle 12"/>
          <p:cNvSpPr/>
          <p:nvPr/>
        </p:nvSpPr>
        <p:spPr>
          <a:xfrm>
            <a:off x="-403412" y="0"/>
            <a:ext cx="9856694" cy="769043"/>
          </a:xfrm>
          <a:prstGeom prst="rect">
            <a:avLst/>
          </a:prstGeom>
          <a:solidFill>
            <a:schemeClr val="accent2">
              <a:lumMod val="75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sp>
        <p:nvSpPr>
          <p:cNvPr id="2" name="Title 1"/>
          <p:cNvSpPr>
            <a:spLocks noGrp="1"/>
          </p:cNvSpPr>
          <p:nvPr>
            <p:ph type="title"/>
          </p:nvPr>
        </p:nvSpPr>
        <p:spPr/>
        <p:txBody>
          <a:bodyPr/>
          <a:lstStyle/>
          <a:p>
            <a:r>
              <a:rPr lang="en-US" dirty="0" smtClean="0"/>
              <a:t>Anionic Complexes</a:t>
            </a:r>
            <a:endParaRPr lang="en-US" dirty="0"/>
          </a:p>
        </p:txBody>
      </p:sp>
      <p:sp>
        <p:nvSpPr>
          <p:cNvPr id="5" name="Slide Number Placeholder 4"/>
          <p:cNvSpPr>
            <a:spLocks noGrp="1"/>
          </p:cNvSpPr>
          <p:nvPr>
            <p:ph type="sldNum" sz="quarter" idx="12"/>
          </p:nvPr>
        </p:nvSpPr>
        <p:spPr/>
        <p:txBody>
          <a:bodyPr/>
          <a:lstStyle/>
          <a:p>
            <a:fld id="{51DB6D41-6FBA-8A4A-8707-0D6796DAB0C7}" type="slidenum">
              <a:rPr lang="en-US" smtClean="0"/>
              <a:t>75</a:t>
            </a:fld>
            <a:endParaRPr lang="en-US"/>
          </a:p>
        </p:txBody>
      </p:sp>
      <p:sp>
        <p:nvSpPr>
          <p:cNvPr id="9" name="TextBox 8"/>
          <p:cNvSpPr txBox="1"/>
          <p:nvPr/>
        </p:nvSpPr>
        <p:spPr>
          <a:xfrm>
            <a:off x="4693920" y="1820173"/>
            <a:ext cx="4178151" cy="1908215"/>
          </a:xfrm>
          <a:prstGeom prst="rect">
            <a:avLst/>
          </a:prstGeom>
          <a:noFill/>
        </p:spPr>
        <p:txBody>
          <a:bodyPr wrap="square" lIns="91436" tIns="45718" rIns="91436" bIns="45718" rtlCol="0">
            <a:spAutoFit/>
          </a:bodyPr>
          <a:lstStyle/>
          <a:p>
            <a:r>
              <a:rPr lang="en-US" sz="2000" dirty="0"/>
              <a:t>Increases in strength with the:</a:t>
            </a:r>
          </a:p>
          <a:p>
            <a:pPr marL="285739" indent="-285739">
              <a:buFont typeface="Arial" charset="0"/>
              <a:buChar char="•"/>
            </a:pPr>
            <a:r>
              <a:rPr lang="en-US" sz="2000" dirty="0"/>
              <a:t>Increase in Y-X polarity</a:t>
            </a:r>
          </a:p>
          <a:p>
            <a:pPr marL="285739" indent="-285739">
              <a:buFont typeface="Arial" charset="0"/>
              <a:buChar char="•"/>
            </a:pPr>
            <a:r>
              <a:rPr lang="en-US" sz="2000" dirty="0"/>
              <a:t>Polarizing power and electronegativity of Y</a:t>
            </a:r>
          </a:p>
          <a:p>
            <a:pPr marL="285739" indent="-285739">
              <a:buFont typeface="Arial" charset="0"/>
              <a:buChar char="•"/>
            </a:pPr>
            <a:endParaRPr lang="en-US" dirty="0">
              <a:solidFill>
                <a:schemeClr val="accent2"/>
              </a:solidFill>
            </a:endParaRPr>
          </a:p>
          <a:p>
            <a:pPr marL="285739" indent="-285739">
              <a:buFont typeface="Arial" charset="0"/>
              <a:buChar char="•"/>
            </a:pPr>
            <a:r>
              <a:rPr lang="en-US" sz="2000" dirty="0">
                <a:solidFill>
                  <a:srgbClr val="C00000"/>
                </a:solidFill>
              </a:rPr>
              <a:t>HCC-Cl &lt; NC-Cl &lt; O</a:t>
            </a:r>
            <a:r>
              <a:rPr lang="en-US" sz="2000" baseline="-25000" dirty="0">
                <a:solidFill>
                  <a:srgbClr val="C00000"/>
                </a:solidFill>
              </a:rPr>
              <a:t>2</a:t>
            </a:r>
            <a:r>
              <a:rPr lang="en-US" sz="2000" dirty="0">
                <a:solidFill>
                  <a:srgbClr val="C00000"/>
                </a:solidFill>
              </a:rPr>
              <a:t>N-Cl &lt; </a:t>
            </a:r>
            <a:r>
              <a:rPr lang="en-US" sz="2000" dirty="0">
                <a:solidFill>
                  <a:schemeClr val="accent2"/>
                </a:solidFill>
              </a:rPr>
              <a:t>Cl</a:t>
            </a:r>
            <a:r>
              <a:rPr lang="en-US" sz="2000" baseline="-25000" dirty="0">
                <a:solidFill>
                  <a:schemeClr val="accent2"/>
                </a:solidFill>
              </a:rPr>
              <a:t>2</a:t>
            </a:r>
            <a:r>
              <a:rPr lang="en-US" sz="2000" baseline="-25000" dirty="0">
                <a:solidFill>
                  <a:srgbClr val="C00000"/>
                </a:solidFill>
              </a:rPr>
              <a:t> </a:t>
            </a:r>
            <a:r>
              <a:rPr lang="en-US" sz="2000" dirty="0">
                <a:solidFill>
                  <a:srgbClr val="C00000"/>
                </a:solidFill>
              </a:rPr>
              <a:t>&lt; </a:t>
            </a:r>
            <a:r>
              <a:rPr lang="en-US" sz="2000" dirty="0" err="1">
                <a:solidFill>
                  <a:srgbClr val="C00000"/>
                </a:solidFill>
              </a:rPr>
              <a:t>FCl</a:t>
            </a:r>
            <a:endParaRPr lang="en-US" sz="2000" dirty="0">
              <a:solidFill>
                <a:srgbClr val="C00000"/>
              </a:solidFill>
            </a:endParaRPr>
          </a:p>
        </p:txBody>
      </p:sp>
      <p:sp>
        <p:nvSpPr>
          <p:cNvPr id="10" name="TextBox 9"/>
          <p:cNvSpPr txBox="1"/>
          <p:nvPr/>
        </p:nvSpPr>
        <p:spPr>
          <a:xfrm>
            <a:off x="4749190" y="1320661"/>
            <a:ext cx="1809663" cy="400110"/>
          </a:xfrm>
          <a:prstGeom prst="rect">
            <a:avLst/>
          </a:prstGeom>
          <a:noFill/>
        </p:spPr>
        <p:txBody>
          <a:bodyPr wrap="none" lIns="91436" tIns="45718" rIns="91436" bIns="45718" rtlCol="0">
            <a:spAutoFit/>
          </a:bodyPr>
          <a:lstStyle/>
          <a:p>
            <a:r>
              <a:rPr lang="en-US" sz="2000" dirty="0">
                <a:solidFill>
                  <a:srgbClr val="C00000"/>
                </a:solidFill>
              </a:rPr>
              <a:t>Halogen bonds</a:t>
            </a: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651" y="1075943"/>
            <a:ext cx="4647951" cy="3873293"/>
          </a:xfrm>
          <a:prstGeom prst="rect">
            <a:avLst/>
          </a:prstGeom>
        </p:spPr>
      </p:pic>
      <p:sp>
        <p:nvSpPr>
          <p:cNvPr id="6" name="TextBox 5"/>
          <p:cNvSpPr txBox="1"/>
          <p:nvPr/>
        </p:nvSpPr>
        <p:spPr>
          <a:xfrm>
            <a:off x="6094225" y="4348480"/>
            <a:ext cx="1278326" cy="372952"/>
          </a:xfrm>
          <a:prstGeom prst="rect">
            <a:avLst/>
          </a:prstGeom>
          <a:noFill/>
        </p:spPr>
        <p:txBody>
          <a:bodyPr wrap="none" lIns="91436" tIns="45718" rIns="91436" bIns="45718" rtlCol="0">
            <a:spAutoFit/>
          </a:bodyPr>
          <a:lstStyle/>
          <a:p>
            <a:r>
              <a:rPr lang="en-US" dirty="0" smtClean="0"/>
              <a:t>[</a:t>
            </a:r>
            <a:r>
              <a:rPr lang="en-US" dirty="0" err="1" smtClean="0"/>
              <a:t>Cl</a:t>
            </a:r>
            <a:r>
              <a:rPr lang="en-US" dirty="0" smtClean="0"/>
              <a:t>···</a:t>
            </a:r>
            <a:r>
              <a:rPr lang="en-US" dirty="0" err="1" smtClean="0"/>
              <a:t>Cl</a:t>
            </a:r>
            <a:r>
              <a:rPr lang="en-US" dirty="0" smtClean="0"/>
              <a:t>···</a:t>
            </a:r>
            <a:r>
              <a:rPr lang="en-US" dirty="0" err="1" smtClean="0"/>
              <a:t>Cl</a:t>
            </a:r>
            <a:r>
              <a:rPr lang="en-US" dirty="0" smtClean="0"/>
              <a:t>]</a:t>
            </a:r>
            <a:r>
              <a:rPr lang="en-US" baseline="30000" dirty="0" smtClean="0"/>
              <a:t>-</a:t>
            </a:r>
            <a:endParaRPr lang="en-US" baseline="30000" dirty="0"/>
          </a:p>
        </p:txBody>
      </p:sp>
      <p:sp>
        <p:nvSpPr>
          <p:cNvPr id="15" name="Rectangle 14"/>
          <p:cNvSpPr/>
          <p:nvPr/>
        </p:nvSpPr>
        <p:spPr>
          <a:xfrm>
            <a:off x="1859280" y="5085726"/>
            <a:ext cx="1412240" cy="1216341"/>
          </a:xfrm>
          <a:prstGeom prst="rect">
            <a:avLst/>
          </a:prstGeom>
        </p:spPr>
        <p:txBody>
          <a:bodyPr wrap="square" lIns="91436" tIns="45718" rIns="91436" bIns="45718">
            <a:spAutoFit/>
          </a:bodyPr>
          <a:lstStyle/>
          <a:p>
            <a:r>
              <a:rPr lang="el-GR" dirty="0"/>
              <a:t>χ</a:t>
            </a:r>
            <a:r>
              <a:rPr lang="en-US" dirty="0"/>
              <a:t>(C) = 2.50</a:t>
            </a:r>
          </a:p>
          <a:p>
            <a:r>
              <a:rPr lang="el-GR" dirty="0" smtClean="0"/>
              <a:t>χ</a:t>
            </a:r>
            <a:r>
              <a:rPr lang="en-US" dirty="0"/>
              <a:t>(N) = </a:t>
            </a:r>
            <a:r>
              <a:rPr lang="en-US" dirty="0" smtClean="0"/>
              <a:t>3.07</a:t>
            </a:r>
          </a:p>
          <a:p>
            <a:r>
              <a:rPr lang="el-GR" dirty="0"/>
              <a:t>χ</a:t>
            </a:r>
            <a:r>
              <a:rPr lang="en-US" dirty="0" smtClean="0"/>
              <a:t>(</a:t>
            </a:r>
            <a:r>
              <a:rPr lang="en-US" dirty="0" err="1" smtClean="0"/>
              <a:t>Cl</a:t>
            </a:r>
            <a:r>
              <a:rPr lang="en-US" dirty="0" smtClean="0"/>
              <a:t>) </a:t>
            </a:r>
            <a:r>
              <a:rPr lang="en-US" dirty="0"/>
              <a:t>= </a:t>
            </a:r>
            <a:r>
              <a:rPr lang="en-US" dirty="0" smtClean="0"/>
              <a:t>2.87</a:t>
            </a:r>
            <a:endParaRPr lang="en-US" dirty="0"/>
          </a:p>
          <a:p>
            <a:endParaRPr lang="en-US" dirty="0"/>
          </a:p>
        </p:txBody>
      </p:sp>
      <p:sp>
        <p:nvSpPr>
          <p:cNvPr id="7" name="TextBox 6"/>
          <p:cNvSpPr txBox="1"/>
          <p:nvPr/>
        </p:nvSpPr>
        <p:spPr>
          <a:xfrm>
            <a:off x="5171441" y="5321886"/>
            <a:ext cx="3251592" cy="654081"/>
          </a:xfrm>
          <a:prstGeom prst="rect">
            <a:avLst/>
          </a:prstGeom>
          <a:noFill/>
        </p:spPr>
        <p:txBody>
          <a:bodyPr wrap="none" lIns="91436" tIns="45718" rIns="91436" bIns="45718" rtlCol="0">
            <a:spAutoFit/>
          </a:bodyPr>
          <a:lstStyle/>
          <a:p>
            <a:r>
              <a:rPr lang="en-US" dirty="0" smtClean="0"/>
              <a:t>CT:  0.546 me                0.378 me</a:t>
            </a:r>
          </a:p>
          <a:p>
            <a:r>
              <a:rPr lang="en-US" dirty="0" smtClean="0"/>
              <a:t> </a:t>
            </a:r>
            <a:endParaRPr lang="en-US" dirty="0"/>
          </a:p>
        </p:txBody>
      </p:sp>
      <p:sp>
        <p:nvSpPr>
          <p:cNvPr id="16" name="Rectangle 15"/>
          <p:cNvSpPr/>
          <p:nvPr/>
        </p:nvSpPr>
        <p:spPr>
          <a:xfrm>
            <a:off x="5820032" y="5040677"/>
            <a:ext cx="494055" cy="372952"/>
          </a:xfrm>
          <a:prstGeom prst="rect">
            <a:avLst/>
          </a:prstGeom>
        </p:spPr>
        <p:txBody>
          <a:bodyPr wrap="none" lIns="91436" tIns="45718" rIns="91436" bIns="45718">
            <a:spAutoFit/>
          </a:bodyPr>
          <a:lstStyle/>
          <a:p>
            <a:r>
              <a:rPr lang="en-US" dirty="0"/>
              <a:t>Cl</a:t>
            </a:r>
            <a:r>
              <a:rPr lang="en-US" baseline="-25000" dirty="0"/>
              <a:t>3</a:t>
            </a:r>
            <a:r>
              <a:rPr lang="en-US" baseline="30000" dirty="0"/>
              <a:t>-</a:t>
            </a:r>
          </a:p>
        </p:txBody>
      </p:sp>
      <p:sp>
        <p:nvSpPr>
          <p:cNvPr id="17" name="TextBox 16"/>
          <p:cNvSpPr txBox="1"/>
          <p:nvPr/>
        </p:nvSpPr>
        <p:spPr>
          <a:xfrm>
            <a:off x="7257298" y="5040677"/>
            <a:ext cx="1162937" cy="372952"/>
          </a:xfrm>
          <a:prstGeom prst="rect">
            <a:avLst/>
          </a:prstGeom>
          <a:noFill/>
        </p:spPr>
        <p:txBody>
          <a:bodyPr wrap="none" lIns="91436" tIns="45718" rIns="91436" bIns="45718" rtlCol="0">
            <a:spAutoFit/>
          </a:bodyPr>
          <a:lstStyle/>
          <a:p>
            <a:r>
              <a:rPr lang="en-US" dirty="0" smtClean="0"/>
              <a:t>O</a:t>
            </a:r>
            <a:r>
              <a:rPr lang="en-US" baseline="-25000" dirty="0" smtClean="0"/>
              <a:t>2</a:t>
            </a:r>
            <a:r>
              <a:rPr lang="en-US" dirty="0" smtClean="0"/>
              <a:t>NCl···</a:t>
            </a:r>
            <a:r>
              <a:rPr lang="en-US" dirty="0" err="1" smtClean="0"/>
              <a:t>Cl</a:t>
            </a:r>
            <a:r>
              <a:rPr lang="en-US" baseline="30000" dirty="0" smtClean="0"/>
              <a:t>-</a:t>
            </a:r>
            <a:endParaRPr lang="en-US" dirty="0"/>
          </a:p>
        </p:txBody>
      </p:sp>
    </p:spTree>
    <p:extLst>
      <p:ext uri="{BB962C8B-B14F-4D97-AF65-F5344CB8AC3E}">
        <p14:creationId xmlns:p14="http://schemas.microsoft.com/office/powerpoint/2010/main" val="322623046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403412" y="6258561"/>
            <a:ext cx="9856694" cy="599440"/>
          </a:xfrm>
          <a:prstGeom prst="rect">
            <a:avLst/>
          </a:prstGeom>
          <a:solidFill>
            <a:schemeClr val="accent2">
              <a:lumMod val="75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sp>
        <p:nvSpPr>
          <p:cNvPr id="11" name="Rectangle 10"/>
          <p:cNvSpPr/>
          <p:nvPr/>
        </p:nvSpPr>
        <p:spPr>
          <a:xfrm>
            <a:off x="-403412" y="0"/>
            <a:ext cx="9856694" cy="769043"/>
          </a:xfrm>
          <a:prstGeom prst="rect">
            <a:avLst/>
          </a:prstGeom>
          <a:solidFill>
            <a:schemeClr val="accent2">
              <a:lumMod val="75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sp>
        <p:nvSpPr>
          <p:cNvPr id="2" name="Title 1"/>
          <p:cNvSpPr>
            <a:spLocks noGrp="1"/>
          </p:cNvSpPr>
          <p:nvPr>
            <p:ph type="title"/>
          </p:nvPr>
        </p:nvSpPr>
        <p:spPr/>
        <p:txBody>
          <a:bodyPr/>
          <a:lstStyle/>
          <a:p>
            <a:r>
              <a:rPr lang="en-US" dirty="0" smtClean="0"/>
              <a:t>Neutral Complexes</a:t>
            </a:r>
            <a:endParaRPr lang="en-US" dirty="0"/>
          </a:p>
        </p:txBody>
      </p:sp>
      <p:sp>
        <p:nvSpPr>
          <p:cNvPr id="5" name="Slide Number Placeholder 4"/>
          <p:cNvSpPr>
            <a:spLocks noGrp="1"/>
          </p:cNvSpPr>
          <p:nvPr>
            <p:ph type="sldNum" sz="quarter" idx="12"/>
          </p:nvPr>
        </p:nvSpPr>
        <p:spPr/>
        <p:txBody>
          <a:bodyPr/>
          <a:lstStyle/>
          <a:p>
            <a:fld id="{51DB6D41-6FBA-8A4A-8707-0D6796DAB0C7}" type="slidenum">
              <a:rPr lang="en-US" smtClean="0"/>
              <a:t>76</a:t>
            </a:fld>
            <a:endParaRPr lang="en-US"/>
          </a:p>
        </p:txBody>
      </p:sp>
      <p:sp>
        <p:nvSpPr>
          <p:cNvPr id="8" name="TextBox 7"/>
          <p:cNvSpPr txBox="1"/>
          <p:nvPr/>
        </p:nvSpPr>
        <p:spPr>
          <a:xfrm>
            <a:off x="4920201" y="3164344"/>
            <a:ext cx="4046000" cy="400110"/>
          </a:xfrm>
          <a:prstGeom prst="rect">
            <a:avLst/>
          </a:prstGeom>
          <a:noFill/>
        </p:spPr>
        <p:txBody>
          <a:bodyPr wrap="square" lIns="91436" tIns="45718" rIns="91436" bIns="45718" rtlCol="0">
            <a:spAutoFit/>
          </a:bodyPr>
          <a:lstStyle/>
          <a:p>
            <a:pPr marL="285739" indent="-285739">
              <a:buFont typeface="Arial" charset="0"/>
              <a:buChar char="•"/>
            </a:pPr>
            <a:r>
              <a:rPr lang="en-US" sz="2000" dirty="0">
                <a:solidFill>
                  <a:srgbClr val="C00000"/>
                </a:solidFill>
              </a:rPr>
              <a:t>HCC-Cl &lt; NC-Cl &lt; O</a:t>
            </a:r>
            <a:r>
              <a:rPr lang="en-US" sz="2000" baseline="-25000" dirty="0">
                <a:solidFill>
                  <a:srgbClr val="C00000"/>
                </a:solidFill>
              </a:rPr>
              <a:t>2</a:t>
            </a:r>
            <a:r>
              <a:rPr lang="en-US" sz="2000" dirty="0">
                <a:solidFill>
                  <a:srgbClr val="C00000"/>
                </a:solidFill>
              </a:rPr>
              <a:t>N-Cl &lt; Cl</a:t>
            </a:r>
            <a:r>
              <a:rPr lang="en-US" sz="2000" baseline="-25000" dirty="0">
                <a:solidFill>
                  <a:srgbClr val="C00000"/>
                </a:solidFill>
              </a:rPr>
              <a:t>2 </a:t>
            </a:r>
            <a:r>
              <a:rPr lang="en-US" sz="2000" dirty="0">
                <a:solidFill>
                  <a:srgbClr val="C00000"/>
                </a:solidFill>
              </a:rPr>
              <a:t>&lt; </a:t>
            </a:r>
            <a:r>
              <a:rPr lang="en-US" sz="2000" dirty="0" err="1">
                <a:solidFill>
                  <a:srgbClr val="C00000"/>
                </a:solidFill>
              </a:rPr>
              <a:t>FCl</a:t>
            </a:r>
            <a:endParaRPr lang="en-US" sz="2000" dirty="0">
              <a:solidFill>
                <a:srgbClr val="C00000"/>
              </a:solidFill>
            </a:endParaRPr>
          </a:p>
        </p:txBody>
      </p:sp>
      <p:sp>
        <p:nvSpPr>
          <p:cNvPr id="9" name="TextBox 8"/>
          <p:cNvSpPr txBox="1"/>
          <p:nvPr/>
        </p:nvSpPr>
        <p:spPr>
          <a:xfrm>
            <a:off x="4920201" y="2034854"/>
            <a:ext cx="1924515" cy="432137"/>
          </a:xfrm>
          <a:prstGeom prst="rect">
            <a:avLst/>
          </a:prstGeom>
          <a:noFill/>
        </p:spPr>
        <p:txBody>
          <a:bodyPr wrap="none" lIns="91436" tIns="45718" rIns="91436" bIns="45718" rtlCol="0">
            <a:spAutoFit/>
          </a:bodyPr>
          <a:lstStyle/>
          <a:p>
            <a:r>
              <a:rPr lang="en-US" sz="2200" dirty="0">
                <a:solidFill>
                  <a:srgbClr val="C00000"/>
                </a:solidFill>
              </a:rPr>
              <a:t>Halogen bonds</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680" y="1388482"/>
            <a:ext cx="4686520" cy="3905433"/>
          </a:xfrm>
          <a:prstGeom prst="rect">
            <a:avLst/>
          </a:prstGeom>
        </p:spPr>
      </p:pic>
      <p:sp>
        <p:nvSpPr>
          <p:cNvPr id="3" name="TextBox 2"/>
          <p:cNvSpPr txBox="1"/>
          <p:nvPr/>
        </p:nvSpPr>
        <p:spPr>
          <a:xfrm>
            <a:off x="4881282" y="1470722"/>
            <a:ext cx="3689170" cy="400110"/>
          </a:xfrm>
          <a:prstGeom prst="rect">
            <a:avLst/>
          </a:prstGeom>
          <a:noFill/>
        </p:spPr>
        <p:txBody>
          <a:bodyPr wrap="square" lIns="91436" tIns="45718" rIns="91436" bIns="45718" rtlCol="0">
            <a:spAutoFit/>
          </a:bodyPr>
          <a:lstStyle/>
          <a:p>
            <a:r>
              <a:rPr lang="en-US" sz="2000" dirty="0"/>
              <a:t>NH</a:t>
            </a:r>
            <a:r>
              <a:rPr lang="en-US" sz="2000" baseline="-25000" dirty="0"/>
              <a:t>3</a:t>
            </a:r>
            <a:r>
              <a:rPr lang="en-US" sz="2000" dirty="0"/>
              <a:t> forms weaker bonds than Cl</a:t>
            </a:r>
            <a:r>
              <a:rPr lang="en-US" sz="2000" baseline="30000" dirty="0"/>
              <a:t>-</a:t>
            </a:r>
            <a:endParaRPr lang="en-US" sz="2000" dirty="0"/>
          </a:p>
        </p:txBody>
      </p:sp>
      <p:sp>
        <p:nvSpPr>
          <p:cNvPr id="6" name="Rectangle 5"/>
          <p:cNvSpPr/>
          <p:nvPr/>
        </p:nvSpPr>
        <p:spPr>
          <a:xfrm>
            <a:off x="4881282" y="2629761"/>
            <a:ext cx="4572000" cy="400110"/>
          </a:xfrm>
          <a:prstGeom prst="rect">
            <a:avLst/>
          </a:prstGeom>
        </p:spPr>
        <p:txBody>
          <a:bodyPr lIns="91436" tIns="45718" rIns="91436" bIns="45718">
            <a:spAutoFit/>
          </a:bodyPr>
          <a:lstStyle/>
          <a:p>
            <a:r>
              <a:rPr lang="en-US" sz="2000" dirty="0"/>
              <a:t>A similar strength order is found</a:t>
            </a:r>
          </a:p>
        </p:txBody>
      </p:sp>
      <p:sp>
        <p:nvSpPr>
          <p:cNvPr id="7" name="Right Brace 6"/>
          <p:cNvSpPr/>
          <p:nvPr/>
        </p:nvSpPr>
        <p:spPr>
          <a:xfrm rot="5400000">
            <a:off x="7142478" y="2560625"/>
            <a:ext cx="227239" cy="2129886"/>
          </a:xfrm>
          <a:prstGeom prst="rightBrace">
            <a:avLst/>
          </a:prstGeom>
        </p:spPr>
        <p:style>
          <a:lnRef idx="2">
            <a:schemeClr val="accent1"/>
          </a:lnRef>
          <a:fillRef idx="0">
            <a:schemeClr val="accent1"/>
          </a:fillRef>
          <a:effectRef idx="1">
            <a:schemeClr val="accent1"/>
          </a:effectRef>
          <a:fontRef idx="minor">
            <a:schemeClr val="tx1"/>
          </a:fontRef>
        </p:style>
        <p:txBody>
          <a:bodyPr lIns="91436" tIns="45718" rIns="91436" bIns="45718" rtlCol="0" anchor="ctr"/>
          <a:lstStyle/>
          <a:p>
            <a:pPr algn="ctr"/>
            <a:endParaRPr lang="en-US"/>
          </a:p>
        </p:txBody>
      </p:sp>
      <p:sp>
        <p:nvSpPr>
          <p:cNvPr id="14" name="TextBox 13"/>
          <p:cNvSpPr txBox="1"/>
          <p:nvPr/>
        </p:nvSpPr>
        <p:spPr>
          <a:xfrm>
            <a:off x="6441440" y="3657908"/>
            <a:ext cx="1706268" cy="372952"/>
          </a:xfrm>
          <a:prstGeom prst="rect">
            <a:avLst/>
          </a:prstGeom>
          <a:noFill/>
        </p:spPr>
        <p:txBody>
          <a:bodyPr wrap="none" lIns="91436" tIns="45718" rIns="91436" bIns="45718" rtlCol="0">
            <a:spAutoFit/>
          </a:bodyPr>
          <a:lstStyle/>
          <a:p>
            <a:r>
              <a:rPr lang="en-US" dirty="0" smtClean="0"/>
              <a:t>Similar strength</a:t>
            </a:r>
            <a:endParaRPr lang="en-US" dirty="0"/>
          </a:p>
        </p:txBody>
      </p:sp>
      <p:sp>
        <p:nvSpPr>
          <p:cNvPr id="15" name="Rectangle 14"/>
          <p:cNvSpPr/>
          <p:nvPr/>
        </p:nvSpPr>
        <p:spPr>
          <a:xfrm>
            <a:off x="2072640" y="5293914"/>
            <a:ext cx="1412240" cy="1216341"/>
          </a:xfrm>
          <a:prstGeom prst="rect">
            <a:avLst/>
          </a:prstGeom>
        </p:spPr>
        <p:txBody>
          <a:bodyPr wrap="square" lIns="91436" tIns="45718" rIns="91436" bIns="45718">
            <a:spAutoFit/>
          </a:bodyPr>
          <a:lstStyle/>
          <a:p>
            <a:r>
              <a:rPr lang="el-GR" dirty="0"/>
              <a:t>χ</a:t>
            </a:r>
            <a:r>
              <a:rPr lang="en-US" dirty="0"/>
              <a:t>(C) = 2.50</a:t>
            </a:r>
          </a:p>
          <a:p>
            <a:r>
              <a:rPr lang="el-GR" dirty="0" smtClean="0"/>
              <a:t>χ</a:t>
            </a:r>
            <a:r>
              <a:rPr lang="en-US" dirty="0"/>
              <a:t>(N) = </a:t>
            </a:r>
            <a:r>
              <a:rPr lang="en-US" dirty="0" smtClean="0"/>
              <a:t>3.07</a:t>
            </a:r>
          </a:p>
          <a:p>
            <a:r>
              <a:rPr lang="el-GR" dirty="0" smtClean="0"/>
              <a:t>Χ</a:t>
            </a:r>
            <a:r>
              <a:rPr lang="en-US" dirty="0" smtClean="0"/>
              <a:t>(</a:t>
            </a:r>
            <a:r>
              <a:rPr lang="en-US" dirty="0" err="1" smtClean="0"/>
              <a:t>Cl</a:t>
            </a:r>
            <a:r>
              <a:rPr lang="en-US" dirty="0" smtClean="0"/>
              <a:t>) </a:t>
            </a:r>
            <a:r>
              <a:rPr lang="en-US" dirty="0"/>
              <a:t>= </a:t>
            </a:r>
            <a:r>
              <a:rPr lang="en-US" dirty="0" smtClean="0"/>
              <a:t>2.87</a:t>
            </a:r>
            <a:endParaRPr lang="en-US" dirty="0"/>
          </a:p>
          <a:p>
            <a:endParaRPr lang="en-US" dirty="0"/>
          </a:p>
        </p:txBody>
      </p:sp>
      <p:sp>
        <p:nvSpPr>
          <p:cNvPr id="16" name="TextBox 15"/>
          <p:cNvSpPr txBox="1"/>
          <p:nvPr/>
        </p:nvSpPr>
        <p:spPr>
          <a:xfrm>
            <a:off x="4785749" y="4780980"/>
            <a:ext cx="4159336" cy="654081"/>
          </a:xfrm>
          <a:prstGeom prst="rect">
            <a:avLst/>
          </a:prstGeom>
          <a:noFill/>
        </p:spPr>
        <p:txBody>
          <a:bodyPr wrap="none" lIns="91436" tIns="45718" rIns="91436" bIns="45718" rtlCol="0">
            <a:spAutoFit/>
          </a:bodyPr>
          <a:lstStyle/>
          <a:p>
            <a:r>
              <a:rPr lang="en-US" dirty="0" smtClean="0"/>
              <a:t>CT:  </a:t>
            </a:r>
            <a:r>
              <a:rPr lang="en-US" b="1" dirty="0" smtClean="0"/>
              <a:t>0.055 me</a:t>
            </a:r>
            <a:r>
              <a:rPr lang="en-US" dirty="0" smtClean="0"/>
              <a:t>        0.037 me         0.014me</a:t>
            </a:r>
          </a:p>
          <a:p>
            <a:r>
              <a:rPr lang="en-US" dirty="0" smtClean="0"/>
              <a:t> </a:t>
            </a:r>
            <a:endParaRPr lang="en-US" dirty="0"/>
          </a:p>
        </p:txBody>
      </p:sp>
      <p:sp>
        <p:nvSpPr>
          <p:cNvPr id="17" name="Rectangle 16"/>
          <p:cNvSpPr/>
          <p:nvPr/>
        </p:nvSpPr>
        <p:spPr>
          <a:xfrm>
            <a:off x="5178335" y="4428651"/>
            <a:ext cx="1023525" cy="372952"/>
          </a:xfrm>
          <a:prstGeom prst="rect">
            <a:avLst/>
          </a:prstGeom>
        </p:spPr>
        <p:txBody>
          <a:bodyPr wrap="none" lIns="91436" tIns="45718" rIns="91436" bIns="45718">
            <a:spAutoFit/>
          </a:bodyPr>
          <a:lstStyle/>
          <a:p>
            <a:r>
              <a:rPr lang="en-US" b="1" dirty="0" smtClean="0"/>
              <a:t>Cl</a:t>
            </a:r>
            <a:r>
              <a:rPr lang="en-US" b="1" baseline="-25000" dirty="0" smtClean="0"/>
              <a:t>2</a:t>
            </a:r>
            <a:r>
              <a:rPr lang="en-US" b="1" dirty="0" smtClean="0"/>
              <a:t>···NH</a:t>
            </a:r>
            <a:r>
              <a:rPr lang="en-US" b="1" baseline="-25000" dirty="0" smtClean="0"/>
              <a:t>3</a:t>
            </a:r>
            <a:endParaRPr lang="en-US" b="1" baseline="30000" dirty="0"/>
          </a:p>
        </p:txBody>
      </p:sp>
      <p:sp>
        <p:nvSpPr>
          <p:cNvPr id="18" name="TextBox 17"/>
          <p:cNvSpPr txBox="1"/>
          <p:nvPr/>
        </p:nvSpPr>
        <p:spPr>
          <a:xfrm>
            <a:off x="6416127" y="4428651"/>
            <a:ext cx="1314248" cy="372952"/>
          </a:xfrm>
          <a:prstGeom prst="rect">
            <a:avLst/>
          </a:prstGeom>
          <a:noFill/>
        </p:spPr>
        <p:txBody>
          <a:bodyPr wrap="none" lIns="91436" tIns="45718" rIns="91436" bIns="45718" rtlCol="0">
            <a:spAutoFit/>
          </a:bodyPr>
          <a:lstStyle/>
          <a:p>
            <a:r>
              <a:rPr lang="en-US" dirty="0" smtClean="0"/>
              <a:t>O</a:t>
            </a:r>
            <a:r>
              <a:rPr lang="en-US" baseline="-25000" dirty="0" smtClean="0"/>
              <a:t>2</a:t>
            </a:r>
            <a:r>
              <a:rPr lang="en-US" dirty="0" smtClean="0"/>
              <a:t>NCl···NH</a:t>
            </a:r>
            <a:r>
              <a:rPr lang="en-US" baseline="-25000" dirty="0" smtClean="0"/>
              <a:t>3</a:t>
            </a:r>
            <a:endParaRPr lang="en-US" dirty="0"/>
          </a:p>
        </p:txBody>
      </p:sp>
      <p:sp>
        <p:nvSpPr>
          <p:cNvPr id="19" name="Rectangle 18"/>
          <p:cNvSpPr/>
          <p:nvPr/>
        </p:nvSpPr>
        <p:spPr>
          <a:xfrm>
            <a:off x="7762447" y="4438810"/>
            <a:ext cx="1203826" cy="372952"/>
          </a:xfrm>
          <a:prstGeom prst="rect">
            <a:avLst/>
          </a:prstGeom>
        </p:spPr>
        <p:txBody>
          <a:bodyPr wrap="none" lIns="91436" tIns="45718" rIns="91436" bIns="45718">
            <a:spAutoFit/>
          </a:bodyPr>
          <a:lstStyle/>
          <a:p>
            <a:r>
              <a:rPr lang="en-US" dirty="0" err="1" smtClean="0"/>
              <a:t>NCCl</a:t>
            </a:r>
            <a:r>
              <a:rPr lang="en-US" dirty="0"/>
              <a:t>···NH</a:t>
            </a:r>
            <a:r>
              <a:rPr lang="en-US" baseline="-25000" dirty="0"/>
              <a:t>3</a:t>
            </a:r>
            <a:endParaRPr lang="en-US" dirty="0"/>
          </a:p>
        </p:txBody>
      </p:sp>
    </p:spTree>
    <p:extLst>
      <p:ext uri="{BB962C8B-B14F-4D97-AF65-F5344CB8AC3E}">
        <p14:creationId xmlns:p14="http://schemas.microsoft.com/office/powerpoint/2010/main" val="33668138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Screenshot 2015-12-11 11.31.1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184330">
            <a:off x="1884956" y="3235197"/>
            <a:ext cx="3477413" cy="779552"/>
          </a:xfrm>
          <a:prstGeom prst="rect">
            <a:avLst/>
          </a:prstGeom>
        </p:spPr>
      </p:pic>
      <p:sp>
        <p:nvSpPr>
          <p:cNvPr id="5" name="Slide Number Placeholder 4"/>
          <p:cNvSpPr>
            <a:spLocks noGrp="1"/>
          </p:cNvSpPr>
          <p:nvPr>
            <p:ph type="sldNum" sz="quarter" idx="12"/>
          </p:nvPr>
        </p:nvSpPr>
        <p:spPr/>
        <p:txBody>
          <a:bodyPr/>
          <a:lstStyle/>
          <a:p>
            <a:fld id="{51DB6D41-6FBA-8A4A-8707-0D6796DAB0C7}" type="slidenum">
              <a:rPr lang="en-US" smtClean="0"/>
              <a:t>8</a:t>
            </a:fld>
            <a:endParaRPr lang="en-US"/>
          </a:p>
        </p:txBody>
      </p:sp>
      <p:pic>
        <p:nvPicPr>
          <p:cNvPr id="6" name="Picture 5" descr="Screenshot 2014-10-20 09.22.44.png"/>
          <p:cNvPicPr>
            <a:picLocks noChangeAspect="1"/>
          </p:cNvPicPr>
          <p:nvPr/>
        </p:nvPicPr>
        <p:blipFill rotWithShape="1">
          <a:blip r:embed="rId4">
            <a:extLst>
              <a:ext uri="{28A0092B-C50C-407E-A947-70E740481C1C}">
                <a14:useLocalDpi xmlns:a14="http://schemas.microsoft.com/office/drawing/2010/main" val="0"/>
              </a:ext>
            </a:extLst>
          </a:blip>
          <a:srcRect b="23250"/>
          <a:stretch/>
        </p:blipFill>
        <p:spPr>
          <a:xfrm>
            <a:off x="5559166" y="1346189"/>
            <a:ext cx="2851803" cy="2748290"/>
          </a:xfrm>
          <a:prstGeom prst="rect">
            <a:avLst/>
          </a:prstGeom>
        </p:spPr>
      </p:pic>
      <p:sp>
        <p:nvSpPr>
          <p:cNvPr id="8" name="TextBox 7"/>
          <p:cNvSpPr txBox="1"/>
          <p:nvPr/>
        </p:nvSpPr>
        <p:spPr>
          <a:xfrm>
            <a:off x="5895529" y="4206454"/>
            <a:ext cx="2293432" cy="1216341"/>
          </a:xfrm>
          <a:prstGeom prst="rect">
            <a:avLst/>
          </a:prstGeom>
          <a:noFill/>
        </p:spPr>
        <p:txBody>
          <a:bodyPr wrap="square" lIns="91436" tIns="45718" rIns="91436" bIns="45718" rtlCol="0">
            <a:spAutoFit/>
          </a:bodyPr>
          <a:lstStyle/>
          <a:p>
            <a:pPr algn="just"/>
            <a:r>
              <a:rPr lang="en-US" dirty="0" smtClean="0"/>
              <a:t>T3 is recognized by the thyroid hormone receptor via halogen bonding.</a:t>
            </a:r>
            <a:endParaRPr lang="en-US" dirty="0"/>
          </a:p>
        </p:txBody>
      </p:sp>
      <p:sp>
        <p:nvSpPr>
          <p:cNvPr id="9" name="TextBox 8"/>
          <p:cNvSpPr txBox="1"/>
          <p:nvPr/>
        </p:nvSpPr>
        <p:spPr>
          <a:xfrm>
            <a:off x="827243" y="1348576"/>
            <a:ext cx="2708437" cy="935211"/>
          </a:xfrm>
          <a:prstGeom prst="rect">
            <a:avLst/>
          </a:prstGeom>
          <a:noFill/>
        </p:spPr>
        <p:txBody>
          <a:bodyPr wrap="square" lIns="91436" tIns="45718" rIns="91436" bIns="45718" rtlCol="0">
            <a:spAutoFit/>
          </a:bodyPr>
          <a:lstStyle/>
          <a:p>
            <a:r>
              <a:rPr lang="en-US" dirty="0" smtClean="0"/>
              <a:t>Halogen bond can be used to direct self-assembly phenomena</a:t>
            </a:r>
            <a:endParaRPr lang="en-US" dirty="0"/>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8758" y="2574946"/>
            <a:ext cx="2125306" cy="1454848"/>
          </a:xfrm>
          <a:prstGeom prst="rect">
            <a:avLst/>
          </a:prstGeom>
        </p:spPr>
      </p:pic>
      <p:sp>
        <p:nvSpPr>
          <p:cNvPr id="16" name="Title 1"/>
          <p:cNvSpPr>
            <a:spLocks noGrp="1"/>
          </p:cNvSpPr>
          <p:nvPr>
            <p:ph type="title"/>
          </p:nvPr>
        </p:nvSpPr>
        <p:spPr>
          <a:xfrm>
            <a:off x="233680" y="80333"/>
            <a:ext cx="8722360" cy="609282"/>
          </a:xfrm>
        </p:spPr>
        <p:txBody>
          <a:bodyPr/>
          <a:lstStyle/>
          <a:p>
            <a:r>
              <a:rPr lang="en-US" dirty="0" smtClean="0"/>
              <a:t>Relevance</a:t>
            </a:r>
            <a:endParaRPr lang="en-US" dirty="0"/>
          </a:p>
        </p:txBody>
      </p:sp>
    </p:spTree>
    <p:extLst>
      <p:ext uri="{BB962C8B-B14F-4D97-AF65-F5344CB8AC3E}">
        <p14:creationId xmlns:p14="http://schemas.microsoft.com/office/powerpoint/2010/main" val="8807770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Materials Based on XB</a:t>
            </a:r>
            <a:endParaRPr lang="en-US" dirty="0"/>
          </a:p>
        </p:txBody>
      </p:sp>
      <p:sp>
        <p:nvSpPr>
          <p:cNvPr id="5" name="Slide Number Placeholder 4"/>
          <p:cNvSpPr>
            <a:spLocks noGrp="1"/>
          </p:cNvSpPr>
          <p:nvPr>
            <p:ph type="sldNum" sz="quarter" idx="12"/>
          </p:nvPr>
        </p:nvSpPr>
        <p:spPr/>
        <p:txBody>
          <a:bodyPr/>
          <a:lstStyle/>
          <a:p>
            <a:fld id="{51DB6D41-6FBA-8A4A-8707-0D6796DAB0C7}" type="slidenum">
              <a:rPr lang="en-US" smtClean="0"/>
              <a:t>9</a:t>
            </a:fld>
            <a:endParaRPr lang="en-US"/>
          </a:p>
        </p:txBody>
      </p:sp>
      <p:sp>
        <p:nvSpPr>
          <p:cNvPr id="3" name="TextBox 2"/>
          <p:cNvSpPr txBox="1"/>
          <p:nvPr/>
        </p:nvSpPr>
        <p:spPr>
          <a:xfrm>
            <a:off x="5825242" y="907615"/>
            <a:ext cx="1803941" cy="372952"/>
          </a:xfrm>
          <a:prstGeom prst="rect">
            <a:avLst/>
          </a:prstGeom>
          <a:noFill/>
        </p:spPr>
        <p:txBody>
          <a:bodyPr wrap="none" lIns="91436" tIns="45718" rIns="91436" bIns="45718" rtlCol="0">
            <a:spAutoFit/>
          </a:bodyPr>
          <a:lstStyle/>
          <a:p>
            <a:r>
              <a:rPr lang="en-US" dirty="0" smtClean="0"/>
              <a:t>XB liquid crystals</a:t>
            </a:r>
            <a:endParaRPr lang="en-US" dirty="0"/>
          </a:p>
        </p:txBody>
      </p:sp>
      <p:cxnSp>
        <p:nvCxnSpPr>
          <p:cNvPr id="14" name="Straight Connector 13"/>
          <p:cNvCxnSpPr/>
          <p:nvPr/>
        </p:nvCxnSpPr>
        <p:spPr>
          <a:xfrm>
            <a:off x="4725154" y="1092281"/>
            <a:ext cx="22915" cy="5113648"/>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676739" y="3678988"/>
            <a:ext cx="7764904" cy="32274"/>
          </a:xfrm>
          <a:prstGeom prst="line">
            <a:avLst/>
          </a:prstGeom>
        </p:spPr>
        <p:style>
          <a:lnRef idx="2">
            <a:schemeClr val="accent1"/>
          </a:lnRef>
          <a:fillRef idx="0">
            <a:schemeClr val="accent1"/>
          </a:fillRef>
          <a:effectRef idx="1">
            <a:schemeClr val="accent1"/>
          </a:effectRef>
          <a:fontRef idx="minor">
            <a:schemeClr val="tx1"/>
          </a:fontRef>
        </p:style>
      </p:cxnSp>
      <p:grpSp>
        <p:nvGrpSpPr>
          <p:cNvPr id="24" name="Group 23"/>
          <p:cNvGrpSpPr/>
          <p:nvPr/>
        </p:nvGrpSpPr>
        <p:grpSpPr>
          <a:xfrm rot="5400000">
            <a:off x="1400499" y="3370446"/>
            <a:ext cx="1996717" cy="3444240"/>
            <a:chOff x="375920" y="1895900"/>
            <a:chExt cx="1996717" cy="3444240"/>
          </a:xfrm>
        </p:grpSpPr>
        <p:pic>
          <p:nvPicPr>
            <p:cNvPr id="25" name="Picture 24" descr="Screenshot 2015-12-11 11.35.1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080" y="1895900"/>
              <a:ext cx="1732557" cy="3444240"/>
            </a:xfrm>
            <a:prstGeom prst="rect">
              <a:avLst/>
            </a:prstGeom>
          </p:spPr>
        </p:pic>
        <p:sp>
          <p:nvSpPr>
            <p:cNvPr id="26" name="Rectangle 25"/>
            <p:cNvSpPr/>
            <p:nvPr/>
          </p:nvSpPr>
          <p:spPr>
            <a:xfrm>
              <a:off x="375920" y="3058583"/>
              <a:ext cx="428413" cy="455084"/>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499957" y="3946524"/>
              <a:ext cx="428413" cy="1393616"/>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8" name="TextBox 27"/>
          <p:cNvSpPr txBox="1"/>
          <p:nvPr/>
        </p:nvSpPr>
        <p:spPr>
          <a:xfrm>
            <a:off x="361106" y="3880644"/>
            <a:ext cx="4362738" cy="372952"/>
          </a:xfrm>
          <a:prstGeom prst="rect">
            <a:avLst/>
          </a:prstGeom>
          <a:noFill/>
        </p:spPr>
        <p:txBody>
          <a:bodyPr wrap="none" lIns="91436" tIns="45718" rIns="91436" bIns="45718" rtlCol="0">
            <a:spAutoFit/>
          </a:bodyPr>
          <a:lstStyle/>
          <a:p>
            <a:r>
              <a:rPr lang="en-US" dirty="0" smtClean="0"/>
              <a:t>First 4 point molecular capsule based on XB</a:t>
            </a:r>
            <a:endParaRPr lang="en-US" dirty="0"/>
          </a:p>
        </p:txBody>
      </p:sp>
      <p:sp>
        <p:nvSpPr>
          <p:cNvPr id="20" name="TextBox 19"/>
          <p:cNvSpPr txBox="1"/>
          <p:nvPr/>
        </p:nvSpPr>
        <p:spPr>
          <a:xfrm>
            <a:off x="4771225" y="3657952"/>
            <a:ext cx="4123858" cy="2636784"/>
          </a:xfrm>
          <a:prstGeom prst="rect">
            <a:avLst/>
          </a:prstGeom>
          <a:noFill/>
        </p:spPr>
        <p:txBody>
          <a:bodyPr wrap="square" lIns="91436" tIns="45718" rIns="91436" bIns="45718" rtlCol="0">
            <a:spAutoFit/>
          </a:bodyPr>
          <a:lstStyle/>
          <a:p>
            <a:endParaRPr lang="en-US" sz="1600" dirty="0"/>
          </a:p>
          <a:p>
            <a:r>
              <a:rPr lang="en-US" sz="1600" dirty="0"/>
              <a:t>Crystal Engineering</a:t>
            </a:r>
          </a:p>
          <a:p>
            <a:pPr marL="742921" lvl="1" indent="-285739">
              <a:buFont typeface="Arial"/>
              <a:buChar char="•"/>
            </a:pPr>
            <a:r>
              <a:rPr lang="en-US" sz="1600" dirty="0"/>
              <a:t>New building blocks based on XB</a:t>
            </a:r>
          </a:p>
          <a:p>
            <a:pPr marL="742921" lvl="1" indent="-285739">
              <a:buFont typeface="Arial"/>
              <a:buChar char="•"/>
            </a:pPr>
            <a:endParaRPr lang="en-US" sz="1600" dirty="0"/>
          </a:p>
          <a:p>
            <a:r>
              <a:rPr lang="en-US" sz="1600" dirty="0"/>
              <a:t>Halogen Bonding in Solution	</a:t>
            </a:r>
          </a:p>
          <a:p>
            <a:pPr marL="742921" lvl="1" indent="-285739">
              <a:buFont typeface="Arial"/>
              <a:buChar char="•"/>
            </a:pPr>
            <a:r>
              <a:rPr lang="en-US" sz="1600" dirty="0"/>
              <a:t>Anion transporters/sensors	</a:t>
            </a:r>
          </a:p>
          <a:p>
            <a:pPr marL="742921" lvl="1" indent="-285739">
              <a:buFont typeface="Arial"/>
              <a:buChar char="•"/>
            </a:pPr>
            <a:endParaRPr lang="en-US" sz="1600" dirty="0"/>
          </a:p>
          <a:p>
            <a:r>
              <a:rPr lang="en-US" sz="1600" dirty="0"/>
              <a:t>Catalysis</a:t>
            </a:r>
          </a:p>
          <a:p>
            <a:pPr lvl="1"/>
            <a:r>
              <a:rPr lang="en-US" sz="1600" dirty="0"/>
              <a:t>			</a:t>
            </a:r>
          </a:p>
          <a:p>
            <a:pPr marL="285739" indent="-285739">
              <a:buFont typeface="Arial"/>
              <a:buChar char="•"/>
            </a:pPr>
            <a:endParaRPr lang="en-US" dirty="0" smtClean="0"/>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0024" y="1468581"/>
            <a:ext cx="2069166" cy="1603036"/>
          </a:xfrm>
          <a:prstGeom prst="rect">
            <a:avLst/>
          </a:prstGeom>
        </p:spPr>
      </p:pic>
      <p:sp>
        <p:nvSpPr>
          <p:cNvPr id="17" name="Donut 16"/>
          <p:cNvSpPr/>
          <p:nvPr/>
        </p:nvSpPr>
        <p:spPr>
          <a:xfrm>
            <a:off x="3932961" y="1480528"/>
            <a:ext cx="260535" cy="272473"/>
          </a:xfrm>
          <a:prstGeom prst="donut">
            <a:avLst>
              <a:gd name="adj" fmla="val 2733"/>
            </a:avLst>
          </a:prstGeom>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solidFill>
                <a:schemeClr val="tx1"/>
              </a:solidFill>
            </a:endParaRPr>
          </a:p>
        </p:txBody>
      </p:sp>
      <p:pic>
        <p:nvPicPr>
          <p:cNvPr id="18" name="Picture 17"/>
          <p:cNvPicPr>
            <a:picLocks noChangeAspect="1"/>
          </p:cNvPicPr>
          <p:nvPr/>
        </p:nvPicPr>
        <p:blipFill rotWithShape="1">
          <a:blip r:embed="rId5">
            <a:extLst>
              <a:ext uri="{28A0092B-C50C-407E-A947-70E740481C1C}">
                <a14:useLocalDpi xmlns:a14="http://schemas.microsoft.com/office/drawing/2010/main" val="0"/>
              </a:ext>
            </a:extLst>
          </a:blip>
          <a:srcRect l="4553" t="47664" r="3801" b="2849"/>
          <a:stretch/>
        </p:blipFill>
        <p:spPr>
          <a:xfrm>
            <a:off x="296512" y="1264994"/>
            <a:ext cx="2368979" cy="2053116"/>
          </a:xfrm>
          <a:prstGeom prst="rect">
            <a:avLst/>
          </a:prstGeom>
        </p:spPr>
      </p:pic>
      <p:sp>
        <p:nvSpPr>
          <p:cNvPr id="21" name="Donut 20"/>
          <p:cNvSpPr/>
          <p:nvPr/>
        </p:nvSpPr>
        <p:spPr>
          <a:xfrm rot="1845538">
            <a:off x="1289829" y="1525913"/>
            <a:ext cx="398720" cy="634478"/>
          </a:xfrm>
          <a:prstGeom prst="donut">
            <a:avLst>
              <a:gd name="adj" fmla="val 0"/>
            </a:avLst>
          </a:prstGeom>
          <a:ln w="38100" cmpd="sng"/>
        </p:spPr>
        <p:style>
          <a:lnRef idx="1">
            <a:schemeClr val="dk1"/>
          </a:lnRef>
          <a:fillRef idx="3">
            <a:schemeClr val="dk1"/>
          </a:fillRef>
          <a:effectRef idx="2">
            <a:schemeClr val="dk1"/>
          </a:effectRef>
          <a:fontRef idx="minor">
            <a:schemeClr val="lt1"/>
          </a:fontRef>
        </p:style>
        <p:txBody>
          <a:bodyPr lIns="91436" tIns="45718" rIns="91436" bIns="45718" rtlCol="0" anchor="ctr"/>
          <a:lstStyle/>
          <a:p>
            <a:pPr algn="ctr"/>
            <a:endParaRPr lang="en-US">
              <a:solidFill>
                <a:srgbClr val="FF0000"/>
              </a:solidFill>
            </a:endParaRPr>
          </a:p>
        </p:txBody>
      </p:sp>
      <p:sp>
        <p:nvSpPr>
          <p:cNvPr id="22" name="TextBox 21"/>
          <p:cNvSpPr txBox="1"/>
          <p:nvPr/>
        </p:nvSpPr>
        <p:spPr>
          <a:xfrm>
            <a:off x="1042029" y="3374872"/>
            <a:ext cx="3417353" cy="343360"/>
          </a:xfrm>
          <a:prstGeom prst="rect">
            <a:avLst/>
          </a:prstGeom>
          <a:noFill/>
        </p:spPr>
        <p:txBody>
          <a:bodyPr wrap="none" lIns="91436" tIns="45718" rIns="91436" bIns="45718" rtlCol="0">
            <a:spAutoFit/>
          </a:bodyPr>
          <a:lstStyle/>
          <a:p>
            <a:r>
              <a:rPr lang="en-US" sz="1600" dirty="0"/>
              <a:t>Drug based on XB for hepatitis C virus</a:t>
            </a:r>
          </a:p>
        </p:txBody>
      </p:sp>
      <p:sp>
        <p:nvSpPr>
          <p:cNvPr id="23" name="TextBox 22"/>
          <p:cNvSpPr txBox="1"/>
          <p:nvPr/>
        </p:nvSpPr>
        <p:spPr>
          <a:xfrm>
            <a:off x="296512" y="862572"/>
            <a:ext cx="1827819" cy="430887"/>
          </a:xfrm>
          <a:prstGeom prst="rect">
            <a:avLst/>
          </a:prstGeom>
          <a:noFill/>
        </p:spPr>
        <p:txBody>
          <a:bodyPr wrap="square" lIns="91436" tIns="45718" rIns="91436" bIns="45718" rtlCol="0">
            <a:spAutoFit/>
          </a:bodyPr>
          <a:lstStyle/>
          <a:p>
            <a:r>
              <a:rPr lang="en-US" sz="2200" b="1" dirty="0"/>
              <a:t>XB Drugs </a:t>
            </a:r>
          </a:p>
        </p:txBody>
      </p:sp>
      <p:pic>
        <p:nvPicPr>
          <p:cNvPr id="29" name="Picture 2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45387" y="1262031"/>
            <a:ext cx="1446654" cy="967905"/>
          </a:xfrm>
          <a:prstGeom prst="rect">
            <a:avLst/>
          </a:prstGeom>
        </p:spPr>
      </p:pic>
      <p:pic>
        <p:nvPicPr>
          <p:cNvPr id="30" name="Picture 2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63638" y="1271166"/>
            <a:ext cx="1255856" cy="958772"/>
          </a:xfrm>
          <a:prstGeom prst="rect">
            <a:avLst/>
          </a:prstGeom>
        </p:spPr>
      </p:pic>
      <p:pic>
        <p:nvPicPr>
          <p:cNvPr id="31" name="Picture 3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14996" y="1265825"/>
            <a:ext cx="1461718" cy="964112"/>
          </a:xfrm>
          <a:prstGeom prst="rect">
            <a:avLst/>
          </a:prstGeom>
        </p:spPr>
      </p:pic>
      <p:pic>
        <p:nvPicPr>
          <p:cNvPr id="33" name="Picture 3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39332" y="2621053"/>
            <a:ext cx="4304668" cy="620834"/>
          </a:xfrm>
          <a:prstGeom prst="rect">
            <a:avLst/>
          </a:prstGeom>
        </p:spPr>
      </p:pic>
    </p:spTree>
    <p:extLst>
      <p:ext uri="{BB962C8B-B14F-4D97-AF65-F5344CB8AC3E}">
        <p14:creationId xmlns:p14="http://schemas.microsoft.com/office/powerpoint/2010/main" val="77486054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29097</TotalTime>
  <Words>10832</Words>
  <Application>Microsoft Macintosh PowerPoint</Application>
  <PresentationFormat>On-screen Show (4:3)</PresentationFormat>
  <Paragraphs>1343</Paragraphs>
  <Slides>76</Slides>
  <Notes>66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76</vt:i4>
      </vt:variant>
    </vt:vector>
  </HeadingPairs>
  <TitlesOfParts>
    <vt:vector size="86" baseType="lpstr">
      <vt:lpstr>Calibri</vt:lpstr>
      <vt:lpstr>Cambria Math</vt:lpstr>
      <vt:lpstr>Courier</vt:lpstr>
      <vt:lpstr>Courier New</vt:lpstr>
      <vt:lpstr>ＭＳ Ｐゴシック</vt:lpstr>
      <vt:lpstr>Times</vt:lpstr>
      <vt:lpstr>Times New Roman</vt:lpstr>
      <vt:lpstr>Wingdings</vt:lpstr>
      <vt:lpstr>Arial</vt:lpstr>
      <vt:lpstr>Office Theme</vt:lpstr>
      <vt:lpstr>PowerPoint Presentation</vt:lpstr>
      <vt:lpstr>Outline</vt:lpstr>
      <vt:lpstr>Outline</vt:lpstr>
      <vt:lpstr>What is Halogen Bonding (XB)</vt:lpstr>
      <vt:lpstr>What is Halogen Bonding (XB)</vt:lpstr>
      <vt:lpstr>What is Halogen Bonding (XB)</vt:lpstr>
      <vt:lpstr>Relevance</vt:lpstr>
      <vt:lpstr>Relevance</vt:lpstr>
      <vt:lpstr>New Materials Based on XB</vt:lpstr>
      <vt:lpstr>Motivation</vt:lpstr>
      <vt:lpstr>Objectives</vt:lpstr>
      <vt:lpstr>Outline</vt:lpstr>
      <vt:lpstr>Tools to Access the Nature of XB</vt:lpstr>
      <vt:lpstr>XB Strength From Vibrational Spectroscopy</vt:lpstr>
      <vt:lpstr>Vibrational Modes Theory</vt:lpstr>
      <vt:lpstr>Experimental Localized Vibrations</vt:lpstr>
      <vt:lpstr>Local Vibrational Modes</vt:lpstr>
      <vt:lpstr>Relative Bond Strength Order</vt:lpstr>
      <vt:lpstr>Is CCSD(T) Necessary ?</vt:lpstr>
      <vt:lpstr>Summary</vt:lpstr>
      <vt:lpstr>Outline</vt:lpstr>
      <vt:lpstr>The Nature of the XB</vt:lpstr>
      <vt:lpstr>Halogen Bonding Mechanism</vt:lpstr>
      <vt:lpstr>Molecular Orbital Diagram</vt:lpstr>
      <vt:lpstr>Molecular Orbital Diagram</vt:lpstr>
      <vt:lpstr>Molecular Orbital Diagram</vt:lpstr>
      <vt:lpstr>Dihalogens and Interhalogens</vt:lpstr>
      <vt:lpstr>Dihalogens and Interhalogens</vt:lpstr>
      <vt:lpstr>Dihalogens and Interhalogens</vt:lpstr>
      <vt:lpstr>Dihalogens and Interhalogens</vt:lpstr>
      <vt:lpstr>Influence of the Halogen Acceptor</vt:lpstr>
      <vt:lpstr>Influence of the Halogen Acceptor</vt:lpstr>
      <vt:lpstr>Influence of the Halogen Acceptor</vt:lpstr>
      <vt:lpstr>Influence of the Halogen Acceptor</vt:lpstr>
      <vt:lpstr>Electron Difference Density ∆ρ(r)  </vt:lpstr>
      <vt:lpstr>Quantifying the 4e-3c Character</vt:lpstr>
      <vt:lpstr>Quantifying the 4e-3c Character</vt:lpstr>
      <vt:lpstr>Summary – part 1</vt:lpstr>
      <vt:lpstr>Anionic Complexes</vt:lpstr>
      <vt:lpstr>Anionic Complexes</vt:lpstr>
      <vt:lpstr>Anionic Complexes</vt:lpstr>
      <vt:lpstr>Anionic Complexes</vt:lpstr>
      <vt:lpstr>Neutral Complexes</vt:lpstr>
      <vt:lpstr>Neutral Complexes</vt:lpstr>
      <vt:lpstr>Neutral Complexes</vt:lpstr>
      <vt:lpstr>Summary – part 2</vt:lpstr>
      <vt:lpstr>PowerPoint Presentation</vt:lpstr>
      <vt:lpstr>Correlation Between ka and kσ</vt:lpstr>
      <vt:lpstr>Correlation Between BSO and r(X···A)</vt:lpstr>
      <vt:lpstr>Correlation Between BSO and ∆E</vt:lpstr>
      <vt:lpstr>Ranking Halogen Donors</vt:lpstr>
      <vt:lpstr>Correlation Between BSO and Vmax</vt:lpstr>
      <vt:lpstr>Summary – part 3</vt:lpstr>
      <vt:lpstr>Outline</vt:lpstr>
      <vt:lpstr>Conclusions</vt:lpstr>
      <vt:lpstr>Conclusions</vt:lpstr>
      <vt:lpstr>Ongoing Projects</vt:lpstr>
      <vt:lpstr>Ongoing Projects</vt:lpstr>
      <vt:lpstr>Overview</vt:lpstr>
      <vt:lpstr>Acknowledgements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Influence of the Halogen Acceptor</vt:lpstr>
      <vt:lpstr>Anionic Complexes</vt:lpstr>
      <vt:lpstr>Neutral Complexes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Halogen Bonding </dc:title>
  <dc:creator>Vytor Pinheiro Oliveira</dc:creator>
  <cp:lastModifiedBy>Kraka, Elfi</cp:lastModifiedBy>
  <cp:revision>1518</cp:revision>
  <dcterms:created xsi:type="dcterms:W3CDTF">2015-12-02T14:25:25Z</dcterms:created>
  <dcterms:modified xsi:type="dcterms:W3CDTF">2016-05-14T16:07:04Z</dcterms:modified>
</cp:coreProperties>
</file>