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g" ContentType="video/mpeg"/>
  <Default Extension="mp4" ContentType="video/mp4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6"/>
  </p:notesMasterIdLst>
  <p:handoutMasterIdLst>
    <p:handoutMasterId r:id="rId117"/>
  </p:handoutMasterIdLst>
  <p:sldIdLst>
    <p:sldId id="461" r:id="rId2"/>
    <p:sldId id="630" r:id="rId3"/>
    <p:sldId id="619" r:id="rId4"/>
    <p:sldId id="620" r:id="rId5"/>
    <p:sldId id="267" r:id="rId6"/>
    <p:sldId id="561" r:id="rId7"/>
    <p:sldId id="566" r:id="rId8"/>
    <p:sldId id="562" r:id="rId9"/>
    <p:sldId id="567" r:id="rId10"/>
    <p:sldId id="513" r:id="rId11"/>
    <p:sldId id="511" r:id="rId12"/>
    <p:sldId id="569" r:id="rId13"/>
    <p:sldId id="532" r:id="rId14"/>
    <p:sldId id="368" r:id="rId15"/>
    <p:sldId id="575" r:id="rId16"/>
    <p:sldId id="576" r:id="rId17"/>
    <p:sldId id="577" r:id="rId18"/>
    <p:sldId id="539" r:id="rId19"/>
    <p:sldId id="540" r:id="rId20"/>
    <p:sldId id="613" r:id="rId21"/>
    <p:sldId id="614" r:id="rId22"/>
    <p:sldId id="578" r:id="rId23"/>
    <p:sldId id="514" r:id="rId24"/>
    <p:sldId id="512" r:id="rId25"/>
    <p:sldId id="543" r:id="rId26"/>
    <p:sldId id="621" r:id="rId27"/>
    <p:sldId id="302" r:id="rId28"/>
    <p:sldId id="303" r:id="rId29"/>
    <p:sldId id="410" r:id="rId30"/>
    <p:sldId id="411" r:id="rId31"/>
    <p:sldId id="491" r:id="rId32"/>
    <p:sldId id="622" r:id="rId33"/>
    <p:sldId id="467" r:id="rId34"/>
    <p:sldId id="314" r:id="rId35"/>
    <p:sldId id="412" r:id="rId36"/>
    <p:sldId id="494" r:id="rId37"/>
    <p:sldId id="468" r:id="rId38"/>
    <p:sldId id="414" r:id="rId39"/>
    <p:sldId id="492" r:id="rId40"/>
    <p:sldId id="623" r:id="rId41"/>
    <p:sldId id="481" r:id="rId42"/>
    <p:sldId id="482" r:id="rId43"/>
    <p:sldId id="483" r:id="rId44"/>
    <p:sldId id="495" r:id="rId45"/>
    <p:sldId id="484" r:id="rId46"/>
    <p:sldId id="485" r:id="rId47"/>
    <p:sldId id="500" r:id="rId48"/>
    <p:sldId id="486" r:id="rId49"/>
    <p:sldId id="501" r:id="rId50"/>
    <p:sldId id="487" r:id="rId51"/>
    <p:sldId id="502" r:id="rId52"/>
    <p:sldId id="624" r:id="rId53"/>
    <p:sldId id="328" r:id="rId54"/>
    <p:sldId id="430" r:id="rId55"/>
    <p:sldId id="416" r:id="rId56"/>
    <p:sldId id="417" r:id="rId57"/>
    <p:sldId id="493" r:id="rId58"/>
    <p:sldId id="626" r:id="rId59"/>
    <p:sldId id="584" r:id="rId60"/>
    <p:sldId id="585" r:id="rId61"/>
    <p:sldId id="627" r:id="rId62"/>
    <p:sldId id="472" r:id="rId63"/>
    <p:sldId id="409" r:id="rId64"/>
    <p:sldId id="628" r:id="rId65"/>
    <p:sldId id="557" r:id="rId66"/>
    <p:sldId id="616" r:id="rId67"/>
    <p:sldId id="292" r:id="rId68"/>
    <p:sldId id="618" r:id="rId69"/>
    <p:sldId id="489" r:id="rId70"/>
    <p:sldId id="295" r:id="rId71"/>
    <p:sldId id="629" r:id="rId72"/>
    <p:sldId id="308" r:id="rId73"/>
    <p:sldId id="560" r:id="rId74"/>
    <p:sldId id="590" r:id="rId75"/>
    <p:sldId id="615" r:id="rId76"/>
    <p:sldId id="458" r:id="rId77"/>
    <p:sldId id="459" r:id="rId78"/>
    <p:sldId id="384" r:id="rId79"/>
    <p:sldId id="586" r:id="rId80"/>
    <p:sldId id="587" r:id="rId81"/>
    <p:sldId id="588" r:id="rId82"/>
    <p:sldId id="589" r:id="rId83"/>
    <p:sldId id="431" r:id="rId84"/>
    <p:sldId id="345" r:id="rId85"/>
    <p:sldId id="515" r:id="rId86"/>
    <p:sldId id="516" r:id="rId87"/>
    <p:sldId id="517" r:id="rId88"/>
    <p:sldId id="432" r:id="rId89"/>
    <p:sldId id="433" r:id="rId90"/>
    <p:sldId id="434" r:id="rId91"/>
    <p:sldId id="435" r:id="rId92"/>
    <p:sldId id="436" r:id="rId93"/>
    <p:sldId id="437" r:id="rId94"/>
    <p:sldId id="460" r:id="rId95"/>
    <p:sldId id="508" r:id="rId96"/>
    <p:sldId id="510" r:id="rId97"/>
    <p:sldId id="579" r:id="rId98"/>
    <p:sldId id="580" r:id="rId99"/>
    <p:sldId id="581" r:id="rId100"/>
    <p:sldId id="582" r:id="rId101"/>
    <p:sldId id="583" r:id="rId102"/>
    <p:sldId id="556" r:id="rId103"/>
    <p:sldId id="544" r:id="rId104"/>
    <p:sldId id="545" r:id="rId105"/>
    <p:sldId id="546" r:id="rId106"/>
    <p:sldId id="547" r:id="rId107"/>
    <p:sldId id="548" r:id="rId108"/>
    <p:sldId id="549" r:id="rId109"/>
    <p:sldId id="550" r:id="rId110"/>
    <p:sldId id="551" r:id="rId111"/>
    <p:sldId id="552" r:id="rId112"/>
    <p:sldId id="553" r:id="rId113"/>
    <p:sldId id="554" r:id="rId114"/>
    <p:sldId id="555" r:id="rId115"/>
  </p:sldIdLst>
  <p:sldSz cx="9418638" cy="7132638"/>
  <p:notesSz cx="9144000" cy="6858000"/>
  <p:defaultTextStyle>
    <a:defPPr>
      <a:defRPr lang="en-US"/>
    </a:defPPr>
    <a:lvl1pPr algn="l" defTabSz="47273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72736" algn="l" defTabSz="47273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45471" algn="l" defTabSz="47273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418206" algn="l" defTabSz="47273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90941" algn="l" defTabSz="47273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363682" algn="l" defTabSz="472736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836413" algn="l" defTabSz="472736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309148" algn="l" defTabSz="472736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781883" algn="l" defTabSz="472736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47">
          <p15:clr>
            <a:srgbClr val="A4A3A4"/>
          </p15:clr>
        </p15:guide>
        <p15:guide id="2" pos="29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bw" frameSlides="1"/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3"/>
    <p:restoredTop sz="94811"/>
  </p:normalViewPr>
  <p:slideViewPr>
    <p:cSldViewPr snapToGrid="0" snapToObjects="1">
      <p:cViewPr>
        <p:scale>
          <a:sx n="96" d="100"/>
          <a:sy n="96" d="100"/>
        </p:scale>
        <p:origin x="3232" y="1368"/>
      </p:cViewPr>
      <p:guideLst>
        <p:guide orient="horz" pos="2247"/>
        <p:guide pos="29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theme" Target="theme/theme1.xml"/><Relationship Id="rId121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notesMaster" Target="notesMasters/notesMaster1.xml"/><Relationship Id="rId117" Type="http://schemas.openxmlformats.org/officeDocument/2006/relationships/handoutMaster" Target="handoutMasters/handoutMaster1.xml"/><Relationship Id="rId118" Type="http://schemas.openxmlformats.org/officeDocument/2006/relationships/presProps" Target="presProps.xml"/><Relationship Id="rId119" Type="http://schemas.openxmlformats.org/officeDocument/2006/relationships/viewProps" Target="viewProp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4F731-BB55-9A4F-852A-E75A35E04F33}" type="datetimeFigureOut">
              <a:rPr lang="en-US" smtClean="0"/>
              <a:t>5/17/16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8E90F-CA7A-394B-9192-536906571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836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29B84AB-6BEF-514E-A30A-A799A04B12FC}" type="datetimeFigureOut">
              <a:rPr lang="en-US"/>
              <a:pPr>
                <a:defRPr/>
              </a:pPr>
              <a:t>5/17/16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3375" y="514350"/>
            <a:ext cx="33972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2197BD3-B0BF-9D46-9868-43CC56987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70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7273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72736" algn="l" defTabSz="47273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45471" algn="l" defTabSz="47273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418206" algn="l" defTabSz="47273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90941" algn="l" defTabSz="47273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363682" algn="l" defTabSz="4727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36413" algn="l" defTabSz="4727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309148" algn="l" defTabSz="4727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81883" algn="l" defTabSz="4727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F5B6BDC-2016-A449-A058-49BD45050F8D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latin typeface="Times New Roman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84488" y="511175"/>
            <a:ext cx="3378200" cy="255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v-SE">
                <a:latin typeface="Times New Roman" charset="0"/>
              </a:rPr>
              <a:t>This is my opening slide. I have to check what else it should conmtain</a:t>
            </a:r>
          </a:p>
        </p:txBody>
      </p:sp>
    </p:spTree>
    <p:extLst>
      <p:ext uri="{BB962C8B-B14F-4D97-AF65-F5344CB8AC3E}">
        <p14:creationId xmlns:p14="http://schemas.microsoft.com/office/powerpoint/2010/main" val="1511313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3375" y="514350"/>
            <a:ext cx="339725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97BD3-B0BF-9D46-9868-43CC56987BD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59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0E8464A-ADFA-3645-9647-E4C923034D87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latin typeface="Times New Roman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73375" y="514350"/>
            <a:ext cx="339725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028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F275749-4AAC-3346-9C06-2C7579FB7AB0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latin typeface="Times New Roman" charset="0"/>
            </a:endParaRPr>
          </a:p>
        </p:txBody>
      </p:sp>
      <p:sp>
        <p:nvSpPr>
          <p:cNvPr id="43010" name="Rectangle 13"/>
          <p:cNvSpPr txBox="1">
            <a:spLocks noGrp="1" noChangeArrowheads="1"/>
          </p:cNvSpPr>
          <p:nvPr/>
        </p:nvSpPr>
        <p:spPr bwMode="auto">
          <a:xfrm>
            <a:off x="5181600" y="6538914"/>
            <a:ext cx="3962400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8ABC1CD8-AFC5-4E4D-8DE1-969BFC496716}" type="slidenum">
              <a:rPr lang="en-US" sz="1200">
                <a:latin typeface="Times New Roman" charset="0"/>
              </a:rPr>
              <a:pPr algn="r" eaLnBrk="1" hangingPunct="1"/>
              <a:t>23</a:t>
            </a:fld>
            <a:endParaRPr lang="en-US" sz="1200">
              <a:latin typeface="Times New Roman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84488" y="511175"/>
            <a:ext cx="3378200" cy="2559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v-SE">
                <a:latin typeface="Times New Roman" charset="0"/>
              </a:rPr>
              <a:t>This is my opening slide. I have to check what else it should conmtain</a:t>
            </a:r>
          </a:p>
        </p:txBody>
      </p:sp>
    </p:spTree>
    <p:extLst>
      <p:ext uri="{BB962C8B-B14F-4D97-AF65-F5344CB8AC3E}">
        <p14:creationId xmlns:p14="http://schemas.microsoft.com/office/powerpoint/2010/main" val="679645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85800"/>
            <a:ext cx="45275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97BD3-B0BF-9D46-9868-43CC56987BD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57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ON SLIDE)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 just a taste on a more complicated catalytic reaction. Ketones and aldehydes can be hydrogenated to form alcohols.  Reductions such as these are valuable to synthesis, especially asymmetric synthesis to form chiral products.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42FD5-5406-6740-A8BF-D5194D46F65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05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you see in real time how the hydrogen atom is transferred.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42FD5-5406-6740-A8BF-D5194D46F65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58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54AC08E-2056-A040-B24C-FECF3AC6D55B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>
              <a:latin typeface="Times New Roman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84488" y="511175"/>
            <a:ext cx="3378200" cy="255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120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0D33D14-8AFF-7F44-AA6F-940FF94FDEB7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>
              <a:latin typeface="Times New Roman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84488" y="511175"/>
            <a:ext cx="3378200" cy="255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24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AEF4A7B-14B9-9649-8896-82408F8057CB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>
              <a:latin typeface="Times New Roman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68600" y="514350"/>
            <a:ext cx="36068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12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A3CAC0-7478-4A45-B20C-45C1CCC6EC8D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73375" y="514350"/>
            <a:ext cx="339725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873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4592206-F75E-CD4E-BCE8-93E4C7256E12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latin typeface="Times New Roman" charset="0"/>
            </a:endParaRPr>
          </a:p>
        </p:txBody>
      </p:sp>
      <p:sp>
        <p:nvSpPr>
          <p:cNvPr id="36866" name="Rectangle 13"/>
          <p:cNvSpPr txBox="1">
            <a:spLocks noGrp="1" noChangeArrowheads="1"/>
          </p:cNvSpPr>
          <p:nvPr/>
        </p:nvSpPr>
        <p:spPr bwMode="auto">
          <a:xfrm>
            <a:off x="5181600" y="6538914"/>
            <a:ext cx="3962400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5C83D5F2-770E-DE45-89B9-DA4814E05720}" type="slidenum">
              <a:rPr lang="en-US" sz="1200">
                <a:latin typeface="Times New Roman" charset="0"/>
              </a:rPr>
              <a:pPr algn="r" eaLnBrk="1" hangingPunct="1"/>
              <a:t>10</a:t>
            </a:fld>
            <a:endParaRPr lang="en-US" sz="1200">
              <a:latin typeface="Times New Roman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84488" y="511175"/>
            <a:ext cx="3378200" cy="2559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v-SE">
                <a:latin typeface="Times New Roman" charset="0"/>
              </a:rPr>
              <a:t>This is my opening slide. I have to check what else it should conmtain</a:t>
            </a:r>
          </a:p>
        </p:txBody>
      </p:sp>
    </p:spTree>
    <p:extLst>
      <p:ext uri="{BB962C8B-B14F-4D97-AF65-F5344CB8AC3E}">
        <p14:creationId xmlns:p14="http://schemas.microsoft.com/office/powerpoint/2010/main" val="1867670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B291377-E77E-0A41-9B3F-29C1C7A32EE7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sz="1200">
              <a:latin typeface="Times New Roman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73375" y="514350"/>
            <a:ext cx="3397250" cy="2571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713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3375" y="514350"/>
            <a:ext cx="339725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97BD3-B0BF-9D46-9868-43CC56987BDD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91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4C1AD87-AB26-D04C-AC26-0B640F5ED3AD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sz="1200">
              <a:latin typeface="Times New Roman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73375" y="514350"/>
            <a:ext cx="339725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0268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2D8E3E6-CCFD-E240-ACF0-3A400C9AAFFC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sz="1200">
              <a:latin typeface="Times New Roman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73375" y="514350"/>
            <a:ext cx="339725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804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2F198C4-2B68-5C41-92C8-3C337EF2C0E3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sz="120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73375" y="514350"/>
            <a:ext cx="339725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09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0715593-8345-9143-8C36-D327AC186165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sz="1200">
              <a:latin typeface="Times New Roman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73375" y="514350"/>
            <a:ext cx="339725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6671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2D8E3E6-CCFD-E240-ACF0-3A400C9AAFFC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sz="1200">
              <a:latin typeface="Times New Roman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73375" y="514350"/>
            <a:ext cx="339725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28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84488" y="511175"/>
            <a:ext cx="3378200" cy="255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913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84488" y="511175"/>
            <a:ext cx="3378200" cy="255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2084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F1FA4B0-FB86-DA4D-A628-66E9189C5209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sz="120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73375" y="514350"/>
            <a:ext cx="339725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1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F275749-4AAC-3346-9C06-2C7579FB7AB0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latin typeface="Times New Roman" charset="0"/>
            </a:endParaRPr>
          </a:p>
        </p:txBody>
      </p:sp>
      <p:sp>
        <p:nvSpPr>
          <p:cNvPr id="43010" name="Rectangle 13"/>
          <p:cNvSpPr txBox="1">
            <a:spLocks noGrp="1" noChangeArrowheads="1"/>
          </p:cNvSpPr>
          <p:nvPr/>
        </p:nvSpPr>
        <p:spPr bwMode="auto">
          <a:xfrm>
            <a:off x="5181600" y="6538914"/>
            <a:ext cx="3962400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8ABC1CD8-AFC5-4E4D-8DE1-969BFC496716}" type="slidenum">
              <a:rPr lang="en-US" sz="1200">
                <a:latin typeface="Times New Roman" charset="0"/>
              </a:rPr>
              <a:pPr algn="r" eaLnBrk="1" hangingPunct="1"/>
              <a:t>13</a:t>
            </a:fld>
            <a:endParaRPr lang="en-US" sz="1200">
              <a:latin typeface="Times New Roman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84488" y="511175"/>
            <a:ext cx="3378200" cy="2559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v-SE">
                <a:latin typeface="Times New Roman" charset="0"/>
              </a:rPr>
              <a:t>This is my opening slide. I have to check what else it should conmtain</a:t>
            </a:r>
          </a:p>
        </p:txBody>
      </p:sp>
    </p:spTree>
    <p:extLst>
      <p:ext uri="{BB962C8B-B14F-4D97-AF65-F5344CB8AC3E}">
        <p14:creationId xmlns:p14="http://schemas.microsoft.com/office/powerpoint/2010/main" val="1730203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3375" y="514350"/>
            <a:ext cx="339725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97BD3-B0BF-9D46-9868-43CC56987BDD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598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0E8464A-ADFA-3645-9647-E4C923034D87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sz="1200">
              <a:latin typeface="Times New Roman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73375" y="514350"/>
            <a:ext cx="339725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0286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29699D7-0BED-E448-890B-BD1805E9C23D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 sz="1200">
              <a:latin typeface="Times New Roman" charset="0"/>
            </a:endParaRPr>
          </a:p>
        </p:txBody>
      </p:sp>
      <p:sp>
        <p:nvSpPr>
          <p:cNvPr id="30722" name="Rectangle 13"/>
          <p:cNvSpPr txBox="1">
            <a:spLocks noGrp="1" noChangeArrowheads="1"/>
          </p:cNvSpPr>
          <p:nvPr/>
        </p:nvSpPr>
        <p:spPr bwMode="auto">
          <a:xfrm>
            <a:off x="5181600" y="6538914"/>
            <a:ext cx="3962400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5692C182-A111-DE4F-87EA-5444079D895E}" type="slidenum">
              <a:rPr lang="en-US" sz="1200">
                <a:latin typeface="Times New Roman" charset="0"/>
              </a:rPr>
              <a:pPr algn="r" eaLnBrk="1" hangingPunct="1"/>
              <a:t>95</a:t>
            </a:fld>
            <a:endParaRPr lang="en-US" sz="120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84488" y="511175"/>
            <a:ext cx="3378200" cy="2559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v-SE">
                <a:latin typeface="Times New Roman" charset="0"/>
              </a:rPr>
              <a:t>This is my opening slide. I have to check what else it should conmtain</a:t>
            </a:r>
          </a:p>
        </p:txBody>
      </p:sp>
    </p:spTree>
    <p:extLst>
      <p:ext uri="{BB962C8B-B14F-4D97-AF65-F5344CB8AC3E}">
        <p14:creationId xmlns:p14="http://schemas.microsoft.com/office/powerpoint/2010/main" val="1478786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16438FB-6B65-6A4F-B273-6D0959AC9FF3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 sz="1200">
              <a:latin typeface="Times New Roman" charset="0"/>
            </a:endParaRPr>
          </a:p>
        </p:txBody>
      </p:sp>
      <p:sp>
        <p:nvSpPr>
          <p:cNvPr id="117762" name="Rectangle 13"/>
          <p:cNvSpPr txBox="1">
            <a:spLocks noGrp="1" noChangeArrowheads="1"/>
          </p:cNvSpPr>
          <p:nvPr/>
        </p:nvSpPr>
        <p:spPr bwMode="auto">
          <a:xfrm>
            <a:off x="5181600" y="6538914"/>
            <a:ext cx="3962400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BCDF1CAA-F966-B048-9C36-43D727AD785F}" type="slidenum">
              <a:rPr lang="en-US" sz="1200">
                <a:latin typeface="Times New Roman" charset="0"/>
              </a:rPr>
              <a:pPr algn="r" eaLnBrk="1" hangingPunct="1"/>
              <a:t>96</a:t>
            </a:fld>
            <a:endParaRPr lang="en-US" sz="1200"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84488" y="511175"/>
            <a:ext cx="3378200" cy="2559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4456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4592206-F75E-CD4E-BCE8-93E4C7256E12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sz="1200">
              <a:latin typeface="Times New Roman" charset="0"/>
            </a:endParaRPr>
          </a:p>
        </p:txBody>
      </p:sp>
      <p:sp>
        <p:nvSpPr>
          <p:cNvPr id="36866" name="Rectangle 13"/>
          <p:cNvSpPr txBox="1">
            <a:spLocks noGrp="1" noChangeArrowheads="1"/>
          </p:cNvSpPr>
          <p:nvPr/>
        </p:nvSpPr>
        <p:spPr bwMode="auto">
          <a:xfrm>
            <a:off x="5181600" y="6538914"/>
            <a:ext cx="3962400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5C83D5F2-770E-DE45-89B9-DA4814E05720}" type="slidenum">
              <a:rPr lang="en-US" sz="1200">
                <a:latin typeface="Times New Roman" charset="0"/>
              </a:rPr>
              <a:pPr algn="r" eaLnBrk="1" hangingPunct="1"/>
              <a:t>98</a:t>
            </a:fld>
            <a:endParaRPr lang="en-US" sz="1200">
              <a:latin typeface="Times New Roman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84488" y="511175"/>
            <a:ext cx="3378200" cy="2559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v-SE">
                <a:latin typeface="Times New Roman" charset="0"/>
              </a:rPr>
              <a:t>This is my opening slide. I have to check what else it should conmtain</a:t>
            </a:r>
          </a:p>
        </p:txBody>
      </p:sp>
    </p:spTree>
    <p:extLst>
      <p:ext uri="{BB962C8B-B14F-4D97-AF65-F5344CB8AC3E}">
        <p14:creationId xmlns:p14="http://schemas.microsoft.com/office/powerpoint/2010/main" val="18787397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47A876-54FA-460C-A6B4-7FDAAF090358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73375" y="514350"/>
            <a:ext cx="339725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878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F9AD09-153F-3748-BD49-027C66223411}" type="slidenum">
              <a:rPr lang="en-US" sz="1200"/>
              <a:pPr/>
              <a:t>104</a:t>
            </a:fld>
            <a:endParaRPr lang="en-US" sz="1200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73375" y="514350"/>
            <a:ext cx="3397250" cy="2571750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7832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0A9046-253E-DB4B-B05D-F659FAA3EE6D}" type="slidenum">
              <a:rPr lang="en-US" sz="1200"/>
              <a:pPr/>
              <a:t>105</a:t>
            </a:fld>
            <a:endParaRPr lang="en-US" sz="1200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73375" y="514350"/>
            <a:ext cx="3397250" cy="2571750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500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F9AD09-153F-3748-BD49-027C66223411}" type="slidenum">
              <a:rPr lang="en-US" sz="1200"/>
              <a:pPr/>
              <a:t>106</a:t>
            </a:fld>
            <a:endParaRPr lang="en-US" sz="1200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73375" y="514350"/>
            <a:ext cx="3397250" cy="2571750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868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9B8E99-8C79-E840-AD6D-6845D5B9F4C4}" type="slidenum">
              <a:rPr lang="en-US" sz="1200"/>
              <a:pPr/>
              <a:t>107</a:t>
            </a:fld>
            <a:endParaRPr lang="en-US" sz="1200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73375" y="514350"/>
            <a:ext cx="3397250" cy="2571750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77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1F22DF-D56B-E24F-8035-DBA7154542FF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latin typeface="Times New Roman" charset="0"/>
            </a:endParaRPr>
          </a:p>
        </p:txBody>
      </p:sp>
      <p:sp>
        <p:nvSpPr>
          <p:cNvPr id="26626" name="Rectangle 13"/>
          <p:cNvSpPr txBox="1">
            <a:spLocks noGrp="1" noChangeArrowheads="1"/>
          </p:cNvSpPr>
          <p:nvPr/>
        </p:nvSpPr>
        <p:spPr bwMode="auto">
          <a:xfrm>
            <a:off x="5181600" y="6538914"/>
            <a:ext cx="3962400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B8AFB8B0-94C5-A24F-ADC0-21ED062A31DB}" type="slidenum">
              <a:rPr lang="en-US" sz="1200">
                <a:latin typeface="Times New Roman" charset="0"/>
              </a:rPr>
              <a:pPr algn="r" eaLnBrk="1" hangingPunct="1"/>
              <a:t>14</a:t>
            </a:fld>
            <a:endParaRPr lang="en-US" sz="1200">
              <a:latin typeface="Times New Roman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74963" y="514350"/>
            <a:ext cx="3395662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761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28B266-0CFA-B144-9E14-15B435F8D18C}" type="slidenum">
              <a:rPr lang="en-US" sz="1200"/>
              <a:pPr/>
              <a:t>108</a:t>
            </a:fld>
            <a:endParaRPr lang="en-US" sz="1200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73375" y="514350"/>
            <a:ext cx="3397250" cy="257175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0484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425860-842E-EA44-93CA-70A00B299FB6}" type="slidenum">
              <a:rPr lang="en-US" sz="1200"/>
              <a:pPr/>
              <a:t>109</a:t>
            </a:fld>
            <a:endParaRPr lang="en-US" sz="1200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73375" y="514350"/>
            <a:ext cx="3397250" cy="2571750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895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7FFA03-4685-1641-AA50-D9BC98A8AECA}" type="slidenum">
              <a:rPr lang="en-US" sz="1200"/>
              <a:pPr/>
              <a:t>111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73375" y="514350"/>
            <a:ext cx="3397250" cy="2571750"/>
          </a:xfrm>
          <a:solidFill>
            <a:srgbClr val="FFFFFF"/>
          </a:solidFill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5977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8DBB816-258D-854A-BF74-DB305EDE4D84}" type="slidenum">
              <a:rPr lang="en-US" sz="1200"/>
              <a:pPr/>
              <a:t>112</a:t>
            </a:fld>
            <a:endParaRPr lang="en-US" sz="1200"/>
          </a:p>
        </p:txBody>
      </p:sp>
      <p:sp>
        <p:nvSpPr>
          <p:cNvPr id="160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73375" y="514350"/>
            <a:ext cx="3397250" cy="2571750"/>
          </a:xfrm>
          <a:solidFill>
            <a:srgbClr val="FFFFFF"/>
          </a:solidFill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88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Curvature peaks denote important chemical changes, so as the formation of the two new CC bond, shown 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42FD5-5406-6740-A8BF-D5194D46F6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81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the Diels- Alder is a symmetry allowed reaction, there are only small changes in the chemical phases, and no particular curvature peak near the TS.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fact, the TS does not stand out at all on the curvature plot: The aromatization point, where bond lengths are equalized, is beyond the TS in the exit channel.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large curvature peak in the exit channel signals the simultaneous formation of both C-C bonds.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energy cost for this reaction is for the original approach, orientation, and charge transfer which occur in the entrance channel.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bond formation occurs well after the TS, it doesn’t cost energy.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42FD5-5406-6740-A8BF-D5194D46F6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49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F275749-4AAC-3346-9C06-2C7579FB7AB0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latin typeface="Times New Roman" charset="0"/>
            </a:endParaRPr>
          </a:p>
        </p:txBody>
      </p:sp>
      <p:sp>
        <p:nvSpPr>
          <p:cNvPr id="43010" name="Rectangle 13"/>
          <p:cNvSpPr txBox="1">
            <a:spLocks noGrp="1" noChangeArrowheads="1"/>
          </p:cNvSpPr>
          <p:nvPr/>
        </p:nvSpPr>
        <p:spPr bwMode="auto">
          <a:xfrm>
            <a:off x="5181600" y="6538914"/>
            <a:ext cx="3962400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8ABC1CD8-AFC5-4E4D-8DE1-969BFC496716}" type="slidenum">
              <a:rPr lang="en-US" sz="1200">
                <a:latin typeface="Times New Roman" charset="0"/>
              </a:rPr>
              <a:pPr algn="r" eaLnBrk="1" hangingPunct="1"/>
              <a:t>17</a:t>
            </a:fld>
            <a:endParaRPr lang="en-US" sz="1200">
              <a:latin typeface="Times New Roman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84488" y="511175"/>
            <a:ext cx="3378200" cy="2559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v-SE">
                <a:latin typeface="Times New Roman" charset="0"/>
              </a:rPr>
              <a:t>This is my opening slide. I have to check what else it should conmtain</a:t>
            </a:r>
          </a:p>
        </p:txBody>
      </p:sp>
    </p:spTree>
    <p:extLst>
      <p:ext uri="{BB962C8B-B14F-4D97-AF65-F5344CB8AC3E}">
        <p14:creationId xmlns:p14="http://schemas.microsoft.com/office/powerpoint/2010/main" val="644646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32C677C-8ACF-4A43-A0A4-F473162720F4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latin typeface="Times New Roman" charset="0"/>
            </a:endParaRPr>
          </a:p>
        </p:txBody>
      </p:sp>
      <p:sp>
        <p:nvSpPr>
          <p:cNvPr id="24578" name="Rectangle 13"/>
          <p:cNvSpPr txBox="1">
            <a:spLocks noGrp="1" noChangeArrowheads="1"/>
          </p:cNvSpPr>
          <p:nvPr/>
        </p:nvSpPr>
        <p:spPr bwMode="auto">
          <a:xfrm>
            <a:off x="5181600" y="6538913"/>
            <a:ext cx="3962400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08763088-3C4B-2941-8AFF-BFA23DE17664}" type="slidenum">
              <a:rPr lang="en-US" sz="1200">
                <a:latin typeface="Times New Roman" charset="0"/>
              </a:rPr>
              <a:pPr algn="r" eaLnBrk="1" hangingPunct="1"/>
              <a:t>18</a:t>
            </a:fld>
            <a:endParaRPr lang="en-US" sz="1200">
              <a:latin typeface="Times New Roman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73375" y="514350"/>
            <a:ext cx="339725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675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73375" y="514350"/>
            <a:ext cx="3397250" cy="2571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871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6398" y="2215742"/>
            <a:ext cx="8005842" cy="15288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2804" y="4041828"/>
            <a:ext cx="6593047" cy="18227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2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5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3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6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9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1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89DC2-AC44-D544-805B-A4C71EF52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00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D22FF-F4BB-5141-9248-B0F993409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6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8512" y="285646"/>
            <a:ext cx="2119194" cy="60858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0932" y="285646"/>
            <a:ext cx="6200603" cy="60858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B4091-AF85-0C4B-AD1F-88C1DC5C8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02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422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14C6F-DF49-3340-87AD-6EEFB0070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20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008" y="4583389"/>
            <a:ext cx="8005842" cy="1416621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4008" y="3023121"/>
            <a:ext cx="8005842" cy="1560264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27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4547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18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909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636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36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3091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81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5-B764-7A42-8751-53A4060D0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74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932" y="1664292"/>
            <a:ext cx="4159898" cy="4707211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7808" y="1664292"/>
            <a:ext cx="4159898" cy="4707211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CFEE5-0DE3-614E-AFCC-E6E67C153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933" y="1596589"/>
            <a:ext cx="4161534" cy="66538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2736" indent="0">
              <a:buNone/>
              <a:defRPr sz="2100" b="1"/>
            </a:lvl2pPr>
            <a:lvl3pPr marL="945471" indent="0">
              <a:buNone/>
              <a:defRPr sz="1900" b="1"/>
            </a:lvl3pPr>
            <a:lvl4pPr marL="1418206" indent="0">
              <a:buNone/>
              <a:defRPr sz="1700" b="1"/>
            </a:lvl4pPr>
            <a:lvl5pPr marL="1890941" indent="0">
              <a:buNone/>
              <a:defRPr sz="1700" b="1"/>
            </a:lvl5pPr>
            <a:lvl6pPr marL="2363682" indent="0">
              <a:buNone/>
              <a:defRPr sz="1700" b="1"/>
            </a:lvl6pPr>
            <a:lvl7pPr marL="2836413" indent="0">
              <a:buNone/>
              <a:defRPr sz="1700" b="1"/>
            </a:lvl7pPr>
            <a:lvl8pPr marL="3309148" indent="0">
              <a:buNone/>
              <a:defRPr sz="1700" b="1"/>
            </a:lvl8pPr>
            <a:lvl9pPr marL="3781883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33" y="2261978"/>
            <a:ext cx="4161534" cy="410952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4547" y="1596589"/>
            <a:ext cx="4163169" cy="66538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2736" indent="0">
              <a:buNone/>
              <a:defRPr sz="2100" b="1"/>
            </a:lvl2pPr>
            <a:lvl3pPr marL="945471" indent="0">
              <a:buNone/>
              <a:defRPr sz="1900" b="1"/>
            </a:lvl3pPr>
            <a:lvl4pPr marL="1418206" indent="0">
              <a:buNone/>
              <a:defRPr sz="1700" b="1"/>
            </a:lvl4pPr>
            <a:lvl5pPr marL="1890941" indent="0">
              <a:buNone/>
              <a:defRPr sz="1700" b="1"/>
            </a:lvl5pPr>
            <a:lvl6pPr marL="2363682" indent="0">
              <a:buNone/>
              <a:defRPr sz="1700" b="1"/>
            </a:lvl6pPr>
            <a:lvl7pPr marL="2836413" indent="0">
              <a:buNone/>
              <a:defRPr sz="1700" b="1"/>
            </a:lvl7pPr>
            <a:lvl8pPr marL="3309148" indent="0">
              <a:buNone/>
              <a:defRPr sz="1700" b="1"/>
            </a:lvl8pPr>
            <a:lvl9pPr marL="3781883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4547" y="2261978"/>
            <a:ext cx="4163169" cy="410952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407C4-A4A1-EB48-BBFA-87FAFB1ED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1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09F04-D39D-3F4F-BA16-ECD2571E4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1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6F12F-0F68-2042-B4D4-82C49BB9B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0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942" y="283985"/>
            <a:ext cx="3098667" cy="120858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2435" y="283995"/>
            <a:ext cx="5265281" cy="6087509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0942" y="1492580"/>
            <a:ext cx="3098667" cy="4878923"/>
          </a:xfrm>
        </p:spPr>
        <p:txBody>
          <a:bodyPr/>
          <a:lstStyle>
            <a:lvl1pPr marL="0" indent="0">
              <a:buNone/>
              <a:defRPr sz="1400"/>
            </a:lvl1pPr>
            <a:lvl2pPr marL="472736" indent="0">
              <a:buNone/>
              <a:defRPr sz="1200"/>
            </a:lvl2pPr>
            <a:lvl3pPr marL="945471" indent="0">
              <a:buNone/>
              <a:defRPr sz="1000"/>
            </a:lvl3pPr>
            <a:lvl4pPr marL="1418206" indent="0">
              <a:buNone/>
              <a:defRPr sz="900"/>
            </a:lvl4pPr>
            <a:lvl5pPr marL="1890941" indent="0">
              <a:buNone/>
              <a:defRPr sz="900"/>
            </a:lvl5pPr>
            <a:lvl6pPr marL="2363682" indent="0">
              <a:buNone/>
              <a:defRPr sz="900"/>
            </a:lvl6pPr>
            <a:lvl7pPr marL="2836413" indent="0">
              <a:buNone/>
              <a:defRPr sz="900"/>
            </a:lvl7pPr>
            <a:lvl8pPr marL="3309148" indent="0">
              <a:buNone/>
              <a:defRPr sz="900"/>
            </a:lvl8pPr>
            <a:lvl9pPr marL="37818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1B399-BF5F-2A43-B670-9779E9088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36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123" y="4992848"/>
            <a:ext cx="5651183" cy="58943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46123" y="637314"/>
            <a:ext cx="5651183" cy="4279583"/>
          </a:xfrm>
        </p:spPr>
        <p:txBody>
          <a:bodyPr rtlCol="0">
            <a:normAutofit/>
          </a:bodyPr>
          <a:lstStyle>
            <a:lvl1pPr marL="0" indent="0">
              <a:buNone/>
              <a:defRPr sz="3300"/>
            </a:lvl1pPr>
            <a:lvl2pPr marL="472736" indent="0">
              <a:buNone/>
              <a:defRPr sz="2900"/>
            </a:lvl2pPr>
            <a:lvl3pPr marL="945471" indent="0">
              <a:buNone/>
              <a:defRPr sz="2500"/>
            </a:lvl3pPr>
            <a:lvl4pPr marL="1418206" indent="0">
              <a:buNone/>
              <a:defRPr sz="2100"/>
            </a:lvl4pPr>
            <a:lvl5pPr marL="1890941" indent="0">
              <a:buNone/>
              <a:defRPr sz="2100"/>
            </a:lvl5pPr>
            <a:lvl6pPr marL="2363682" indent="0">
              <a:buNone/>
              <a:defRPr sz="2100"/>
            </a:lvl6pPr>
            <a:lvl7pPr marL="2836413" indent="0">
              <a:buNone/>
              <a:defRPr sz="2100"/>
            </a:lvl7pPr>
            <a:lvl8pPr marL="3309148" indent="0">
              <a:buNone/>
              <a:defRPr sz="2100"/>
            </a:lvl8pPr>
            <a:lvl9pPr marL="3781883" indent="0">
              <a:buNone/>
              <a:defRPr sz="21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46123" y="5582281"/>
            <a:ext cx="5651183" cy="837094"/>
          </a:xfrm>
        </p:spPr>
        <p:txBody>
          <a:bodyPr/>
          <a:lstStyle>
            <a:lvl1pPr marL="0" indent="0">
              <a:buNone/>
              <a:defRPr sz="1400"/>
            </a:lvl1pPr>
            <a:lvl2pPr marL="472736" indent="0">
              <a:buNone/>
              <a:defRPr sz="1200"/>
            </a:lvl2pPr>
            <a:lvl3pPr marL="945471" indent="0">
              <a:buNone/>
              <a:defRPr sz="1000"/>
            </a:lvl3pPr>
            <a:lvl4pPr marL="1418206" indent="0">
              <a:buNone/>
              <a:defRPr sz="900"/>
            </a:lvl4pPr>
            <a:lvl5pPr marL="1890941" indent="0">
              <a:buNone/>
              <a:defRPr sz="900"/>
            </a:lvl5pPr>
            <a:lvl6pPr marL="2363682" indent="0">
              <a:buNone/>
              <a:defRPr sz="900"/>
            </a:lvl6pPr>
            <a:lvl7pPr marL="2836413" indent="0">
              <a:buNone/>
              <a:defRPr sz="900"/>
            </a:lvl7pPr>
            <a:lvl8pPr marL="3309148" indent="0">
              <a:buNone/>
              <a:defRPr sz="900"/>
            </a:lvl8pPr>
            <a:lvl9pPr marL="37818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7FF59-23AF-0747-AE99-AFE1AC629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6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0932" y="285636"/>
            <a:ext cx="8476774" cy="118877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47" tIns="47273" rIns="94547" bIns="472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0932" y="1664292"/>
            <a:ext cx="8476774" cy="470721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47" tIns="47273" rIns="94547" bIns="47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0932" y="6610909"/>
            <a:ext cx="2197682" cy="379747"/>
          </a:xfrm>
          <a:prstGeom prst="rect">
            <a:avLst/>
          </a:prstGeom>
        </p:spPr>
        <p:txBody>
          <a:bodyPr vert="horz" lIns="94547" tIns="47273" rIns="94547" bIns="47273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8043" y="6610909"/>
            <a:ext cx="2982569" cy="379747"/>
          </a:xfrm>
          <a:prstGeom prst="rect">
            <a:avLst/>
          </a:prstGeom>
        </p:spPr>
        <p:txBody>
          <a:bodyPr vert="horz" lIns="94547" tIns="47273" rIns="94547" bIns="47273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0024" y="6610909"/>
            <a:ext cx="2197682" cy="379747"/>
          </a:xfrm>
          <a:prstGeom prst="rect">
            <a:avLst/>
          </a:prstGeom>
        </p:spPr>
        <p:txBody>
          <a:bodyPr vert="horz" lIns="94547" tIns="47273" rIns="94547" bIns="4727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226EDDE-D7FF-F94C-8191-B86D934EF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lvl1pPr algn="ctr" defTabSz="472736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72736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72736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72736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72736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72736" algn="ctr" defTabSz="472736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45471" algn="ctr" defTabSz="472736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418206" algn="ctr" defTabSz="472736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90941" algn="ctr" defTabSz="472736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54552" indent="-354552" algn="l" defTabSz="47273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68193" indent="-295459" algn="l" defTabSz="47273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81837" indent="-236367" algn="l" defTabSz="47273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54574" indent="-236367" algn="l" defTabSz="47273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127309" indent="-236367" algn="l" defTabSz="472736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600044" indent="-236367" algn="l" defTabSz="47273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781" indent="-236367" algn="l" defTabSz="47273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45515" indent="-236367" algn="l" defTabSz="47273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18252" indent="-236367" algn="l" defTabSz="47273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27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2736" algn="l" defTabSz="4727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5471" algn="l" defTabSz="4727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18206" algn="l" defTabSz="4727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0941" algn="l" defTabSz="4727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63682" algn="l" defTabSz="4727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6413" algn="l" defTabSz="4727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09148" algn="l" defTabSz="4727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81883" algn="l" defTabSz="4727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6.emf"/><Relationship Id="rId3" Type="http://schemas.openxmlformats.org/officeDocument/2006/relationships/image" Target="../media/image147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4" Type="http://schemas.openxmlformats.org/officeDocument/2006/relationships/image" Target="../media/image150.emf"/><Relationship Id="rId5" Type="http://schemas.openxmlformats.org/officeDocument/2006/relationships/image" Target="../media/image151.emf"/><Relationship Id="rId6" Type="http://schemas.openxmlformats.org/officeDocument/2006/relationships/image" Target="../media/image152.emf"/><Relationship Id="rId7" Type="http://schemas.openxmlformats.org/officeDocument/2006/relationships/image" Target="../media/image15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8.em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4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54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4" Type="http://schemas.openxmlformats.org/officeDocument/2006/relationships/image" Target="../media/image156.emf"/><Relationship Id="rId5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58.emf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e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media" Target="../media/media16.mp4"/><Relationship Id="rId4" Type="http://schemas.openxmlformats.org/officeDocument/2006/relationships/video" Target="../media/media16.mp4"/><Relationship Id="rId5" Type="http://schemas.openxmlformats.org/officeDocument/2006/relationships/slideLayout" Target="../slideLayouts/slideLayout5.xml"/><Relationship Id="rId6" Type="http://schemas.openxmlformats.org/officeDocument/2006/relationships/image" Target="../media/image163.png"/><Relationship Id="rId7" Type="http://schemas.openxmlformats.org/officeDocument/2006/relationships/image" Target="../media/image164.png"/><Relationship Id="rId1" Type="http://schemas.microsoft.com/office/2007/relationships/media" Target="../media/media15.mp4"/><Relationship Id="rId2" Type="http://schemas.openxmlformats.org/officeDocument/2006/relationships/video" Target="../media/media15.mp4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emf"/><Relationship Id="rId5" Type="http://schemas.openxmlformats.org/officeDocument/2006/relationships/image" Target="../media/image18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4.mpg"/><Relationship Id="rId4" Type="http://schemas.openxmlformats.org/officeDocument/2006/relationships/video" Target="../media/media4.mpg"/><Relationship Id="rId5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48.png"/><Relationship Id="rId1" Type="http://schemas.microsoft.com/office/2007/relationships/media" Target="../media/media5.mpg"/><Relationship Id="rId2" Type="http://schemas.openxmlformats.org/officeDocument/2006/relationships/video" Target="../media/media5.m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7.mpg"/><Relationship Id="rId4" Type="http://schemas.openxmlformats.org/officeDocument/2006/relationships/video" Target="../media/media7.mpg"/><Relationship Id="rId5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microsoft.com/office/2007/relationships/media" Target="../media/media6.mpg"/><Relationship Id="rId2" Type="http://schemas.openxmlformats.org/officeDocument/2006/relationships/video" Target="../media/media6.m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55.png"/><Relationship Id="rId1" Type="http://schemas.microsoft.com/office/2007/relationships/media" Target="../media/media8.mpg"/><Relationship Id="rId2" Type="http://schemas.openxmlformats.org/officeDocument/2006/relationships/video" Target="../media/media8.m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1.mpg"/><Relationship Id="rId4" Type="http://schemas.openxmlformats.org/officeDocument/2006/relationships/video" Target="../media/media1.mpg"/><Relationship Id="rId5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7" Type="http://schemas.openxmlformats.org/officeDocument/2006/relationships/image" Target="../media/image6.png"/><Relationship Id="rId1" Type="http://schemas.microsoft.com/office/2007/relationships/media" Target="../media/media9.mpg"/><Relationship Id="rId2" Type="http://schemas.openxmlformats.org/officeDocument/2006/relationships/video" Target="../media/media9.m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60.png"/><Relationship Id="rId1" Type="http://schemas.microsoft.com/office/2007/relationships/media" Target="../media/media10.mpg"/><Relationship Id="rId2" Type="http://schemas.openxmlformats.org/officeDocument/2006/relationships/video" Target="../media/media10.m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62.png"/><Relationship Id="rId1" Type="http://schemas.microsoft.com/office/2007/relationships/media" Target="../media/media11.mpg"/><Relationship Id="rId2" Type="http://schemas.openxmlformats.org/officeDocument/2006/relationships/video" Target="../media/media11.m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69.png"/><Relationship Id="rId1" Type="http://schemas.microsoft.com/office/2007/relationships/media" Target="../media/media12.mpg"/><Relationship Id="rId2" Type="http://schemas.openxmlformats.org/officeDocument/2006/relationships/video" Target="../media/media12.m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0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72.png"/><Relationship Id="rId1" Type="http://schemas.microsoft.com/office/2007/relationships/media" Target="../media/media13.mpg"/><Relationship Id="rId2" Type="http://schemas.openxmlformats.org/officeDocument/2006/relationships/video" Target="../media/media13.m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png"/><Relationship Id="rId20" Type="http://schemas.openxmlformats.org/officeDocument/2006/relationships/image" Target="../media/image96.png"/><Relationship Id="rId21" Type="http://schemas.openxmlformats.org/officeDocument/2006/relationships/image" Target="../media/image97.png"/><Relationship Id="rId22" Type="http://schemas.openxmlformats.org/officeDocument/2006/relationships/image" Target="../media/image98.jpeg"/><Relationship Id="rId23" Type="http://schemas.openxmlformats.org/officeDocument/2006/relationships/image" Target="../media/image99.png"/><Relationship Id="rId24" Type="http://schemas.openxmlformats.org/officeDocument/2006/relationships/image" Target="../media/image100.png"/><Relationship Id="rId25" Type="http://schemas.openxmlformats.org/officeDocument/2006/relationships/image" Target="../media/image101.png"/><Relationship Id="rId26" Type="http://schemas.openxmlformats.org/officeDocument/2006/relationships/image" Target="../media/image102.png"/><Relationship Id="rId27" Type="http://schemas.openxmlformats.org/officeDocument/2006/relationships/image" Target="../media/image103.png"/><Relationship Id="rId10" Type="http://schemas.openxmlformats.org/officeDocument/2006/relationships/image" Target="../media/image86.png"/><Relationship Id="rId11" Type="http://schemas.openxmlformats.org/officeDocument/2006/relationships/image" Target="../media/image87.png"/><Relationship Id="rId12" Type="http://schemas.openxmlformats.org/officeDocument/2006/relationships/image" Target="../media/image88.png"/><Relationship Id="rId13" Type="http://schemas.openxmlformats.org/officeDocument/2006/relationships/image" Target="../media/image89.png"/><Relationship Id="rId14" Type="http://schemas.openxmlformats.org/officeDocument/2006/relationships/image" Target="../media/image90.png"/><Relationship Id="rId15" Type="http://schemas.openxmlformats.org/officeDocument/2006/relationships/image" Target="../media/image91.png"/><Relationship Id="rId16" Type="http://schemas.openxmlformats.org/officeDocument/2006/relationships/image" Target="../media/image92.png"/><Relationship Id="rId17" Type="http://schemas.openxmlformats.org/officeDocument/2006/relationships/image" Target="../media/image93.png"/><Relationship Id="rId18" Type="http://schemas.openxmlformats.org/officeDocument/2006/relationships/image" Target="../media/image94.png"/><Relationship Id="rId19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ekraka@smu.edu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Relationship Id="rId3" Type="http://schemas.openxmlformats.org/officeDocument/2006/relationships/image" Target="../media/image115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7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emf"/><Relationship Id="rId3" Type="http://schemas.openxmlformats.org/officeDocument/2006/relationships/image" Target="../media/image122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emf"/><Relationship Id="rId5" Type="http://schemas.openxmlformats.org/officeDocument/2006/relationships/image" Target="../media/image1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9.png"/><Relationship Id="rId1" Type="http://schemas.microsoft.com/office/2007/relationships/media" Target="../media/media14.mpg"/><Relationship Id="rId2" Type="http://schemas.openxmlformats.org/officeDocument/2006/relationships/video" Target="../media/media14.m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35.jpeg"/><Relationship Id="rId5" Type="http://schemas.openxmlformats.org/officeDocument/2006/relationships/image" Target="../media/image136.jpeg"/><Relationship Id="rId6" Type="http://schemas.openxmlformats.org/officeDocument/2006/relationships/image" Target="../media/image137.jpeg"/><Relationship Id="rId7" Type="http://schemas.openxmlformats.org/officeDocument/2006/relationships/image" Target="../media/image138.emf"/><Relationship Id="rId8" Type="http://schemas.openxmlformats.org/officeDocument/2006/relationships/image" Target="../media/image139.emf"/><Relationship Id="rId9" Type="http://schemas.openxmlformats.org/officeDocument/2006/relationships/image" Target="../media/image140.emf"/><Relationship Id="rId10" Type="http://schemas.openxmlformats.org/officeDocument/2006/relationships/image" Target="../media/image14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2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3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4.emf"/><Relationship Id="rId3" Type="http://schemas.openxmlformats.org/officeDocument/2006/relationships/image" Target="../media/image145.em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4.emf"/><Relationship Id="rId3" Type="http://schemas.openxmlformats.org/officeDocument/2006/relationships/image" Target="../media/image14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9"/>
          <p:cNvSpPr txBox="1">
            <a:spLocks noChangeArrowheads="1"/>
          </p:cNvSpPr>
          <p:nvPr/>
        </p:nvSpPr>
        <p:spPr bwMode="auto">
          <a:xfrm>
            <a:off x="456217" y="3173363"/>
            <a:ext cx="153576" cy="58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337" tIns="38170" rIns="76337" bIns="38170">
            <a:spAutoFit/>
          </a:bodyPr>
          <a:lstStyle>
            <a:lvl1pPr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sv-SE" sz="3300">
              <a:latin typeface="Times" charset="0"/>
            </a:endParaRPr>
          </a:p>
        </p:txBody>
      </p:sp>
      <p:sp>
        <p:nvSpPr>
          <p:cNvPr id="14338" name="Rectangle 19"/>
          <p:cNvSpPr>
            <a:spLocks noChangeArrowheads="1"/>
          </p:cNvSpPr>
          <p:nvPr/>
        </p:nvSpPr>
        <p:spPr bwMode="auto">
          <a:xfrm>
            <a:off x="-945134" y="561375"/>
            <a:ext cx="153576" cy="38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337" tIns="38170" rIns="76337" bIns="38170">
            <a:spAutoFit/>
          </a:bodyPr>
          <a:lstStyle/>
          <a:p>
            <a:pPr defTabSz="761625"/>
            <a:endParaRPr lang="en-US" sz="2000">
              <a:latin typeface="Times New Roman" charset="0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231377" y="4186674"/>
            <a:ext cx="8980234" cy="54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23" tIns="47266" rIns="94523" bIns="4726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sz="2900" u="sng" dirty="0" err="1">
                <a:latin typeface="Arial" charset="0"/>
                <a:cs typeface="Arial" charset="0"/>
              </a:rPr>
              <a:t>Elfi</a:t>
            </a:r>
            <a:r>
              <a:rPr kumimoji="1" lang="en-US" sz="2900" u="sng" dirty="0">
                <a:latin typeface="Arial" charset="0"/>
                <a:cs typeface="Arial" charset="0"/>
              </a:rPr>
              <a:t> </a:t>
            </a:r>
            <a:r>
              <a:rPr kumimoji="1" lang="en-US" sz="2900" u="sng" dirty="0" err="1">
                <a:latin typeface="Arial" charset="0"/>
                <a:cs typeface="Arial" charset="0"/>
              </a:rPr>
              <a:t>Kraka</a:t>
            </a:r>
            <a:r>
              <a:rPr kumimoji="1" lang="en-US" sz="2900" dirty="0">
                <a:latin typeface="Arial" charset="0"/>
                <a:cs typeface="Arial" charset="0"/>
              </a:rPr>
              <a:t>, </a:t>
            </a:r>
            <a:r>
              <a:rPr kumimoji="1" lang="en-US" sz="2900" dirty="0" err="1">
                <a:latin typeface="Arial" charset="0"/>
                <a:cs typeface="Arial" charset="0"/>
              </a:rPr>
              <a:t>Marek</a:t>
            </a:r>
            <a:r>
              <a:rPr kumimoji="1" lang="en-US" sz="2900" dirty="0">
                <a:latin typeface="Arial" charset="0"/>
                <a:cs typeface="Arial" charset="0"/>
              </a:rPr>
              <a:t> </a:t>
            </a:r>
            <a:r>
              <a:rPr kumimoji="1" lang="en-US" sz="2900" dirty="0" err="1">
                <a:latin typeface="Arial" charset="0"/>
                <a:cs typeface="Arial" charset="0"/>
              </a:rPr>
              <a:t>Freindorf</a:t>
            </a:r>
            <a:r>
              <a:rPr kumimoji="1" lang="en-US" sz="2900" dirty="0">
                <a:latin typeface="Arial" charset="0"/>
                <a:cs typeface="Arial" charset="0"/>
              </a:rPr>
              <a:t>, </a:t>
            </a:r>
            <a:r>
              <a:rPr kumimoji="1" lang="en-US" sz="2900" dirty="0" err="1">
                <a:latin typeface="Arial" charset="0"/>
                <a:cs typeface="Arial" charset="0"/>
              </a:rPr>
              <a:t>Wenli</a:t>
            </a:r>
            <a:r>
              <a:rPr kumimoji="1" lang="en-US" sz="2900" dirty="0">
                <a:latin typeface="Arial" charset="0"/>
                <a:cs typeface="Arial" charset="0"/>
              </a:rPr>
              <a:t> </a:t>
            </a:r>
            <a:r>
              <a:rPr kumimoji="1" lang="en-US" sz="2900" dirty="0" err="1">
                <a:latin typeface="Arial" charset="0"/>
                <a:cs typeface="Arial" charset="0"/>
              </a:rPr>
              <a:t>Zou</a:t>
            </a:r>
            <a:r>
              <a:rPr kumimoji="1" lang="en-US" sz="2900" dirty="0">
                <a:latin typeface="Arial" charset="0"/>
                <a:cs typeface="Arial" charset="0"/>
              </a:rPr>
              <a:t>, Dieter Cremer</a:t>
            </a: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456216" y="5071736"/>
            <a:ext cx="8488220" cy="184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23" tIns="47266" rIns="94523" bIns="4726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kumimoji="1" lang="en-US" sz="3300" dirty="0">
                <a:solidFill>
                  <a:srgbClr val="0000FF"/>
                </a:solidFill>
                <a:latin typeface="Arial" charset="0"/>
                <a:cs typeface="Arial" charset="0"/>
              </a:rPr>
              <a:t>C</a:t>
            </a:r>
            <a:r>
              <a:rPr kumimoji="1" lang="en-US" sz="2900" dirty="0">
                <a:latin typeface="Arial" charset="0"/>
                <a:cs typeface="Arial" charset="0"/>
              </a:rPr>
              <a:t>omputational </a:t>
            </a:r>
            <a:r>
              <a:rPr kumimoji="1" lang="en-US" sz="3300" dirty="0">
                <a:solidFill>
                  <a:srgbClr val="0000FF"/>
                </a:solidFill>
                <a:latin typeface="Arial" charset="0"/>
                <a:cs typeface="Arial" charset="0"/>
              </a:rPr>
              <a:t>A</a:t>
            </a:r>
            <a:r>
              <a:rPr kumimoji="1" lang="en-US" sz="2900" dirty="0">
                <a:latin typeface="Arial" charset="0"/>
                <a:cs typeface="Arial" charset="0"/>
              </a:rPr>
              <a:t>nd </a:t>
            </a:r>
            <a:r>
              <a:rPr kumimoji="1" lang="en-US" sz="3300" dirty="0">
                <a:solidFill>
                  <a:srgbClr val="0000FF"/>
                </a:solidFill>
                <a:latin typeface="Arial" charset="0"/>
                <a:cs typeface="Arial" charset="0"/>
              </a:rPr>
              <a:t>T</a:t>
            </a:r>
            <a:r>
              <a:rPr kumimoji="1" lang="en-US" sz="2900" dirty="0">
                <a:latin typeface="Arial" charset="0"/>
                <a:cs typeface="Arial" charset="0"/>
              </a:rPr>
              <a:t>heoretical </a:t>
            </a:r>
            <a:r>
              <a:rPr kumimoji="1" lang="en-US" sz="3300" dirty="0">
                <a:solidFill>
                  <a:srgbClr val="0000FF"/>
                </a:solidFill>
                <a:latin typeface="Arial" charset="0"/>
                <a:cs typeface="Arial" charset="0"/>
              </a:rPr>
              <a:t>C</a:t>
            </a:r>
            <a:r>
              <a:rPr kumimoji="1" lang="en-US" sz="2900" dirty="0">
                <a:latin typeface="Arial" charset="0"/>
                <a:cs typeface="Arial" charset="0"/>
              </a:rPr>
              <a:t>hemistry</a:t>
            </a:r>
          </a:p>
          <a:p>
            <a:pPr algn="ctr" eaLnBrk="1" hangingPunct="1">
              <a:lnSpc>
                <a:spcPct val="120000"/>
              </a:lnSpc>
            </a:pPr>
            <a:r>
              <a:rPr kumimoji="1" lang="en-US" sz="2900" dirty="0" err="1">
                <a:latin typeface="Arial" charset="0"/>
                <a:cs typeface="Arial" charset="0"/>
              </a:rPr>
              <a:t>Gr</a:t>
            </a:r>
            <a:r>
              <a:rPr kumimoji="1" lang="en-US" sz="3300" dirty="0" err="1">
                <a:solidFill>
                  <a:srgbClr val="0000FF"/>
                </a:solidFill>
                <a:latin typeface="Arial" charset="0"/>
                <a:cs typeface="Arial" charset="0"/>
              </a:rPr>
              <a:t>O</a:t>
            </a:r>
            <a:r>
              <a:rPr kumimoji="1" lang="en-US" sz="2900" dirty="0" err="1">
                <a:latin typeface="Arial" charset="0"/>
                <a:cs typeface="Arial" charset="0"/>
              </a:rPr>
              <a:t>up</a:t>
            </a:r>
            <a:r>
              <a:rPr kumimoji="1" lang="en-US" sz="2900" dirty="0">
                <a:latin typeface="Arial" charset="0"/>
                <a:cs typeface="Arial" charset="0"/>
              </a:rPr>
              <a:t> (CATCO) http://</a:t>
            </a:r>
            <a:r>
              <a:rPr kumimoji="1" lang="en-US" sz="2900" dirty="0" err="1">
                <a:latin typeface="Arial" charset="0"/>
                <a:cs typeface="Arial" charset="0"/>
              </a:rPr>
              <a:t>smu.edu/catco</a:t>
            </a:r>
            <a:r>
              <a:rPr kumimoji="1" lang="en-US" sz="2900" dirty="0">
                <a:latin typeface="Arial" charset="0"/>
                <a:cs typeface="Arial" charset="0"/>
              </a:rPr>
              <a:t>/</a:t>
            </a:r>
          </a:p>
          <a:p>
            <a:pPr algn="ctr" eaLnBrk="1" hangingPunct="1">
              <a:lnSpc>
                <a:spcPct val="120000"/>
              </a:lnSpc>
            </a:pPr>
            <a:r>
              <a:rPr kumimoji="1" lang="en-US" sz="2900" dirty="0">
                <a:latin typeface="Arial" charset="0"/>
                <a:cs typeface="Arial" charset="0"/>
              </a:rPr>
              <a:t>Department of Chemistry, SMU, Dallas, USA</a:t>
            </a:r>
          </a:p>
        </p:txBody>
      </p:sp>
      <p:pic>
        <p:nvPicPr>
          <p:cNvPr id="45" name="Picture 2" descr="D1_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749" y="293550"/>
            <a:ext cx="5302531" cy="346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22"/>
          <p:cNvSpPr txBox="1">
            <a:spLocks noChangeArrowheads="1"/>
          </p:cNvSpPr>
          <p:nvPr/>
        </p:nvSpPr>
        <p:spPr bwMode="auto">
          <a:xfrm>
            <a:off x="231373" y="293551"/>
            <a:ext cx="4425032" cy="175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337" tIns="38170" rIns="76337" bIns="38170">
            <a:spAutoFit/>
          </a:bodyPr>
          <a:lstStyle>
            <a:lvl1pPr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1" lang="en-US" sz="4600" dirty="0">
                <a:solidFill>
                  <a:srgbClr val="0000FF"/>
                </a:solidFill>
                <a:latin typeface="Arial" charset="0"/>
                <a:cs typeface="Arial" charset="0"/>
              </a:rPr>
              <a:t>Criteria For An </a:t>
            </a:r>
          </a:p>
          <a:p>
            <a:pPr eaLnBrk="1" hangingPunct="1">
              <a:lnSpc>
                <a:spcPct val="120000"/>
              </a:lnSpc>
            </a:pPr>
            <a:r>
              <a:rPr kumimoji="1" lang="en-US" sz="4600" dirty="0">
                <a:solidFill>
                  <a:srgbClr val="0000FF"/>
                </a:solidFill>
                <a:latin typeface="Arial" charset="0"/>
                <a:cs typeface="Arial" charset="0"/>
              </a:rPr>
              <a:t>Active Catalysis</a:t>
            </a:r>
          </a:p>
        </p:txBody>
      </p:sp>
    </p:spTree>
    <p:extLst>
      <p:ext uri="{BB962C8B-B14F-4D97-AF65-F5344CB8AC3E}">
        <p14:creationId xmlns:p14="http://schemas.microsoft.com/office/powerpoint/2010/main" val="1455786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/>
          <p:cNvSpPr txBox="1">
            <a:spLocks noChangeArrowheads="1"/>
          </p:cNvSpPr>
          <p:nvPr/>
        </p:nvSpPr>
        <p:spPr bwMode="auto">
          <a:xfrm>
            <a:off x="863086" y="2378006"/>
            <a:ext cx="7426272" cy="9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337" tIns="38170" rIns="76337" bIns="38170">
            <a:spAutoFit/>
          </a:bodyPr>
          <a:lstStyle>
            <a:lvl1pPr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1" lang="en-US" sz="5000" dirty="0">
                <a:solidFill>
                  <a:srgbClr val="0000FF"/>
                </a:solidFill>
                <a:latin typeface="Arial" charset="0"/>
              </a:rPr>
              <a:t>  Advanced path following</a:t>
            </a:r>
            <a:endParaRPr kumimoji="1" lang="en-US" sz="5000" u="sng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F12F-0F68-2042-B4D4-82C49BB9B70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981" y="956672"/>
            <a:ext cx="6444953" cy="1669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06" y="2970703"/>
            <a:ext cx="6942244" cy="10450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3733" y="5070248"/>
            <a:ext cx="7504269" cy="1248389"/>
          </a:xfrm>
          <a:prstGeom prst="rect">
            <a:avLst/>
          </a:prstGeom>
          <a:noFill/>
        </p:spPr>
        <p:txBody>
          <a:bodyPr wrap="none" lIns="94467" tIns="47238" rIns="94467" bIns="47238" rtlCol="0">
            <a:spAutoFit/>
          </a:bodyPr>
          <a:lstStyle/>
          <a:p>
            <a:pPr defTabSz="47233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path direction components, we used previously are just the squares</a:t>
            </a:r>
          </a:p>
          <a:p>
            <a:pPr defTabSz="47233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of what we use now.</a:t>
            </a:r>
          </a:p>
          <a:p>
            <a:pPr defTabSz="47233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this way, we have restored the sign information and can distinguish</a:t>
            </a:r>
          </a:p>
          <a:p>
            <a:pPr defTabSz="47233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between supporting (+) and resisting (-) translational modes along the path.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3718" y="319224"/>
            <a:ext cx="4051255" cy="384114"/>
          </a:xfrm>
          <a:prstGeom prst="rect">
            <a:avLst/>
          </a:prstGeom>
          <a:noFill/>
        </p:spPr>
        <p:txBody>
          <a:bodyPr wrap="square" lIns="94467" tIns="47238" rIns="94467" bIns="47238" rtlCol="0">
            <a:spAutoFit/>
          </a:bodyPr>
          <a:lstStyle/>
          <a:p>
            <a:pPr defTabSz="47233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Analysis of the Reaction Path Direction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52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3720" y="319224"/>
            <a:ext cx="5074618" cy="384114"/>
          </a:xfrm>
          <a:prstGeom prst="rect">
            <a:avLst/>
          </a:prstGeom>
          <a:noFill/>
        </p:spPr>
        <p:txBody>
          <a:bodyPr wrap="square" lIns="94467" tIns="47238" rIns="94467" bIns="47238" rtlCol="0">
            <a:spAutoFit/>
          </a:bodyPr>
          <a:lstStyle/>
          <a:p>
            <a:pPr defTabSz="47233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Analysis of the Reaction Path Curvature Vector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88" y="885048"/>
            <a:ext cx="8754287" cy="1937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8316" y="3195519"/>
            <a:ext cx="7310736" cy="672206"/>
          </a:xfrm>
          <a:prstGeom prst="rect">
            <a:avLst/>
          </a:prstGeom>
          <a:noFill/>
        </p:spPr>
        <p:txBody>
          <a:bodyPr wrap="none" lIns="94467" tIns="47238" rIns="94467" bIns="47238" rtlCol="0">
            <a:spAutoFit/>
          </a:bodyPr>
          <a:lstStyle/>
          <a:p>
            <a:pPr defTabSz="47233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 get a contribution to the curvature  (term 1) and a mixed contribution</a:t>
            </a:r>
          </a:p>
          <a:p>
            <a:pPr defTabSz="47233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the path direction.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58" y="3951593"/>
            <a:ext cx="6815418" cy="91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44" y="4956443"/>
            <a:ext cx="3135009" cy="700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345" y="4956444"/>
            <a:ext cx="2461993" cy="732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543" y="5966767"/>
            <a:ext cx="4408446" cy="937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0989" y="6376233"/>
            <a:ext cx="4500016" cy="40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1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14C6F-DF49-3340-87AD-6EEFB0070DF5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75029" y="2775443"/>
            <a:ext cx="3146715" cy="461665"/>
          </a:xfrm>
          <a:prstGeom prst="rect">
            <a:avLst/>
          </a:prstGeom>
          <a:noFill/>
        </p:spPr>
        <p:txBody>
          <a:bodyPr wrap="none" lIns="91419" tIns="45708" rIns="91419" bIns="45708" rtlCol="0">
            <a:spAutoFit/>
          </a:bodyPr>
          <a:lstStyle/>
          <a:p>
            <a:r>
              <a:rPr lang="en-US" sz="2400" dirty="0"/>
              <a:t>Local vibrational modes</a:t>
            </a:r>
          </a:p>
        </p:txBody>
      </p:sp>
    </p:spTree>
    <p:extLst>
      <p:ext uri="{BB962C8B-B14F-4D97-AF65-F5344CB8AC3E}">
        <p14:creationId xmlns:p14="http://schemas.microsoft.com/office/powerpoint/2010/main" val="26392430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990377" y="4253172"/>
            <a:ext cx="3515997" cy="60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4554" tIns="47276" rIns="94554" bIns="47276">
            <a:prstTxWarp prst="textNoShape">
              <a:avLst/>
            </a:prstTxWarp>
            <a:spAutoFit/>
          </a:bodyPr>
          <a:lstStyle/>
          <a:p>
            <a:r>
              <a:rPr lang="en-US" sz="3300">
                <a:solidFill>
                  <a:srgbClr val="FFFFFF"/>
                </a:solidFill>
                <a:ea typeface="Arial" charset="0"/>
                <a:cs typeface="Arial" charset="0"/>
              </a:rPr>
              <a:t>Mini Course VII, …..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940" y="478705"/>
            <a:ext cx="8827803" cy="2205051"/>
          </a:xfrm>
          <a:prstGeom prst="rect">
            <a:avLst/>
          </a:prstGeom>
          <a:noFill/>
        </p:spPr>
        <p:txBody>
          <a:bodyPr wrap="none" lIns="94554" tIns="47276" rIns="94554" bIns="47276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Complication:</a:t>
            </a:r>
          </a:p>
          <a:p>
            <a:pPr>
              <a:lnSpc>
                <a:spcPct val="110000"/>
              </a:lnSpc>
            </a:pPr>
            <a:r>
              <a:rPr lang="en-US" sz="2500" dirty="0">
                <a:latin typeface="Arial"/>
                <a:cs typeface="Arial"/>
              </a:rPr>
              <a:t>Normal modes are generally delocalized because of mode-</a:t>
            </a:r>
          </a:p>
          <a:p>
            <a:pPr>
              <a:lnSpc>
                <a:spcPct val="110000"/>
              </a:lnSpc>
            </a:pPr>
            <a:r>
              <a:rPr lang="en-US" sz="2500" dirty="0">
                <a:latin typeface="Arial"/>
                <a:cs typeface="Arial"/>
              </a:rPr>
              <a:t>mode coupling (</a:t>
            </a:r>
            <a:r>
              <a:rPr lang="en-US" sz="2500" i="1" dirty="0">
                <a:latin typeface="Arial"/>
                <a:cs typeface="Arial"/>
              </a:rPr>
              <a:t>electronic coupling</a:t>
            </a:r>
            <a:r>
              <a:rPr lang="en-US" sz="2500" dirty="0">
                <a:latin typeface="Arial"/>
                <a:cs typeface="Arial"/>
              </a:rPr>
              <a:t>, </a:t>
            </a:r>
            <a:r>
              <a:rPr lang="en-US" sz="2500" i="1" dirty="0">
                <a:latin typeface="Arial"/>
                <a:cs typeface="Arial"/>
              </a:rPr>
              <a:t>mass coupling</a:t>
            </a:r>
            <a:r>
              <a:rPr lang="en-US" sz="2500" dirty="0">
                <a:latin typeface="Arial"/>
                <a:cs typeface="Arial"/>
              </a:rPr>
              <a:t>)</a:t>
            </a:r>
          </a:p>
          <a:p>
            <a:pPr>
              <a:lnSpc>
                <a:spcPct val="110000"/>
              </a:lnSpc>
            </a:pPr>
            <a:endParaRPr lang="en-US" sz="2500" dirty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500" dirty="0">
                <a:latin typeface="Arial"/>
                <a:cs typeface="Arial"/>
              </a:rPr>
              <a:t>We need </a:t>
            </a:r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local modes </a:t>
            </a:r>
            <a:r>
              <a:rPr lang="en-US" sz="2500" dirty="0">
                <a:latin typeface="Arial"/>
                <a:cs typeface="Arial"/>
              </a:rPr>
              <a:t>which fulfill the following requirements: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2148" y="3312512"/>
            <a:ext cx="8327500" cy="31690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4554" tIns="47276" rIns="94554" bIns="47276" rtlCol="0">
            <a:spAutoFit/>
          </a:bodyPr>
          <a:lstStyle/>
          <a:p>
            <a:pPr marL="354580" indent="-354580">
              <a:buClr>
                <a:srgbClr val="FF0000"/>
              </a:buClr>
              <a:buFont typeface="Wingdings" charset="2"/>
              <a:buChar char="Ø"/>
            </a:pPr>
            <a:r>
              <a:rPr lang="en-US" sz="2500" dirty="0">
                <a:latin typeface="Arial"/>
                <a:cs typeface="Arial"/>
              </a:rPr>
              <a:t> They must be related to both experimental and calculated normal modes</a:t>
            </a:r>
          </a:p>
          <a:p>
            <a:pPr marL="354580" indent="-354580">
              <a:buClr>
                <a:srgbClr val="FF0000"/>
              </a:buClr>
              <a:buFont typeface="Wingdings" charset="2"/>
              <a:buChar char="Ø"/>
            </a:pPr>
            <a:endParaRPr lang="en-US" sz="2500" dirty="0">
              <a:latin typeface="Arial"/>
              <a:cs typeface="Arial"/>
            </a:endParaRPr>
          </a:p>
          <a:p>
            <a:pPr marL="354580" indent="-354580">
              <a:buClr>
                <a:srgbClr val="FF0000"/>
              </a:buClr>
              <a:buFont typeface="Wingdings" charset="2"/>
              <a:buChar char="Ø"/>
            </a:pPr>
            <a:r>
              <a:rPr lang="en-US" sz="2500" dirty="0">
                <a:latin typeface="Arial"/>
                <a:cs typeface="Arial"/>
              </a:rPr>
              <a:t>They must be independent of  the internal coordinates used for the description of the molecular geometry </a:t>
            </a:r>
          </a:p>
          <a:p>
            <a:pPr marL="354580" indent="-354580">
              <a:buClr>
                <a:srgbClr val="FF0000"/>
              </a:buClr>
              <a:buFont typeface="Wingdings" charset="2"/>
              <a:buChar char="Ø"/>
            </a:pPr>
            <a:endParaRPr lang="en-US" sz="2500" dirty="0">
              <a:latin typeface="Arial"/>
              <a:cs typeface="Arial"/>
            </a:endParaRPr>
          </a:p>
          <a:p>
            <a:pPr marL="416958" indent="-354580">
              <a:buClr>
                <a:srgbClr val="FF0000"/>
              </a:buClr>
              <a:buFont typeface="Wingdings" charset="2"/>
              <a:buChar char="Ø"/>
            </a:pPr>
            <a:r>
              <a:rPr lang="en-US" sz="2500" dirty="0">
                <a:latin typeface="Arial"/>
                <a:cs typeface="Arial"/>
              </a:rPr>
              <a:t>They must be independent of the isotope composition of the rest of the molecule</a:t>
            </a:r>
          </a:p>
        </p:txBody>
      </p:sp>
    </p:spTree>
    <p:extLst>
      <p:ext uri="{BB962C8B-B14F-4D97-AF65-F5344CB8AC3E}">
        <p14:creationId xmlns:p14="http://schemas.microsoft.com/office/powerpoint/2010/main" val="215252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Box 2"/>
          <p:cNvSpPr txBox="1">
            <a:spLocks noChangeArrowheads="1"/>
          </p:cNvSpPr>
          <p:nvPr/>
        </p:nvSpPr>
        <p:spPr bwMode="auto">
          <a:xfrm>
            <a:off x="290073" y="478732"/>
            <a:ext cx="9042557" cy="135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3" tIns="47272" rIns="94543" bIns="4727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500" dirty="0">
                <a:solidFill>
                  <a:srgbClr val="0000FF"/>
                </a:solidFill>
                <a:cs typeface="Arial" charset="0"/>
              </a:rPr>
              <a:t>Complication:</a:t>
            </a:r>
          </a:p>
          <a:p>
            <a:pPr>
              <a:lnSpc>
                <a:spcPct val="110000"/>
              </a:lnSpc>
            </a:pPr>
            <a:r>
              <a:rPr lang="en-US" sz="2500" dirty="0">
                <a:cs typeface="Arial" charset="0"/>
              </a:rPr>
              <a:t>Vibrational modes are generally delocalized because of mode-</a:t>
            </a:r>
          </a:p>
          <a:p>
            <a:pPr>
              <a:lnSpc>
                <a:spcPct val="110000"/>
              </a:lnSpc>
            </a:pPr>
            <a:r>
              <a:rPr lang="en-US" sz="2500" dirty="0">
                <a:cs typeface="Arial" charset="0"/>
              </a:rPr>
              <a:t>mode coupling (</a:t>
            </a:r>
            <a:r>
              <a:rPr lang="en-US" sz="2500" i="1" dirty="0">
                <a:cs typeface="Arial" charset="0"/>
              </a:rPr>
              <a:t>mass coupling, electronic coupling</a:t>
            </a:r>
            <a:r>
              <a:rPr lang="en-US" sz="2500" dirty="0">
                <a:cs typeface="Arial" charset="0"/>
              </a:rPr>
              <a:t>)</a:t>
            </a:r>
          </a:p>
        </p:txBody>
      </p:sp>
      <p:sp>
        <p:nvSpPr>
          <p:cNvPr id="161794" name="TextBox 1"/>
          <p:cNvSpPr txBox="1">
            <a:spLocks noChangeArrowheads="1"/>
          </p:cNvSpPr>
          <p:nvPr/>
        </p:nvSpPr>
        <p:spPr bwMode="auto">
          <a:xfrm>
            <a:off x="290074" y="2435941"/>
            <a:ext cx="5484328" cy="48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3" tIns="47272" rIns="94543" bIns="4727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500" dirty="0" err="1">
                <a:cs typeface="Arial" charset="0"/>
              </a:rPr>
              <a:t>Langrangian</a:t>
            </a:r>
            <a:r>
              <a:rPr lang="en-US" sz="2500" dirty="0">
                <a:cs typeface="Arial" charset="0"/>
              </a:rPr>
              <a:t> in internal coordinates </a:t>
            </a:r>
            <a:r>
              <a:rPr lang="en-US" sz="2500" b="1" dirty="0">
                <a:cs typeface="Arial" charset="0"/>
              </a:rPr>
              <a:t>q</a:t>
            </a:r>
          </a:p>
        </p:txBody>
      </p:sp>
      <p:sp>
        <p:nvSpPr>
          <p:cNvPr id="161795" name="TextBox 6"/>
          <p:cNvSpPr txBox="1">
            <a:spLocks noChangeArrowheads="1"/>
          </p:cNvSpPr>
          <p:nvPr/>
        </p:nvSpPr>
        <p:spPr bwMode="auto">
          <a:xfrm>
            <a:off x="290067" y="6081551"/>
            <a:ext cx="8552082" cy="41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3" tIns="47272" rIns="94543" bIns="4727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100" b="1" dirty="0">
                <a:cs typeface="Arial" charset="0"/>
              </a:rPr>
              <a:t>G</a:t>
            </a:r>
            <a:r>
              <a:rPr lang="en-US" sz="2100" dirty="0">
                <a:cs typeface="Arial" charset="0"/>
              </a:rPr>
              <a:t>: Wilson G matrix, </a:t>
            </a:r>
            <a:r>
              <a:rPr lang="en-US" sz="2100" b="1" dirty="0" err="1">
                <a:cs typeface="Arial" charset="0"/>
              </a:rPr>
              <a:t>F</a:t>
            </a:r>
            <a:r>
              <a:rPr lang="en-US" sz="2100" baseline="30000" dirty="0" err="1">
                <a:cs typeface="Arial" charset="0"/>
              </a:rPr>
              <a:t>q</a:t>
            </a:r>
            <a:r>
              <a:rPr lang="en-US" sz="2100" dirty="0">
                <a:cs typeface="Arial" charset="0"/>
              </a:rPr>
              <a:t>: Force constant matrix in internal coordinates </a:t>
            </a:r>
            <a:r>
              <a:rPr lang="en-US" sz="2100" b="1" dirty="0">
                <a:cs typeface="Arial" charset="0"/>
              </a:rPr>
              <a:t>q</a:t>
            </a:r>
            <a:endParaRPr lang="en-US" sz="2100" b="1" dirty="0"/>
          </a:p>
        </p:txBody>
      </p:sp>
      <p:sp>
        <p:nvSpPr>
          <p:cNvPr id="161796" name="TextBox 8"/>
          <p:cNvSpPr txBox="1">
            <a:spLocks noChangeArrowheads="1"/>
          </p:cNvSpPr>
          <p:nvPr/>
        </p:nvSpPr>
        <p:spPr bwMode="auto">
          <a:xfrm>
            <a:off x="2221003" y="4430910"/>
            <a:ext cx="1748449" cy="97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3" tIns="47272" rIns="94543" bIns="4727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>
                <a:cs typeface="Arial" charset="0"/>
              </a:rPr>
              <a:t>mass coupling</a:t>
            </a:r>
          </a:p>
          <a:p>
            <a:r>
              <a:rPr lang="en-US" sz="1900">
                <a:cs typeface="Arial" charset="0"/>
              </a:rPr>
              <a:t>non-diagonal</a:t>
            </a:r>
          </a:p>
          <a:p>
            <a:r>
              <a:rPr lang="en-US" sz="1900" b="1">
                <a:cs typeface="Arial" charset="0"/>
              </a:rPr>
              <a:t>G</a:t>
            </a:r>
            <a:r>
              <a:rPr lang="en-US" sz="1900">
                <a:cs typeface="Arial" charset="0"/>
              </a:rPr>
              <a:t> elements</a:t>
            </a:r>
          </a:p>
        </p:txBody>
      </p:sp>
      <p:sp>
        <p:nvSpPr>
          <p:cNvPr id="161797" name="TextBox 9"/>
          <p:cNvSpPr txBox="1">
            <a:spLocks noChangeArrowheads="1"/>
          </p:cNvSpPr>
          <p:nvPr/>
        </p:nvSpPr>
        <p:spPr bwMode="auto">
          <a:xfrm>
            <a:off x="6087143" y="4430910"/>
            <a:ext cx="2209112" cy="97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3" tIns="47272" rIns="94543" bIns="4727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>
                <a:cs typeface="Arial" charset="0"/>
              </a:rPr>
              <a:t>electronic coupling</a:t>
            </a:r>
          </a:p>
          <a:p>
            <a:r>
              <a:rPr lang="en-US" sz="1900">
                <a:cs typeface="Arial" charset="0"/>
              </a:rPr>
              <a:t>non-diagonal</a:t>
            </a:r>
          </a:p>
          <a:p>
            <a:r>
              <a:rPr lang="en-US" sz="1900" b="1">
                <a:cs typeface="Arial" charset="0"/>
              </a:rPr>
              <a:t>F</a:t>
            </a:r>
            <a:r>
              <a:rPr lang="en-US" sz="1900" baseline="30000">
                <a:cs typeface="Arial" charset="0"/>
              </a:rPr>
              <a:t>q</a:t>
            </a:r>
            <a:r>
              <a:rPr lang="en-US" sz="1900">
                <a:cs typeface="Arial" charset="0"/>
              </a:rPr>
              <a:t> elements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579113" y="3879684"/>
            <a:ext cx="491976" cy="454568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894574" y="3879684"/>
            <a:ext cx="491976" cy="454568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1800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63" y="3222750"/>
            <a:ext cx="5115981" cy="68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74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extBox 2"/>
          <p:cNvSpPr txBox="1">
            <a:spLocks noChangeArrowheads="1"/>
          </p:cNvSpPr>
          <p:nvPr/>
        </p:nvSpPr>
        <p:spPr bwMode="auto">
          <a:xfrm>
            <a:off x="644403" y="346667"/>
            <a:ext cx="8199446" cy="531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3" tIns="47272" rIns="94543" bIns="4727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FF"/>
                </a:solidFill>
                <a:cs typeface="Arial" charset="0"/>
              </a:rPr>
              <a:t>Suppression of electronic coupling:</a:t>
            </a:r>
          </a:p>
          <a:p>
            <a:pPr>
              <a:lnSpc>
                <a:spcPct val="110000"/>
              </a:lnSpc>
            </a:pPr>
            <a:endParaRPr lang="en-US" dirty="0"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cs typeface="Arial" charset="0"/>
              </a:rPr>
              <a:t>Solution of the </a:t>
            </a:r>
            <a:r>
              <a:rPr lang="en-US" i="1" dirty="0">
                <a:cs typeface="Arial" charset="0"/>
              </a:rPr>
              <a:t>Wilson </a:t>
            </a:r>
            <a:r>
              <a:rPr lang="en-US" dirty="0">
                <a:cs typeface="Arial" charset="0"/>
              </a:rPr>
              <a:t>equation</a:t>
            </a:r>
            <a:endParaRPr lang="en-US" baseline="30000" dirty="0">
              <a:cs typeface="Arial" charset="0"/>
            </a:endParaRPr>
          </a:p>
          <a:p>
            <a:pPr>
              <a:lnSpc>
                <a:spcPct val="110000"/>
              </a:lnSpc>
            </a:pPr>
            <a:endParaRPr lang="en-US" dirty="0"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cs typeface="Arial" charset="0"/>
              </a:rPr>
              <a:t>             F</a:t>
            </a:r>
            <a:r>
              <a:rPr lang="en-US" baseline="30000" dirty="0">
                <a:cs typeface="Arial" charset="0"/>
              </a:rPr>
              <a:t>Q </a:t>
            </a:r>
            <a:r>
              <a:rPr lang="en-US" b="1" dirty="0">
                <a:cs typeface="Arial" charset="0"/>
              </a:rPr>
              <a:t>D</a:t>
            </a:r>
            <a:r>
              <a:rPr lang="en-US" dirty="0">
                <a:cs typeface="Arial" charset="0"/>
              </a:rPr>
              <a:t>   =   </a:t>
            </a:r>
            <a:r>
              <a:rPr lang="en-US" b="1" dirty="0">
                <a:cs typeface="Arial" charset="0"/>
              </a:rPr>
              <a:t>G</a:t>
            </a:r>
            <a:r>
              <a:rPr lang="en-US" baseline="30000" dirty="0">
                <a:cs typeface="Arial" charset="0"/>
              </a:rPr>
              <a:t>-1</a:t>
            </a:r>
            <a:r>
              <a:rPr lang="en-US" b="1" dirty="0">
                <a:cs typeface="Arial" charset="0"/>
              </a:rPr>
              <a:t>D </a:t>
            </a:r>
            <a:r>
              <a:rPr lang="en-US" b="1" dirty="0">
                <a:latin typeface="Symbol" charset="0"/>
                <a:cs typeface="Symbol" charset="0"/>
              </a:rPr>
              <a:t>L</a:t>
            </a:r>
          </a:p>
          <a:p>
            <a:pPr>
              <a:lnSpc>
                <a:spcPct val="110000"/>
              </a:lnSpc>
            </a:pPr>
            <a:endParaRPr lang="en-US" b="1" dirty="0">
              <a:latin typeface="Symbol" charset="0"/>
              <a:cs typeface="Symbol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cs typeface="Arial" charset="0"/>
              </a:rPr>
              <a:t>leads to the diagonal force constant matrix </a:t>
            </a:r>
            <a:r>
              <a:rPr lang="en-US" b="1" dirty="0">
                <a:cs typeface="Arial" charset="0"/>
              </a:rPr>
              <a:t>K</a:t>
            </a:r>
            <a:r>
              <a:rPr lang="en-US" dirty="0">
                <a:cs typeface="Arial" charset="0"/>
              </a:rPr>
              <a:t> given </a:t>
            </a:r>
          </a:p>
          <a:p>
            <a:pPr>
              <a:lnSpc>
                <a:spcPct val="110000"/>
              </a:lnSpc>
            </a:pPr>
            <a:r>
              <a:rPr lang="en-US" dirty="0">
                <a:cs typeface="Arial" charset="0"/>
              </a:rPr>
              <a:t>in </a:t>
            </a:r>
            <a:r>
              <a:rPr lang="en-US" dirty="0">
                <a:solidFill>
                  <a:srgbClr val="0000FF"/>
                </a:solidFill>
                <a:cs typeface="Arial" charset="0"/>
              </a:rPr>
              <a:t>normal coordinates </a:t>
            </a:r>
            <a:r>
              <a:rPr lang="en-US" b="1" dirty="0">
                <a:solidFill>
                  <a:srgbClr val="0000FF"/>
                </a:solidFill>
                <a:cs typeface="Arial" charset="0"/>
              </a:rPr>
              <a:t>Q</a:t>
            </a:r>
          </a:p>
          <a:p>
            <a:pPr>
              <a:lnSpc>
                <a:spcPct val="110000"/>
              </a:lnSpc>
            </a:pPr>
            <a:endParaRPr lang="en-US" b="1" dirty="0"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cs typeface="Arial" charset="0"/>
              </a:rPr>
              <a:t>             K</a:t>
            </a:r>
            <a:r>
              <a:rPr lang="en-US" dirty="0">
                <a:cs typeface="Arial" charset="0"/>
              </a:rPr>
              <a:t>  =  </a:t>
            </a:r>
            <a:r>
              <a:rPr lang="en-US" b="1" dirty="0">
                <a:cs typeface="Arial" charset="0"/>
              </a:rPr>
              <a:t>F</a:t>
            </a:r>
            <a:r>
              <a:rPr lang="en-US" baseline="30000" dirty="0">
                <a:cs typeface="Arial" charset="0"/>
              </a:rPr>
              <a:t>Q</a:t>
            </a:r>
            <a:r>
              <a:rPr lang="en-US" dirty="0">
                <a:cs typeface="Arial" charset="0"/>
              </a:rPr>
              <a:t>  = </a:t>
            </a:r>
            <a:r>
              <a:rPr lang="en-US" b="1" dirty="0">
                <a:cs typeface="Arial" charset="0"/>
              </a:rPr>
              <a:t>D</a:t>
            </a:r>
            <a:r>
              <a:rPr lang="en-US" baseline="30000" dirty="0">
                <a:cs typeface="Arial" charset="0"/>
              </a:rPr>
              <a:t>+</a:t>
            </a:r>
            <a:r>
              <a:rPr lang="en-US" dirty="0">
                <a:cs typeface="Arial" charset="0"/>
              </a:rPr>
              <a:t> </a:t>
            </a:r>
            <a:r>
              <a:rPr lang="en-US" b="1" dirty="0">
                <a:cs typeface="Arial" charset="0"/>
              </a:rPr>
              <a:t>F</a:t>
            </a:r>
            <a:r>
              <a:rPr lang="en-US" baseline="30000" dirty="0">
                <a:cs typeface="Arial" charset="0"/>
              </a:rPr>
              <a:t>Q </a:t>
            </a:r>
            <a:r>
              <a:rPr lang="en-US" b="1" dirty="0">
                <a:cs typeface="Arial" charset="0"/>
              </a:rPr>
              <a:t>D</a:t>
            </a:r>
            <a:endParaRPr lang="en-US" b="1" dirty="0">
              <a:latin typeface="Symbol" charset="0"/>
              <a:cs typeface="Symbol" charset="0"/>
            </a:endParaRPr>
          </a:p>
          <a:p>
            <a:pPr>
              <a:lnSpc>
                <a:spcPct val="110000"/>
              </a:lnSpc>
            </a:pPr>
            <a:endParaRPr lang="en-US" b="1" dirty="0">
              <a:latin typeface="Symbol" charset="0"/>
              <a:cs typeface="Symbol" charset="0"/>
            </a:endParaRPr>
          </a:p>
        </p:txBody>
      </p:sp>
      <p:sp>
        <p:nvSpPr>
          <p:cNvPr id="163842" name="TextBox 6"/>
          <p:cNvSpPr txBox="1">
            <a:spLocks noChangeArrowheads="1"/>
          </p:cNvSpPr>
          <p:nvPr/>
        </p:nvSpPr>
        <p:spPr bwMode="auto">
          <a:xfrm>
            <a:off x="500513" y="5915957"/>
            <a:ext cx="8318500" cy="77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3" tIns="47272" rIns="94543" bIns="4727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100" b="1" dirty="0">
                <a:latin typeface="Symbol" charset="0"/>
                <a:cs typeface="Symbol" charset="0"/>
              </a:rPr>
              <a:t>L</a:t>
            </a:r>
            <a:r>
              <a:rPr lang="en-US" sz="2100" dirty="0">
                <a:cs typeface="Arial" charset="0"/>
              </a:rPr>
              <a:t>: Diagonal matrix of vibrational eigenvalues, </a:t>
            </a:r>
            <a:r>
              <a:rPr lang="en-US" sz="2100" dirty="0">
                <a:latin typeface="Symbol" charset="0"/>
                <a:cs typeface="Symbol" charset="0"/>
              </a:rPr>
              <a:t>l</a:t>
            </a:r>
            <a:r>
              <a:rPr lang="en-US" sz="2100" baseline="-25000" dirty="0">
                <a:latin typeface="Symbol" charset="0"/>
                <a:cs typeface="Symbol" charset="0"/>
              </a:rPr>
              <a:t>m</a:t>
            </a:r>
            <a:r>
              <a:rPr lang="en-US" sz="2100" dirty="0">
                <a:cs typeface="Arial" charset="0"/>
              </a:rPr>
              <a:t> = 4</a:t>
            </a:r>
            <a:r>
              <a:rPr lang="en-US" sz="2100" dirty="0">
                <a:latin typeface="Symbol" charset="0"/>
                <a:cs typeface="Symbol" charset="0"/>
              </a:rPr>
              <a:t>p</a:t>
            </a:r>
            <a:r>
              <a:rPr lang="en-US" sz="2100" baseline="30000" dirty="0">
                <a:cs typeface="Arial" charset="0"/>
              </a:rPr>
              <a:t>2</a:t>
            </a:r>
            <a:r>
              <a:rPr lang="en-US" sz="2100" dirty="0">
                <a:cs typeface="Arial" charset="0"/>
              </a:rPr>
              <a:t>c</a:t>
            </a:r>
            <a:r>
              <a:rPr lang="en-US" sz="2100" baseline="30000" dirty="0">
                <a:cs typeface="Arial" charset="0"/>
              </a:rPr>
              <a:t>2</a:t>
            </a:r>
            <a:r>
              <a:rPr lang="en-US" sz="2100" dirty="0">
                <a:latin typeface="Symbol" charset="0"/>
                <a:cs typeface="Symbol" charset="0"/>
              </a:rPr>
              <a:t>w</a:t>
            </a:r>
            <a:r>
              <a:rPr lang="en-US" sz="2100" baseline="-25000" dirty="0">
                <a:latin typeface="Symbol" charset="0"/>
                <a:cs typeface="Symbol" charset="0"/>
              </a:rPr>
              <a:t>m</a:t>
            </a:r>
            <a:r>
              <a:rPr lang="en-US" sz="2100" baseline="30000" dirty="0">
                <a:cs typeface="Arial" charset="0"/>
              </a:rPr>
              <a:t>2</a:t>
            </a:r>
            <a:endParaRPr lang="en-US" sz="2100" baseline="-25000" dirty="0">
              <a:latin typeface="Symbol" charset="0"/>
              <a:cs typeface="Symbol" charset="0"/>
            </a:endParaRPr>
          </a:p>
          <a:p>
            <a:r>
              <a:rPr lang="en-US" sz="2100" b="1" dirty="0">
                <a:cs typeface="Arial" charset="0"/>
              </a:rPr>
              <a:t>D</a:t>
            </a:r>
            <a:r>
              <a:rPr lang="en-US" sz="2100" dirty="0">
                <a:cs typeface="Arial" charset="0"/>
              </a:rPr>
              <a:t>: Matrix of normal modes vectors expressed in internal coordinates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412792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Box 2"/>
          <p:cNvSpPr txBox="1">
            <a:spLocks noChangeArrowheads="1"/>
          </p:cNvSpPr>
          <p:nvPr/>
        </p:nvSpPr>
        <p:spPr bwMode="auto">
          <a:xfrm>
            <a:off x="290073" y="478732"/>
            <a:ext cx="9042557" cy="135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3" tIns="47272" rIns="94543" bIns="4727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500" dirty="0">
                <a:solidFill>
                  <a:srgbClr val="0000FF"/>
                </a:solidFill>
                <a:cs typeface="Arial" charset="0"/>
              </a:rPr>
              <a:t>Complication:</a:t>
            </a:r>
          </a:p>
          <a:p>
            <a:pPr>
              <a:lnSpc>
                <a:spcPct val="110000"/>
              </a:lnSpc>
            </a:pPr>
            <a:r>
              <a:rPr lang="en-US" sz="2500" dirty="0">
                <a:cs typeface="Arial" charset="0"/>
              </a:rPr>
              <a:t>Vibrational modes are generally delocalized because of mode-</a:t>
            </a:r>
          </a:p>
          <a:p>
            <a:pPr>
              <a:lnSpc>
                <a:spcPct val="110000"/>
              </a:lnSpc>
            </a:pPr>
            <a:r>
              <a:rPr lang="en-US" sz="2500" dirty="0">
                <a:cs typeface="Arial" charset="0"/>
              </a:rPr>
              <a:t>mode coupling (</a:t>
            </a:r>
            <a:r>
              <a:rPr lang="en-US" sz="2500" i="1" dirty="0">
                <a:cs typeface="Arial" charset="0"/>
              </a:rPr>
              <a:t>mass coupling, electronic coupling</a:t>
            </a:r>
            <a:r>
              <a:rPr lang="en-US" sz="2500" dirty="0">
                <a:cs typeface="Arial" charset="0"/>
              </a:rPr>
              <a:t>)</a:t>
            </a:r>
          </a:p>
        </p:txBody>
      </p:sp>
      <p:sp>
        <p:nvSpPr>
          <p:cNvPr id="161794" name="TextBox 1"/>
          <p:cNvSpPr txBox="1">
            <a:spLocks noChangeArrowheads="1"/>
          </p:cNvSpPr>
          <p:nvPr/>
        </p:nvSpPr>
        <p:spPr bwMode="auto">
          <a:xfrm>
            <a:off x="290074" y="2435941"/>
            <a:ext cx="5484328" cy="48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3" tIns="47272" rIns="94543" bIns="4727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500" dirty="0" err="1">
                <a:cs typeface="Arial" charset="0"/>
              </a:rPr>
              <a:t>Langrangian</a:t>
            </a:r>
            <a:r>
              <a:rPr lang="en-US" sz="2500" dirty="0">
                <a:cs typeface="Arial" charset="0"/>
              </a:rPr>
              <a:t> in internal coordinates </a:t>
            </a:r>
            <a:r>
              <a:rPr lang="en-US" sz="2500" b="1" dirty="0">
                <a:cs typeface="Arial" charset="0"/>
              </a:rPr>
              <a:t>q</a:t>
            </a:r>
          </a:p>
        </p:txBody>
      </p:sp>
      <p:sp>
        <p:nvSpPr>
          <p:cNvPr id="161795" name="TextBox 6"/>
          <p:cNvSpPr txBox="1">
            <a:spLocks noChangeArrowheads="1"/>
          </p:cNvSpPr>
          <p:nvPr/>
        </p:nvSpPr>
        <p:spPr bwMode="auto">
          <a:xfrm>
            <a:off x="290067" y="6081551"/>
            <a:ext cx="8552082" cy="41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3" tIns="47272" rIns="94543" bIns="4727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100" b="1" dirty="0">
                <a:cs typeface="Arial" charset="0"/>
              </a:rPr>
              <a:t>G</a:t>
            </a:r>
            <a:r>
              <a:rPr lang="en-US" sz="2100" dirty="0">
                <a:cs typeface="Arial" charset="0"/>
              </a:rPr>
              <a:t>: Wilson G matrix, </a:t>
            </a:r>
            <a:r>
              <a:rPr lang="en-US" sz="2100" b="1" dirty="0" err="1">
                <a:cs typeface="Arial" charset="0"/>
              </a:rPr>
              <a:t>F</a:t>
            </a:r>
            <a:r>
              <a:rPr lang="en-US" sz="2100" baseline="30000" dirty="0" err="1">
                <a:cs typeface="Arial" charset="0"/>
              </a:rPr>
              <a:t>q</a:t>
            </a:r>
            <a:r>
              <a:rPr lang="en-US" sz="2100" dirty="0">
                <a:cs typeface="Arial" charset="0"/>
              </a:rPr>
              <a:t>: Force constant matrix in internal coordinates </a:t>
            </a:r>
            <a:r>
              <a:rPr lang="en-US" sz="2100" b="1" dirty="0">
                <a:cs typeface="Arial" charset="0"/>
              </a:rPr>
              <a:t>q</a:t>
            </a:r>
            <a:endParaRPr lang="en-US" sz="2100" b="1" dirty="0"/>
          </a:p>
        </p:txBody>
      </p:sp>
      <p:sp>
        <p:nvSpPr>
          <p:cNvPr id="161796" name="TextBox 8"/>
          <p:cNvSpPr txBox="1">
            <a:spLocks noChangeArrowheads="1"/>
          </p:cNvSpPr>
          <p:nvPr/>
        </p:nvSpPr>
        <p:spPr bwMode="auto">
          <a:xfrm>
            <a:off x="2221003" y="4430910"/>
            <a:ext cx="1748449" cy="97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3" tIns="47272" rIns="94543" bIns="4727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>
                <a:cs typeface="Arial" charset="0"/>
              </a:rPr>
              <a:t>mass coupling</a:t>
            </a:r>
          </a:p>
          <a:p>
            <a:r>
              <a:rPr lang="en-US" sz="1900">
                <a:cs typeface="Arial" charset="0"/>
              </a:rPr>
              <a:t>non-diagonal</a:t>
            </a:r>
          </a:p>
          <a:p>
            <a:r>
              <a:rPr lang="en-US" sz="1900" b="1">
                <a:cs typeface="Arial" charset="0"/>
              </a:rPr>
              <a:t>G</a:t>
            </a:r>
            <a:r>
              <a:rPr lang="en-US" sz="1900">
                <a:cs typeface="Arial" charset="0"/>
              </a:rPr>
              <a:t> elements</a:t>
            </a:r>
          </a:p>
        </p:txBody>
      </p:sp>
      <p:sp>
        <p:nvSpPr>
          <p:cNvPr id="161797" name="TextBox 9"/>
          <p:cNvSpPr txBox="1">
            <a:spLocks noChangeArrowheads="1"/>
          </p:cNvSpPr>
          <p:nvPr/>
        </p:nvSpPr>
        <p:spPr bwMode="auto">
          <a:xfrm>
            <a:off x="6087143" y="4430910"/>
            <a:ext cx="2209112" cy="97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3" tIns="47272" rIns="94543" bIns="4727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>
                <a:cs typeface="Arial" charset="0"/>
              </a:rPr>
              <a:t>electronic coupling</a:t>
            </a:r>
          </a:p>
          <a:p>
            <a:r>
              <a:rPr lang="en-US" sz="1900">
                <a:cs typeface="Arial" charset="0"/>
              </a:rPr>
              <a:t>non-diagonal</a:t>
            </a:r>
          </a:p>
          <a:p>
            <a:r>
              <a:rPr lang="en-US" sz="1900" b="1">
                <a:cs typeface="Arial" charset="0"/>
              </a:rPr>
              <a:t>F</a:t>
            </a:r>
            <a:r>
              <a:rPr lang="en-US" sz="1900" baseline="30000">
                <a:cs typeface="Arial" charset="0"/>
              </a:rPr>
              <a:t>q</a:t>
            </a:r>
            <a:r>
              <a:rPr lang="en-US" sz="1900">
                <a:cs typeface="Arial" charset="0"/>
              </a:rPr>
              <a:t> elements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579113" y="3879684"/>
            <a:ext cx="491976" cy="454568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894574" y="3879684"/>
            <a:ext cx="491976" cy="454568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1800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63" y="3222750"/>
            <a:ext cx="5115981" cy="68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3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extBox 2"/>
          <p:cNvSpPr txBox="1">
            <a:spLocks noChangeArrowheads="1"/>
          </p:cNvSpPr>
          <p:nvPr/>
        </p:nvSpPr>
        <p:spPr bwMode="auto">
          <a:xfrm>
            <a:off x="204760" y="172162"/>
            <a:ext cx="7763213" cy="151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3" tIns="47272" rIns="94543" bIns="4727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>
                <a:solidFill>
                  <a:srgbClr val="0000FF"/>
                </a:solidFill>
                <a:cs typeface="Arial" charset="0"/>
              </a:rPr>
              <a:t>Suppression of mass coupling: </a:t>
            </a:r>
            <a:r>
              <a:rPr lang="en-US">
                <a:cs typeface="Arial" charset="0"/>
              </a:rPr>
              <a:t>Mass-decoupled </a:t>
            </a:r>
          </a:p>
          <a:p>
            <a:pPr>
              <a:lnSpc>
                <a:spcPct val="110000"/>
              </a:lnSpc>
            </a:pPr>
            <a:r>
              <a:rPr lang="en-US">
                <a:cs typeface="Arial" charset="0"/>
              </a:rPr>
              <a:t>Euler-Lagrange equations</a:t>
            </a:r>
          </a:p>
          <a:p>
            <a:pPr>
              <a:lnSpc>
                <a:spcPct val="110000"/>
              </a:lnSpc>
            </a:pPr>
            <a:r>
              <a:rPr lang="en-US" b="1">
                <a:cs typeface="Arial" charset="0"/>
              </a:rPr>
              <a:t>    </a:t>
            </a:r>
            <a:endParaRPr lang="en-US" b="1">
              <a:latin typeface="Symbol" charset="0"/>
              <a:cs typeface="Symbol" charset="0"/>
            </a:endParaRPr>
          </a:p>
        </p:txBody>
      </p:sp>
      <p:sp>
        <p:nvSpPr>
          <p:cNvPr id="165890" name="TextBox 1"/>
          <p:cNvSpPr txBox="1">
            <a:spLocks noChangeArrowheads="1"/>
          </p:cNvSpPr>
          <p:nvPr/>
        </p:nvSpPr>
        <p:spPr bwMode="auto">
          <a:xfrm>
            <a:off x="204760" y="1325955"/>
            <a:ext cx="8371669" cy="74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3" tIns="47272" rIns="94543" bIns="4727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100" i="1" dirty="0">
                <a:cs typeface="Arial" charset="0"/>
              </a:rPr>
              <a:t>Recipe:</a:t>
            </a:r>
            <a:r>
              <a:rPr lang="en-US" sz="2100" dirty="0">
                <a:cs typeface="Arial" charset="0"/>
              </a:rPr>
              <a:t> Only masses of the atomic fragment </a:t>
            </a:r>
            <a:r>
              <a:rPr lang="en-US" sz="2100" dirty="0">
                <a:latin typeface="Symbol" charset="0"/>
                <a:cs typeface="Symbol" charset="0"/>
              </a:rPr>
              <a:t>f</a:t>
            </a:r>
            <a:r>
              <a:rPr lang="en-US" sz="2100" baseline="-25000" dirty="0">
                <a:cs typeface="Arial" charset="0"/>
              </a:rPr>
              <a:t>(n)</a:t>
            </a:r>
            <a:r>
              <a:rPr lang="en-US" sz="2100" dirty="0">
                <a:cs typeface="Arial" charset="0"/>
              </a:rPr>
              <a:t> involved in the local  </a:t>
            </a:r>
          </a:p>
          <a:p>
            <a:r>
              <a:rPr lang="en-US" sz="2100" dirty="0">
                <a:cs typeface="Arial" charset="0"/>
              </a:rPr>
              <a:t>vibration described by an internal coordinate </a:t>
            </a:r>
            <a:r>
              <a:rPr lang="en-US" sz="2100" dirty="0" err="1">
                <a:cs typeface="Arial" charset="0"/>
              </a:rPr>
              <a:t>q</a:t>
            </a:r>
            <a:r>
              <a:rPr lang="en-US" sz="2100" baseline="-25000" dirty="0" err="1">
                <a:cs typeface="Arial" charset="0"/>
              </a:rPr>
              <a:t>n</a:t>
            </a:r>
            <a:r>
              <a:rPr lang="en-US" sz="2100" baseline="-25000" dirty="0">
                <a:cs typeface="Arial" charset="0"/>
              </a:rPr>
              <a:t> </a:t>
            </a:r>
            <a:r>
              <a:rPr lang="en-US" sz="2100" dirty="0">
                <a:cs typeface="Arial" charset="0"/>
              </a:rPr>
              <a:t>are non-zero.</a:t>
            </a:r>
          </a:p>
        </p:txBody>
      </p:sp>
      <p:pic>
        <p:nvPicPr>
          <p:cNvPr id="1658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44" y="2327207"/>
            <a:ext cx="6802350" cy="171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TextBox 5"/>
          <p:cNvSpPr txBox="1">
            <a:spLocks noChangeArrowheads="1"/>
          </p:cNvSpPr>
          <p:nvPr/>
        </p:nvSpPr>
        <p:spPr bwMode="auto">
          <a:xfrm>
            <a:off x="204759" y="4384096"/>
            <a:ext cx="8930928" cy="41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43" tIns="47272" rIns="94543" bIns="4727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100" dirty="0">
                <a:cs typeface="Arial" charset="0"/>
              </a:rPr>
              <a:t>Leads </a:t>
            </a:r>
            <a:r>
              <a:rPr lang="en-US" sz="2100" dirty="0">
                <a:solidFill>
                  <a:srgbClr val="0000FF"/>
                </a:solidFill>
                <a:cs typeface="Arial" charset="0"/>
              </a:rPr>
              <a:t>to the local mode </a:t>
            </a:r>
            <a:r>
              <a:rPr lang="en-US" sz="2100" b="1" dirty="0">
                <a:solidFill>
                  <a:srgbClr val="0000FF"/>
                </a:solidFill>
                <a:cs typeface="Arial" charset="0"/>
              </a:rPr>
              <a:t>a</a:t>
            </a:r>
            <a:r>
              <a:rPr lang="en-US" sz="2100" baseline="-25000" dirty="0">
                <a:solidFill>
                  <a:srgbClr val="0000FF"/>
                </a:solidFill>
                <a:cs typeface="Arial" charset="0"/>
              </a:rPr>
              <a:t>n</a:t>
            </a:r>
            <a:r>
              <a:rPr lang="en-US" sz="2100" dirty="0">
                <a:cs typeface="Arial" charset="0"/>
              </a:rPr>
              <a:t> describing the vibration of atomic fragment </a:t>
            </a:r>
            <a:r>
              <a:rPr lang="en-US" sz="2100" dirty="0">
                <a:latin typeface="Symbol" charset="0"/>
                <a:cs typeface="Symbol" charset="0"/>
              </a:rPr>
              <a:t>f</a:t>
            </a:r>
            <a:r>
              <a:rPr lang="en-US" sz="2100" baseline="-25000" dirty="0">
                <a:cs typeface="Arial" charset="0"/>
              </a:rPr>
              <a:t>(n)</a:t>
            </a:r>
            <a:endParaRPr lang="en-US" sz="2100" dirty="0">
              <a:cs typeface="Arial" charset="0"/>
            </a:endParaRPr>
          </a:p>
        </p:txBody>
      </p:sp>
      <p:pic>
        <p:nvPicPr>
          <p:cNvPr id="1658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50" y="5299265"/>
            <a:ext cx="2080235" cy="7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4" name="Rectangle 8"/>
          <p:cNvSpPr>
            <a:spLocks noChangeArrowheads="1"/>
          </p:cNvSpPr>
          <p:nvPr/>
        </p:nvSpPr>
        <p:spPr bwMode="auto">
          <a:xfrm>
            <a:off x="103521" y="6555499"/>
            <a:ext cx="4410721" cy="54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43" tIns="47272" rIns="94543" bIns="47272">
            <a:spAutoFit/>
          </a:bodyPr>
          <a:lstStyle/>
          <a:p>
            <a:r>
              <a:rPr lang="it-IT" sz="1400" i="1" dirty="0" err="1">
                <a:cs typeface="Arial" charset="0"/>
              </a:rPr>
              <a:t>Konkoli</a:t>
            </a:r>
            <a:r>
              <a:rPr lang="it-IT" sz="1400" i="1" dirty="0">
                <a:cs typeface="Arial" charset="0"/>
              </a:rPr>
              <a:t>, </a:t>
            </a:r>
            <a:r>
              <a:rPr lang="it-IT" sz="1400" i="1" dirty="0" err="1">
                <a:cs typeface="Arial" charset="0"/>
              </a:rPr>
              <a:t>Cremer</a:t>
            </a:r>
            <a:r>
              <a:rPr lang="it-IT" sz="1400" i="1" dirty="0">
                <a:cs typeface="Arial" charset="0"/>
              </a:rPr>
              <a:t>, </a:t>
            </a:r>
            <a:r>
              <a:rPr lang="it-IT" sz="1400" i="1" dirty="0" err="1">
                <a:cs typeface="Arial" charset="0"/>
              </a:rPr>
              <a:t>Int</a:t>
            </a:r>
            <a:r>
              <a:rPr lang="it-IT" sz="1400" i="1" dirty="0">
                <a:cs typeface="Arial" charset="0"/>
              </a:rPr>
              <a:t>. </a:t>
            </a:r>
            <a:r>
              <a:rPr lang="it-IT" sz="1400" i="1" dirty="0" err="1">
                <a:cs typeface="Arial" charset="0"/>
              </a:rPr>
              <a:t>J</a:t>
            </a:r>
            <a:r>
              <a:rPr lang="it-IT" sz="1400" i="1" dirty="0">
                <a:cs typeface="Arial" charset="0"/>
              </a:rPr>
              <a:t>. </a:t>
            </a:r>
            <a:r>
              <a:rPr lang="it-IT" sz="1400" i="1" dirty="0" err="1">
                <a:cs typeface="Arial" charset="0"/>
              </a:rPr>
              <a:t>Quant</a:t>
            </a:r>
            <a:r>
              <a:rPr lang="it-IT" sz="1400" i="1" dirty="0">
                <a:cs typeface="Arial" charset="0"/>
              </a:rPr>
              <a:t>. </a:t>
            </a:r>
            <a:r>
              <a:rPr lang="it-IT" sz="1400" i="1" dirty="0" err="1">
                <a:cs typeface="Arial" charset="0"/>
              </a:rPr>
              <a:t>Chem</a:t>
            </a:r>
            <a:r>
              <a:rPr lang="it-IT" sz="1400" i="1" dirty="0">
                <a:cs typeface="Arial" charset="0"/>
              </a:rPr>
              <a:t>. 67, 1 (1998); </a:t>
            </a:r>
          </a:p>
          <a:p>
            <a:r>
              <a:rPr lang="it-IT" sz="1400" i="1" dirty="0" err="1">
                <a:cs typeface="Arial" charset="0"/>
              </a:rPr>
              <a:t>Int</a:t>
            </a:r>
            <a:r>
              <a:rPr lang="it-IT" sz="1400" i="1" dirty="0">
                <a:cs typeface="Arial" charset="0"/>
              </a:rPr>
              <a:t>. </a:t>
            </a:r>
            <a:r>
              <a:rPr lang="it-IT" sz="1400" i="1" dirty="0" err="1">
                <a:cs typeface="Arial" charset="0"/>
              </a:rPr>
              <a:t>J</a:t>
            </a:r>
            <a:r>
              <a:rPr lang="it-IT" sz="1400" i="1" dirty="0">
                <a:cs typeface="Arial" charset="0"/>
              </a:rPr>
              <a:t>. </a:t>
            </a:r>
            <a:r>
              <a:rPr lang="it-IT" sz="1400" i="1" dirty="0" err="1">
                <a:cs typeface="Arial" charset="0"/>
              </a:rPr>
              <a:t>Quant</a:t>
            </a:r>
            <a:r>
              <a:rPr lang="it-IT" sz="1400" i="1" dirty="0">
                <a:cs typeface="Arial" charset="0"/>
              </a:rPr>
              <a:t>. </a:t>
            </a:r>
            <a:r>
              <a:rPr lang="it-IT" sz="1400" i="1" dirty="0" err="1">
                <a:cs typeface="Arial" charset="0"/>
              </a:rPr>
              <a:t>Chem</a:t>
            </a:r>
            <a:r>
              <a:rPr lang="it-IT" sz="1400" i="1" dirty="0">
                <a:cs typeface="Arial" charset="0"/>
              </a:rPr>
              <a:t>. 67, 29 (1998);</a:t>
            </a:r>
          </a:p>
        </p:txBody>
      </p:sp>
      <p:pic>
        <p:nvPicPr>
          <p:cNvPr id="16589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747" y="5160327"/>
            <a:ext cx="2596382" cy="166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37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extBox 1"/>
          <p:cNvSpPr txBox="1">
            <a:spLocks noChangeArrowheads="1"/>
          </p:cNvSpPr>
          <p:nvPr/>
        </p:nvSpPr>
        <p:spPr bwMode="auto">
          <a:xfrm>
            <a:off x="355424" y="769781"/>
            <a:ext cx="8459746" cy="48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3" tIns="47272" rIns="94543" bIns="4727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500" dirty="0">
                <a:solidFill>
                  <a:srgbClr val="0000FF"/>
                </a:solidFill>
                <a:cs typeface="Arial" charset="0"/>
              </a:rPr>
              <a:t>Special features of the local modes of </a:t>
            </a:r>
            <a:r>
              <a:rPr lang="en-US" sz="2500" dirty="0" err="1">
                <a:solidFill>
                  <a:srgbClr val="0000FF"/>
                </a:solidFill>
                <a:cs typeface="Arial" charset="0"/>
              </a:rPr>
              <a:t>Konkoli</a:t>
            </a:r>
            <a:r>
              <a:rPr lang="en-US" sz="2500" dirty="0">
                <a:solidFill>
                  <a:srgbClr val="0000FF"/>
                </a:solidFill>
                <a:cs typeface="Arial" charset="0"/>
              </a:rPr>
              <a:t> and Cremer </a:t>
            </a:r>
          </a:p>
        </p:txBody>
      </p:sp>
      <p:sp>
        <p:nvSpPr>
          <p:cNvPr id="167939" name="TextBox 2"/>
          <p:cNvSpPr txBox="1">
            <a:spLocks noChangeArrowheads="1"/>
          </p:cNvSpPr>
          <p:nvPr/>
        </p:nvSpPr>
        <p:spPr bwMode="auto">
          <a:xfrm>
            <a:off x="8" y="6460608"/>
            <a:ext cx="9383383" cy="48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3" tIns="47272" rIns="94543" bIns="47272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i="1" dirty="0" err="1">
                <a:cs typeface="Arial" charset="0"/>
              </a:rPr>
              <a:t>Zou</a:t>
            </a:r>
            <a:r>
              <a:rPr lang="en-US" sz="1200" i="1" dirty="0">
                <a:cs typeface="Arial" charset="0"/>
              </a:rPr>
              <a:t>, </a:t>
            </a:r>
            <a:r>
              <a:rPr lang="en-US" sz="1200" i="1" dirty="0" err="1">
                <a:cs typeface="Arial" charset="0"/>
              </a:rPr>
              <a:t>Kalescky</a:t>
            </a:r>
            <a:r>
              <a:rPr lang="en-US" sz="1200" i="1" dirty="0">
                <a:cs typeface="Arial" charset="0"/>
              </a:rPr>
              <a:t>, </a:t>
            </a:r>
            <a:r>
              <a:rPr lang="en-US" sz="1200" i="1" dirty="0" err="1">
                <a:cs typeface="Arial" charset="0"/>
              </a:rPr>
              <a:t>Kraka</a:t>
            </a:r>
            <a:r>
              <a:rPr lang="en-US" sz="1200" i="1" dirty="0">
                <a:cs typeface="Arial" charset="0"/>
              </a:rPr>
              <a:t>, and Cremer, J. Chem. Phys. 137, 084114 (2012); </a:t>
            </a:r>
            <a:r>
              <a:rPr lang="en-US" sz="1200" i="1" dirty="0" err="1">
                <a:cs typeface="Arial" charset="0"/>
              </a:rPr>
              <a:t>Zou</a:t>
            </a:r>
            <a:r>
              <a:rPr lang="en-US" sz="1200" i="1" dirty="0">
                <a:cs typeface="Arial" charset="0"/>
              </a:rPr>
              <a:t>, Cremer, </a:t>
            </a:r>
            <a:r>
              <a:rPr lang="en-US" sz="1200" i="1" dirty="0" err="1">
                <a:cs typeface="Arial" charset="0"/>
              </a:rPr>
              <a:t>Theor</a:t>
            </a:r>
            <a:r>
              <a:rPr lang="en-US" sz="1200" i="1" dirty="0">
                <a:cs typeface="Arial" charset="0"/>
              </a:rPr>
              <a:t>. Chem. Acc., 133, 1451-1 -1451 (2014)</a:t>
            </a:r>
          </a:p>
          <a:p>
            <a:r>
              <a:rPr lang="en-US" sz="1200" i="1" dirty="0" err="1">
                <a:cs typeface="Arial" charset="0"/>
              </a:rPr>
              <a:t>Kraka</a:t>
            </a:r>
            <a:r>
              <a:rPr lang="en-US" sz="1200" i="1" dirty="0">
                <a:cs typeface="Arial" charset="0"/>
              </a:rPr>
              <a:t>, Larsson, Cremer, in  Computational IR Spectroscopy, J. </a:t>
            </a:r>
            <a:r>
              <a:rPr lang="en-US" sz="1200" i="1" dirty="0" err="1">
                <a:cs typeface="Arial" charset="0"/>
              </a:rPr>
              <a:t>Grunenberg</a:t>
            </a:r>
            <a:r>
              <a:rPr lang="en-US" sz="1200" i="1" dirty="0">
                <a:cs typeface="Arial" charset="0"/>
              </a:rPr>
              <a:t>, Ed.; Wiley, New York, 2010, p.105-149. </a:t>
            </a:r>
            <a:endParaRPr lang="it-IT" sz="1200" i="1" dirty="0">
              <a:cs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69333" y="1899906"/>
            <a:ext cx="7683893" cy="3843335"/>
            <a:chOff x="1344372" y="2233145"/>
            <a:chExt cx="7459838" cy="3695349"/>
          </a:xfrm>
        </p:grpSpPr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5393741" y="3222711"/>
              <a:ext cx="3410469" cy="45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2925" tIns="51462" rIns="102925" bIns="51462">
              <a:spAutoFit/>
            </a:bodyPr>
            <a:lstStyle/>
            <a:p>
              <a:r>
                <a:rPr lang="sv-SE" sz="2400">
                  <a:cs typeface="Arial" charset="0"/>
                </a:rPr>
                <a:t>m</a:t>
              </a:r>
              <a:r>
                <a:rPr lang="sv-SE" sz="2400" baseline="-25000">
                  <a:cs typeface="Arial" charset="0"/>
                </a:rPr>
                <a:t>n</a:t>
              </a:r>
              <a:r>
                <a:rPr lang="sv-SE" sz="2400">
                  <a:cs typeface="Arial" charset="0"/>
                </a:rPr>
                <a:t>  =  (</a:t>
              </a:r>
              <a:r>
                <a:rPr lang="sv-SE" sz="2400" b="1">
                  <a:cs typeface="Arial" charset="0"/>
                </a:rPr>
                <a:t>b</a:t>
              </a:r>
              <a:r>
                <a:rPr lang="sv-SE" sz="2400" b="1" baseline="-25000">
                  <a:cs typeface="Arial" charset="0"/>
                </a:rPr>
                <a:t>n</a:t>
              </a:r>
              <a:r>
                <a:rPr lang="sv-SE" sz="2400" b="1" baseline="30000">
                  <a:cs typeface="Arial" charset="0"/>
                </a:rPr>
                <a:t>+</a:t>
              </a:r>
              <a:r>
                <a:rPr lang="sv-SE" sz="2400" b="1">
                  <a:cs typeface="Arial" charset="0"/>
                </a:rPr>
                <a:t>M</a:t>
              </a:r>
              <a:r>
                <a:rPr lang="sv-SE" sz="2400" b="1" baseline="30000">
                  <a:cs typeface="Arial" charset="0"/>
                </a:rPr>
                <a:t>-1</a:t>
              </a:r>
              <a:r>
                <a:rPr lang="sv-SE" sz="2400" b="1">
                  <a:cs typeface="Arial" charset="0"/>
                </a:rPr>
                <a:t> b</a:t>
              </a:r>
              <a:r>
                <a:rPr lang="sv-SE" sz="2400" b="1" baseline="-25000">
                  <a:cs typeface="Arial" charset="0"/>
                </a:rPr>
                <a:t>n</a:t>
              </a:r>
              <a:r>
                <a:rPr lang="sv-SE" sz="2400">
                  <a:cs typeface="Arial" charset="0"/>
                </a:rPr>
                <a:t>)</a:t>
              </a:r>
              <a:r>
                <a:rPr lang="sv-SE" sz="2400" baseline="30000">
                  <a:cs typeface="Arial" charset="0"/>
                </a:rPr>
                <a:t>-1</a:t>
              </a:r>
              <a:r>
                <a:rPr lang="sv-SE" sz="2400">
                  <a:cs typeface="Arial" charset="0"/>
                </a:rPr>
                <a:t>  =  G</a:t>
              </a:r>
              <a:r>
                <a:rPr lang="sv-SE" sz="2400" baseline="-25000">
                  <a:cs typeface="Arial" charset="0"/>
                </a:rPr>
                <a:t>nn</a:t>
              </a:r>
              <a:r>
                <a:rPr lang="sv-SE" sz="2400" baseline="30000">
                  <a:cs typeface="Arial" charset="0"/>
                </a:rPr>
                <a:t>-1</a:t>
              </a:r>
              <a:endParaRPr lang="en-US" sz="2400">
                <a:cs typeface="Arial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344372" y="2233145"/>
              <a:ext cx="7271308" cy="3695349"/>
              <a:chOff x="1344372" y="2233145"/>
              <a:chExt cx="7271308" cy="3695349"/>
            </a:xfrm>
          </p:grpSpPr>
          <p:sp>
            <p:nvSpPr>
              <p:cNvPr id="24" name="TextBox 4"/>
              <p:cNvSpPr txBox="1">
                <a:spLocks noChangeArrowheads="1"/>
              </p:cNvSpPr>
              <p:nvPr/>
            </p:nvSpPr>
            <p:spPr bwMode="auto">
              <a:xfrm>
                <a:off x="1344372" y="2233145"/>
                <a:ext cx="3838041" cy="457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2925" tIns="51462" rIns="102925" bIns="51462">
                <a:spAutoFit/>
              </a:bodyPr>
              <a:lstStyle>
                <a:lvl1pPr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400" dirty="0">
                    <a:cs typeface="Arial" charset="0"/>
                  </a:rPr>
                  <a:t>Local mode force constant:</a:t>
                </a:r>
              </a:p>
            </p:txBody>
          </p:sp>
          <p:sp>
            <p:nvSpPr>
              <p:cNvPr id="25" name="TextBox 5"/>
              <p:cNvSpPr txBox="1">
                <a:spLocks noChangeArrowheads="1"/>
              </p:cNvSpPr>
              <p:nvPr/>
            </p:nvSpPr>
            <p:spPr bwMode="auto">
              <a:xfrm>
                <a:off x="1344372" y="3222711"/>
                <a:ext cx="2662733" cy="459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2925" tIns="51462" rIns="102925" bIns="51462">
                <a:spAutoFit/>
              </a:bodyPr>
              <a:lstStyle>
                <a:lvl1pPr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400">
                    <a:cs typeface="Arial" charset="0"/>
                  </a:rPr>
                  <a:t>Local mode mass:</a:t>
                </a:r>
              </a:p>
            </p:txBody>
          </p:sp>
          <p:sp>
            <p:nvSpPr>
              <p:cNvPr id="26" name="TextBox 6"/>
              <p:cNvSpPr txBox="1">
                <a:spLocks noChangeArrowheads="1"/>
              </p:cNvSpPr>
              <p:nvPr/>
            </p:nvSpPr>
            <p:spPr bwMode="auto">
              <a:xfrm>
                <a:off x="1344372" y="4309168"/>
                <a:ext cx="3267456" cy="457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2925" tIns="51462" rIns="102925" bIns="51462">
                <a:spAutoFit/>
              </a:bodyPr>
              <a:lstStyle>
                <a:lvl1pPr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400">
                    <a:cs typeface="Arial" charset="0"/>
                  </a:rPr>
                  <a:t>Local mode frequency:</a:t>
                </a:r>
              </a:p>
            </p:txBody>
          </p:sp>
          <p:sp>
            <p:nvSpPr>
              <p:cNvPr id="27" name="TextBox 7"/>
              <p:cNvSpPr txBox="1">
                <a:spLocks noChangeArrowheads="1"/>
              </p:cNvSpPr>
              <p:nvPr/>
            </p:nvSpPr>
            <p:spPr bwMode="auto">
              <a:xfrm>
                <a:off x="1344372" y="5473456"/>
                <a:ext cx="4021884" cy="455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2925" tIns="51462" rIns="102925" bIns="51462">
                <a:spAutoFit/>
              </a:bodyPr>
              <a:lstStyle>
                <a:lvl1pPr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400" dirty="0">
                    <a:cs typeface="Arial" charset="0"/>
                  </a:rPr>
                  <a:t>Local mode infrared intensity</a:t>
                </a:r>
              </a:p>
            </p:txBody>
          </p:sp>
          <p:sp>
            <p:nvSpPr>
              <p:cNvPr id="28" name="Rectangle 9"/>
              <p:cNvSpPr>
                <a:spLocks noChangeArrowheads="1"/>
              </p:cNvSpPr>
              <p:nvPr/>
            </p:nvSpPr>
            <p:spPr bwMode="auto">
              <a:xfrm>
                <a:off x="5393741" y="2233145"/>
                <a:ext cx="1728150" cy="455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2925" tIns="51462" rIns="102925" bIns="51462">
                <a:spAutoFit/>
              </a:bodyPr>
              <a:lstStyle/>
              <a:p>
                <a:r>
                  <a:rPr lang="en-US" sz="2400">
                    <a:cs typeface="Arial" charset="0"/>
                  </a:rPr>
                  <a:t>k</a:t>
                </a:r>
                <a:r>
                  <a:rPr lang="en-US" sz="2400" baseline="-25000">
                    <a:cs typeface="Arial" charset="0"/>
                  </a:rPr>
                  <a:t>n</a:t>
                </a:r>
                <a:r>
                  <a:rPr lang="en-US" sz="2400" baseline="30000">
                    <a:cs typeface="Arial" charset="0"/>
                  </a:rPr>
                  <a:t>a</a:t>
                </a:r>
                <a:r>
                  <a:rPr lang="en-US" sz="2400">
                    <a:cs typeface="Arial" charset="0"/>
                  </a:rPr>
                  <a:t> =  </a:t>
                </a:r>
                <a:r>
                  <a:rPr lang="en-US" sz="2400" b="1">
                    <a:cs typeface="Arial" charset="0"/>
                  </a:rPr>
                  <a:t>a</a:t>
                </a:r>
                <a:r>
                  <a:rPr lang="en-US" sz="2400" b="1" baseline="-25000">
                    <a:cs typeface="Arial" charset="0"/>
                  </a:rPr>
                  <a:t>n</a:t>
                </a:r>
                <a:r>
                  <a:rPr lang="en-US" sz="2400" b="1" baseline="30000">
                    <a:cs typeface="Arial" charset="0"/>
                  </a:rPr>
                  <a:t>+</a:t>
                </a:r>
                <a:r>
                  <a:rPr lang="en-US" sz="2400" b="1">
                    <a:cs typeface="Arial" charset="0"/>
                  </a:rPr>
                  <a:t>K a</a:t>
                </a:r>
                <a:r>
                  <a:rPr lang="en-US" sz="2400" b="1" baseline="-25000">
                    <a:cs typeface="Arial" charset="0"/>
                  </a:rPr>
                  <a:t>n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29" name="TextBox 15"/>
              <p:cNvSpPr txBox="1">
                <a:spLocks noChangeArrowheads="1"/>
              </p:cNvSpPr>
              <p:nvPr/>
            </p:nvSpPr>
            <p:spPr bwMode="auto">
              <a:xfrm>
                <a:off x="6393485" y="4547426"/>
                <a:ext cx="201799" cy="499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2925" tIns="51462" rIns="102925" bIns="51462">
                <a:spAutoFit/>
              </a:bodyPr>
              <a:lstStyle>
                <a:lvl1pPr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7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pic>
            <p:nvPicPr>
              <p:cNvPr id="30" name="Picture 1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3741" y="4109031"/>
                <a:ext cx="3221939" cy="829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51896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237759"/>
            <a:ext cx="9313986" cy="6654497"/>
            <a:chOff x="-1" y="228600"/>
            <a:chExt cx="10416578" cy="7087412"/>
          </a:xfrm>
        </p:grpSpPr>
        <p:sp>
          <p:nvSpPr>
            <p:cNvPr id="7" name="TextBox 2"/>
            <p:cNvSpPr txBox="1">
              <a:spLocks noChangeArrowheads="1"/>
            </p:cNvSpPr>
            <p:nvPr/>
          </p:nvSpPr>
          <p:spPr bwMode="auto">
            <a:xfrm>
              <a:off x="1270000" y="4470400"/>
              <a:ext cx="4468884" cy="660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2925" tIns="51462" rIns="102925" bIns="51462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300">
                  <a:solidFill>
                    <a:srgbClr val="FFFFFF"/>
                  </a:solidFill>
                  <a:cs typeface="Arial" charset="0"/>
                </a:rPr>
                <a:t>Mini Course VII, ….. </a:t>
              </a:r>
            </a:p>
          </p:txBody>
        </p:sp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387350" y="228600"/>
              <a:ext cx="9480098" cy="520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2925" tIns="51462" rIns="102925" bIns="51462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500">
                  <a:solidFill>
                    <a:srgbClr val="0000FF"/>
                  </a:solidFill>
                  <a:cs typeface="Arial" charset="0"/>
                </a:rPr>
                <a:t>Special features of the local modes of Konkoli and Cremer </a:t>
              </a:r>
            </a:p>
          </p:txBody>
        </p:sp>
        <p:sp>
          <p:nvSpPr>
            <p:cNvPr id="9" name="TextBox 3"/>
            <p:cNvSpPr txBox="1">
              <a:spLocks noChangeArrowheads="1"/>
            </p:cNvSpPr>
            <p:nvPr/>
          </p:nvSpPr>
          <p:spPr bwMode="auto">
            <a:xfrm>
              <a:off x="-1" y="1025525"/>
              <a:ext cx="10416578" cy="5604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2925" tIns="51462" rIns="102925" bIns="51462">
              <a:spAutoFit/>
            </a:bodyPr>
            <a:lstStyle>
              <a:lvl1pPr marL="385763" indent="-385763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385763" indent="-385763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Clr>
                  <a:srgbClr val="FF0000"/>
                </a:buClr>
                <a:buFont typeface="Wingdings" charset="0"/>
                <a:buChar char="Ø"/>
              </a:pPr>
              <a:r>
                <a:rPr lang="en-US" sz="2100" dirty="0">
                  <a:cs typeface="Arial" charset="0"/>
                </a:rPr>
                <a:t>Local mode properties are uniquely defined: force constant </a:t>
              </a:r>
              <a:r>
                <a:rPr lang="en-US" sz="2100" dirty="0" err="1">
                  <a:cs typeface="Arial" charset="0"/>
                </a:rPr>
                <a:t>k</a:t>
              </a:r>
              <a:r>
                <a:rPr lang="en-US" sz="2100" baseline="-25000" dirty="0" err="1">
                  <a:cs typeface="Arial" charset="0"/>
                </a:rPr>
                <a:t>n</a:t>
              </a:r>
              <a:r>
                <a:rPr lang="en-US" sz="2100" baseline="30000" dirty="0" err="1">
                  <a:cs typeface="Arial" charset="0"/>
                </a:rPr>
                <a:t>a</a:t>
              </a:r>
              <a:r>
                <a:rPr lang="en-US" sz="2100" dirty="0">
                  <a:cs typeface="Arial" charset="0"/>
                </a:rPr>
                <a:t>, mass </a:t>
              </a:r>
              <a:r>
                <a:rPr lang="en-US" sz="2100" dirty="0" err="1">
                  <a:cs typeface="Arial" charset="0"/>
                </a:rPr>
                <a:t>m</a:t>
              </a:r>
              <a:r>
                <a:rPr lang="en-US" sz="2100" baseline="-25000" dirty="0" err="1">
                  <a:cs typeface="Arial" charset="0"/>
                </a:rPr>
                <a:t>n</a:t>
              </a:r>
              <a:r>
                <a:rPr lang="en-US" sz="2100" dirty="0">
                  <a:cs typeface="Arial" charset="0"/>
                </a:rPr>
                <a:t>,</a:t>
              </a:r>
            </a:p>
            <a:p>
              <a:pPr>
                <a:buClr>
                  <a:srgbClr val="FF0000"/>
                </a:buClr>
              </a:pPr>
              <a:r>
                <a:rPr lang="en-US" sz="2100" dirty="0">
                  <a:cs typeface="Arial" charset="0"/>
                </a:rPr>
                <a:t>	frequency </a:t>
              </a:r>
              <a:r>
                <a:rPr lang="en-US" sz="2100" dirty="0" err="1">
                  <a:latin typeface="Symbol" charset="0"/>
                  <a:cs typeface="Symbol" charset="0"/>
                </a:rPr>
                <a:t>w</a:t>
              </a:r>
              <a:r>
                <a:rPr lang="en-US" sz="2100" baseline="-25000" dirty="0" err="1">
                  <a:cs typeface="Arial" charset="0"/>
                </a:rPr>
                <a:t>n</a:t>
              </a:r>
              <a:r>
                <a:rPr lang="en-US" sz="2100" baseline="30000" dirty="0" err="1">
                  <a:cs typeface="Arial" charset="0"/>
                </a:rPr>
                <a:t>a</a:t>
              </a:r>
              <a:r>
                <a:rPr lang="en-US" sz="2100" dirty="0">
                  <a:cs typeface="Arial" charset="0"/>
                </a:rPr>
                <a:t>, infrared intensity </a:t>
              </a:r>
              <a:r>
                <a:rPr lang="en-US" sz="2100" dirty="0" err="1">
                  <a:cs typeface="Arial" charset="0"/>
                </a:rPr>
                <a:t>I</a:t>
              </a:r>
              <a:r>
                <a:rPr lang="en-US" sz="2100" baseline="-25000" dirty="0" err="1">
                  <a:cs typeface="Arial" charset="0"/>
                </a:rPr>
                <a:t>a</a:t>
              </a:r>
              <a:endParaRPr lang="en-US" sz="2100" dirty="0">
                <a:cs typeface="Arial" charset="0"/>
              </a:endParaRPr>
            </a:p>
            <a:p>
              <a:pPr>
                <a:buClr>
                  <a:srgbClr val="FF0000"/>
                </a:buClr>
              </a:pPr>
              <a:endParaRPr lang="en-US" sz="2100" dirty="0">
                <a:cs typeface="Arial" charset="0"/>
              </a:endParaRPr>
            </a:p>
            <a:p>
              <a:pPr lvl="2">
                <a:lnSpc>
                  <a:spcPct val="110000"/>
                </a:lnSpc>
                <a:buClr>
                  <a:srgbClr val="FF110E"/>
                </a:buClr>
                <a:buSzPct val="100000"/>
                <a:buFont typeface="Wingdings" charset="0"/>
                <a:buChar char="Ø"/>
              </a:pPr>
              <a:r>
                <a:rPr lang="en-US" sz="2100" dirty="0">
                  <a:cs typeface="Arial" charset="0"/>
                </a:rPr>
                <a:t>Can be derived from both experimental and calculated frequencies</a:t>
              </a:r>
            </a:p>
            <a:p>
              <a:pPr>
                <a:buClr>
                  <a:srgbClr val="FF0000"/>
                </a:buClr>
              </a:pPr>
              <a:endParaRPr lang="en-US" sz="2100" dirty="0">
                <a:cs typeface="Arial" charset="0"/>
              </a:endParaRPr>
            </a:p>
            <a:p>
              <a:pPr>
                <a:buClr>
                  <a:srgbClr val="FF0000"/>
                </a:buClr>
                <a:buFont typeface="Wingdings" charset="0"/>
                <a:buChar char="Ø"/>
              </a:pPr>
              <a:r>
                <a:rPr lang="en-US" sz="2100" dirty="0">
                  <a:cs typeface="Arial" charset="0"/>
                </a:rPr>
                <a:t>There is a 1:1 relationship between the normal and local modes via an </a:t>
              </a:r>
            </a:p>
            <a:p>
              <a:pPr>
                <a:buClr>
                  <a:srgbClr val="FF0000"/>
                </a:buClr>
              </a:pPr>
              <a:r>
                <a:rPr lang="en-US" sz="2100" dirty="0">
                  <a:cs typeface="Arial" charset="0"/>
                </a:rPr>
                <a:t>	adiabatic connection scheme (ACS)</a:t>
              </a:r>
            </a:p>
            <a:p>
              <a:pPr>
                <a:buClr>
                  <a:srgbClr val="FF0000"/>
                </a:buClr>
              </a:pPr>
              <a:endParaRPr lang="en-US" sz="2100" dirty="0">
                <a:cs typeface="Arial" charset="0"/>
              </a:endParaRPr>
            </a:p>
            <a:p>
              <a:pPr>
                <a:buClr>
                  <a:srgbClr val="FF0000"/>
                </a:buClr>
                <a:buFont typeface="Wingdings" charset="0"/>
                <a:buChar char="Ø"/>
              </a:pPr>
              <a:r>
                <a:rPr lang="en-US" sz="2100" dirty="0">
                  <a:cs typeface="Arial" charset="0"/>
                </a:rPr>
                <a:t>Each normal mode can be uniquely decomposed into local mode </a:t>
              </a:r>
            </a:p>
            <a:p>
              <a:pPr>
                <a:buClr>
                  <a:srgbClr val="FF0000"/>
                </a:buClr>
              </a:pPr>
              <a:r>
                <a:rPr lang="en-US" sz="2100" dirty="0">
                  <a:cs typeface="Arial" charset="0"/>
                </a:rPr>
                <a:t>	contributions (analysis of vibrational spectra)</a:t>
              </a:r>
            </a:p>
            <a:p>
              <a:pPr>
                <a:buClr>
                  <a:srgbClr val="FF0000"/>
                </a:buClr>
              </a:pPr>
              <a:endParaRPr lang="en-US" sz="2100" dirty="0">
                <a:cs typeface="Arial" charset="0"/>
              </a:endParaRPr>
            </a:p>
            <a:p>
              <a:pPr>
                <a:buClr>
                  <a:srgbClr val="FF0000"/>
                </a:buClr>
                <a:buFont typeface="Wingdings" charset="0"/>
                <a:buChar char="Ø"/>
              </a:pPr>
              <a:r>
                <a:rPr lang="en-US" sz="2100" dirty="0">
                  <a:cs typeface="Arial" charset="0"/>
                </a:rPr>
                <a:t>Explanation of measured infrared intensities; determination</a:t>
              </a:r>
            </a:p>
            <a:p>
              <a:pPr>
                <a:buClr>
                  <a:srgbClr val="FF0000"/>
                </a:buClr>
              </a:pPr>
              <a:r>
                <a:rPr lang="en-US" sz="2100" dirty="0">
                  <a:cs typeface="Arial" charset="0"/>
                </a:rPr>
                <a:t>     of effective charges and bond moments</a:t>
              </a:r>
              <a:endParaRPr lang="en-US" sz="2100" dirty="0">
                <a:solidFill>
                  <a:srgbClr val="0000FF"/>
                </a:solidFill>
                <a:cs typeface="Arial" charset="0"/>
              </a:endParaRPr>
            </a:p>
            <a:p>
              <a:pPr>
                <a:buClr>
                  <a:srgbClr val="FF0000"/>
                </a:buClr>
              </a:pPr>
              <a:endParaRPr lang="en-US" sz="2100" dirty="0">
                <a:cs typeface="Arial" charset="0"/>
              </a:endParaRPr>
            </a:p>
            <a:p>
              <a:pPr>
                <a:buClr>
                  <a:srgbClr val="FF0000"/>
                </a:buClr>
                <a:buFont typeface="Wingdings" charset="0"/>
                <a:buChar char="Ø"/>
              </a:pPr>
              <a:r>
                <a:rPr lang="en-US" sz="2100" dirty="0">
                  <a:solidFill>
                    <a:srgbClr val="0000FF"/>
                  </a:solidFill>
                  <a:cs typeface="Arial" charset="0"/>
                </a:rPr>
                <a:t>Description of chemical bonds via local vibrational stretching modes</a:t>
              </a:r>
              <a:endParaRPr lang="en-US" sz="2100" dirty="0">
                <a:cs typeface="Arial" charset="0"/>
              </a:endParaRPr>
            </a:p>
            <a:p>
              <a:pPr>
                <a:buClr>
                  <a:srgbClr val="FF0000"/>
                </a:buClr>
              </a:pPr>
              <a:endParaRPr lang="en-US" sz="2100" dirty="0">
                <a:cs typeface="Arial" charset="0"/>
              </a:endParaRPr>
            </a:p>
          </p:txBody>
        </p:sp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1230315" y="6811963"/>
              <a:ext cx="9103034" cy="504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2925" tIns="51462" rIns="102925" bIns="51462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i="1">
                  <a:cs typeface="Arial" charset="0"/>
                </a:rPr>
                <a:t>Zou, Kalescky, Kraka, and Cremer, J. Chem. Phys. 137, 084114 (2012); Zou, Cremer, J. Chem. Phys., in press;</a:t>
              </a:r>
            </a:p>
            <a:p>
              <a:r>
                <a:rPr lang="en-US" sz="1200" i="1">
                  <a:cs typeface="Arial" charset="0"/>
                </a:rPr>
                <a:t>Kraka, Larsson, Cremer, in  Computational IR Spectroscopy, J. Grunenberg, Ed.; Wiley, New York, 2010, p.105-149. </a:t>
              </a:r>
              <a:endParaRPr lang="it-IT" sz="1200" i="1"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363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rant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08" y="1041715"/>
            <a:ext cx="8619540" cy="54883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834" y="7"/>
            <a:ext cx="8034690" cy="1249631"/>
          </a:xfrm>
          <a:prstGeom prst="rect">
            <a:avLst/>
          </a:prstGeom>
          <a:noFill/>
        </p:spPr>
        <p:txBody>
          <a:bodyPr wrap="square" lIns="94547" tIns="47273" rIns="94547" bIns="47273" rtlCol="0">
            <a:spAutoFit/>
          </a:bodyPr>
          <a:lstStyle/>
          <a:p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Improvement of the local surface fitting procedure of the predictor-corrector reaction path following integrators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10060" y="2103654"/>
            <a:ext cx="3386837" cy="384122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mproved weighting function w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0059" y="3936513"/>
            <a:ext cx="4295962" cy="384122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nclusion of approximate 3</a:t>
            </a:r>
            <a:r>
              <a:rPr lang="en-US" baseline="30000" dirty="0" smtClean="0">
                <a:solidFill>
                  <a:srgbClr val="0000FF"/>
                </a:solidFill>
                <a:latin typeface="Arial"/>
                <a:cs typeface="Arial"/>
              </a:rPr>
              <a:t>rd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 derivatives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5629" y="6654281"/>
            <a:ext cx="6035022" cy="357110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1700" i="1" dirty="0" err="1">
                <a:latin typeface="Arial"/>
                <a:cs typeface="Arial"/>
              </a:rPr>
              <a:t>Hrant</a:t>
            </a:r>
            <a:r>
              <a:rPr lang="en-US" sz="1700" i="1" dirty="0">
                <a:latin typeface="Arial"/>
                <a:cs typeface="Arial"/>
              </a:rPr>
              <a:t>, </a:t>
            </a:r>
            <a:r>
              <a:rPr lang="en-US" sz="1700" i="1" dirty="0" err="1">
                <a:latin typeface="Arial"/>
                <a:cs typeface="Arial"/>
              </a:rPr>
              <a:t>Kraka</a:t>
            </a:r>
            <a:r>
              <a:rPr lang="en-US" sz="1700" i="1" dirty="0">
                <a:latin typeface="Arial"/>
                <a:cs typeface="Arial"/>
              </a:rPr>
              <a:t>, J. Chem. Theory </a:t>
            </a:r>
            <a:r>
              <a:rPr lang="en-US" sz="1700" i="1" dirty="0" err="1">
                <a:latin typeface="Arial"/>
                <a:cs typeface="Arial"/>
              </a:rPr>
              <a:t>Comput</a:t>
            </a:r>
            <a:r>
              <a:rPr lang="en-US" sz="1700" i="1" dirty="0">
                <a:latin typeface="Arial"/>
                <a:cs typeface="Arial"/>
              </a:rPr>
              <a:t>. 2013, 9, 1481-1488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906" y="3033029"/>
            <a:ext cx="642240" cy="54417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900" dirty="0">
                <a:solidFill>
                  <a:srgbClr val="0000FF"/>
                </a:solidFill>
                <a:latin typeface="Arial"/>
                <a:cs typeface="Arial"/>
              </a:rPr>
              <a:t>(2)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3906" y="1384698"/>
            <a:ext cx="642240" cy="54417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900" dirty="0">
                <a:solidFill>
                  <a:srgbClr val="0000FF"/>
                </a:solidFill>
                <a:latin typeface="Arial"/>
                <a:cs typeface="Arial"/>
              </a:rPr>
              <a:t>(1)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93229" y="5468163"/>
            <a:ext cx="218558" cy="94394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547" tIns="47273" rIns="94547" bIns="47273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41837" y="5667964"/>
            <a:ext cx="403369" cy="86639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547" tIns="47273" rIns="94547" bIns="47273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15847" y="5783373"/>
            <a:ext cx="215297" cy="65739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547" tIns="47273" rIns="94547" bIns="47273"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22587" y="5026521"/>
            <a:ext cx="769845" cy="1011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33705" y="5029891"/>
            <a:ext cx="0" cy="296669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cc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07" y="4328683"/>
            <a:ext cx="3348849" cy="2209051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F12F-0F68-2042-B4D4-82C49BB9B70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2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5572" y="936765"/>
            <a:ext cx="8164411" cy="1834437"/>
          </a:xfrm>
          <a:prstGeom prst="rect">
            <a:avLst/>
          </a:prstGeom>
        </p:spPr>
        <p:txBody>
          <a:bodyPr wrap="none" lIns="94554" tIns="47276" rIns="94554" bIns="47276">
            <a:spAutoFit/>
          </a:bodyPr>
          <a:lstStyle/>
          <a:p>
            <a:r>
              <a:rPr lang="en-US" sz="2500" dirty="0">
                <a:latin typeface="Arial"/>
                <a:cs typeface="Arial"/>
              </a:rPr>
              <a:t>Water-dimer:</a:t>
            </a:r>
          </a:p>
          <a:p>
            <a:endParaRPr lang="en-US" sz="2500" dirty="0">
              <a:latin typeface="Arial"/>
              <a:cs typeface="Arial"/>
            </a:endParaRPr>
          </a:p>
          <a:p>
            <a:r>
              <a:rPr lang="en-US" sz="2100" dirty="0">
                <a:latin typeface="Arial"/>
                <a:cs typeface="Arial"/>
              </a:rPr>
              <a:t>Experiment: </a:t>
            </a:r>
            <a:r>
              <a:rPr lang="en-US" sz="2100" dirty="0" err="1">
                <a:latin typeface="Arial"/>
                <a:cs typeface="Arial"/>
              </a:rPr>
              <a:t>Saykally</a:t>
            </a:r>
            <a:r>
              <a:rPr lang="en-US" sz="2100" dirty="0">
                <a:latin typeface="Arial"/>
                <a:cs typeface="Arial"/>
              </a:rPr>
              <a:t> et al. ( JCP, 2003) assigned the normal mode </a:t>
            </a:r>
          </a:p>
          <a:p>
            <a:r>
              <a:rPr lang="en-US" sz="2100" dirty="0">
                <a:latin typeface="Arial"/>
                <a:cs typeface="Arial"/>
              </a:rPr>
              <a:t>frequency at 143 cm</a:t>
            </a:r>
            <a:r>
              <a:rPr lang="en-US" sz="2100" baseline="30000" dirty="0">
                <a:latin typeface="Arial"/>
                <a:cs typeface="Arial"/>
              </a:rPr>
              <a:t>-1</a:t>
            </a:r>
            <a:r>
              <a:rPr lang="en-US" sz="2100" dirty="0">
                <a:latin typeface="Arial"/>
                <a:cs typeface="Arial"/>
              </a:rPr>
              <a:t> to the hydrogen bond stretching  </a:t>
            </a:r>
          </a:p>
          <a:p>
            <a:endParaRPr lang="en-US" sz="21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570" y="5519278"/>
            <a:ext cx="8676264" cy="1018829"/>
          </a:xfrm>
          <a:prstGeom prst="rect">
            <a:avLst/>
          </a:prstGeom>
          <a:noFill/>
        </p:spPr>
        <p:txBody>
          <a:bodyPr wrap="none" lIns="94554" tIns="47276" rIns="94554" bIns="47276" rtlCol="0">
            <a:spAutoFit/>
          </a:bodyPr>
          <a:lstStyle/>
          <a:p>
            <a:r>
              <a:rPr lang="en-US" sz="2100" dirty="0">
                <a:latin typeface="Arial"/>
                <a:cs typeface="Arial"/>
              </a:rPr>
              <a:t>Does this normal mode reflect the bond strength?</a:t>
            </a:r>
          </a:p>
          <a:p>
            <a:r>
              <a:rPr lang="en-US" sz="2100" dirty="0">
                <a:latin typeface="Arial"/>
                <a:cs typeface="Arial"/>
              </a:rPr>
              <a:t>A normal mode decomposition into local modes will give us the answer.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559" y="2795259"/>
            <a:ext cx="3651292" cy="18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7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4" y="713264"/>
            <a:ext cx="9104683" cy="55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7770382" y="4505781"/>
            <a:ext cx="1560045" cy="166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54" tIns="47276" rIns="94554" bIns="4727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700" dirty="0"/>
              <a:t>red: stretches</a:t>
            </a:r>
          </a:p>
          <a:p>
            <a:r>
              <a:rPr lang="en-US" sz="1700" dirty="0"/>
              <a:t>green: bends</a:t>
            </a:r>
          </a:p>
          <a:p>
            <a:r>
              <a:rPr lang="en-US" sz="1700" dirty="0"/>
              <a:t>light blue: </a:t>
            </a:r>
          </a:p>
          <a:p>
            <a:r>
              <a:rPr lang="en-US" sz="1700" dirty="0"/>
              <a:t>          torsions</a:t>
            </a:r>
          </a:p>
          <a:p>
            <a:r>
              <a:rPr lang="en-US" sz="1700" dirty="0"/>
              <a:t>dark blue:</a:t>
            </a:r>
          </a:p>
          <a:p>
            <a:r>
              <a:rPr lang="en-US" sz="1700" dirty="0"/>
              <a:t>     HB stretch</a:t>
            </a:r>
          </a:p>
        </p:txBody>
      </p:sp>
      <p:sp>
        <p:nvSpPr>
          <p:cNvPr id="155652" name="Text Box 5"/>
          <p:cNvSpPr txBox="1">
            <a:spLocks noChangeArrowheads="1"/>
          </p:cNvSpPr>
          <p:nvPr/>
        </p:nvSpPr>
        <p:spPr bwMode="auto">
          <a:xfrm>
            <a:off x="297609" y="49532"/>
            <a:ext cx="8862677" cy="47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54" tIns="47276" rIns="94554" bIns="4727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Normal vibrational modes of the water dimer: Exp. frequencies</a:t>
            </a:r>
          </a:p>
        </p:txBody>
      </p:sp>
      <p:sp>
        <p:nvSpPr>
          <p:cNvPr id="155653" name="Text Box 6"/>
          <p:cNvSpPr txBox="1">
            <a:spLocks noChangeArrowheads="1"/>
          </p:cNvSpPr>
          <p:nvPr/>
        </p:nvSpPr>
        <p:spPr bwMode="auto">
          <a:xfrm>
            <a:off x="369551" y="6569220"/>
            <a:ext cx="8366340" cy="48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54" tIns="47276" rIns="94554" bIns="4727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Normal </a:t>
            </a:r>
            <a:r>
              <a:rPr lang="en-US" dirty="0">
                <a:solidFill>
                  <a:srgbClr val="000000"/>
                </a:solidFill>
              </a:rPr>
              <a:t>mode vibrations are decomposed into local </a:t>
            </a:r>
            <a:r>
              <a:rPr lang="en-US" dirty="0" smtClean="0">
                <a:solidFill>
                  <a:srgbClr val="000000"/>
                </a:solidFill>
              </a:rPr>
              <a:t>modes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557" y="153866"/>
            <a:ext cx="8790729" cy="864917"/>
          </a:xfrm>
          <a:prstGeom prst="rect">
            <a:avLst/>
          </a:prstGeom>
        </p:spPr>
        <p:txBody>
          <a:bodyPr wrap="square" lIns="94554" tIns="47276" rIns="94554" bIns="47276">
            <a:spAutoFit/>
          </a:bodyPr>
          <a:lstStyle/>
          <a:p>
            <a:r>
              <a:rPr lang="en-US" sz="2500" dirty="0">
                <a:solidFill>
                  <a:srgbClr val="000000"/>
                </a:solidFill>
                <a:latin typeface="Arial"/>
                <a:cs typeface="Arial"/>
              </a:rPr>
              <a:t>Normal vibrational modes of the water dimer: </a:t>
            </a:r>
            <a:r>
              <a:rPr lang="en-US" sz="2500" dirty="0" err="1">
                <a:solidFill>
                  <a:srgbClr val="000000"/>
                </a:solidFill>
                <a:latin typeface="Arial"/>
                <a:cs typeface="Arial"/>
              </a:rPr>
              <a:t>Exp.frequencies</a:t>
            </a:r>
            <a:endParaRPr lang="en-US" sz="25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70376" y="3454046"/>
            <a:ext cx="1438959" cy="60759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554" tIns="47276" rIns="94554" bIns="47276"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689" y="3539902"/>
            <a:ext cx="1356646" cy="7066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1391" y="6185091"/>
            <a:ext cx="2601302" cy="384122"/>
          </a:xfrm>
          <a:prstGeom prst="rect">
            <a:avLst/>
          </a:prstGeom>
          <a:noFill/>
        </p:spPr>
        <p:txBody>
          <a:bodyPr wrap="none" lIns="94554" tIns="47276" rIns="94554" bIns="47276" rtlCol="0">
            <a:spAutoFit/>
          </a:bodyPr>
          <a:lstStyle/>
          <a:p>
            <a:r>
              <a:rPr lang="en-US" b="1" dirty="0" smtClean="0">
                <a:solidFill>
                  <a:srgbClr val="070E9C"/>
                </a:solidFill>
              </a:rPr>
              <a:t>6 inter-monomer modes</a:t>
            </a:r>
            <a:endParaRPr lang="en-US" b="1" dirty="0">
              <a:solidFill>
                <a:srgbClr val="070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42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7" name="Picture 3" descr="F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61" y="26424"/>
            <a:ext cx="8790729" cy="532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1239467" y="242715"/>
            <a:ext cx="1572512" cy="3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54" tIns="47276" rIns="94554" bIns="4727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>
                <a:solidFill>
                  <a:srgbClr val="FF0000"/>
                </a:solidFill>
              </a:rPr>
              <a:t>Local modes</a:t>
            </a:r>
          </a:p>
        </p:txBody>
      </p:sp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6184251" y="242715"/>
            <a:ext cx="1775242" cy="3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54" tIns="47276" rIns="94554" bIns="4727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>
                <a:solidFill>
                  <a:srgbClr val="FF0000"/>
                </a:solidFill>
              </a:rPr>
              <a:t>Normal Modes</a:t>
            </a: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5572697" y="6577878"/>
            <a:ext cx="1464129" cy="3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54" tIns="47276" rIns="94554" bIns="4727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>
                <a:solidFill>
                  <a:schemeClr val="bg1"/>
                </a:solidFill>
              </a:rPr>
              <a:t>lower range</a:t>
            </a:r>
          </a:p>
        </p:txBody>
      </p:sp>
      <p:sp>
        <p:nvSpPr>
          <p:cNvPr id="159752" name="Text Box 8"/>
          <p:cNvSpPr txBox="1">
            <a:spLocks noChangeArrowheads="1"/>
          </p:cNvSpPr>
          <p:nvPr/>
        </p:nvSpPr>
        <p:spPr bwMode="auto">
          <a:xfrm>
            <a:off x="6054260" y="1656035"/>
            <a:ext cx="2019493" cy="3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54" tIns="47276" rIns="94554" bIns="4727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>
                <a:solidFill>
                  <a:srgbClr val="FF0000"/>
                </a:solidFill>
              </a:rPr>
              <a:t>avoided crossing</a:t>
            </a:r>
          </a:p>
        </p:txBody>
      </p:sp>
      <p:sp>
        <p:nvSpPr>
          <p:cNvPr id="159753" name="Text Box 9"/>
          <p:cNvSpPr txBox="1">
            <a:spLocks noChangeArrowheads="1"/>
          </p:cNvSpPr>
          <p:nvPr/>
        </p:nvSpPr>
        <p:spPr bwMode="auto">
          <a:xfrm>
            <a:off x="4974218" y="2275186"/>
            <a:ext cx="1816050" cy="68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54" tIns="47276" rIns="94554" bIns="4727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>
                <a:solidFill>
                  <a:srgbClr val="FF0000"/>
                </a:solidFill>
              </a:rPr>
              <a:t>switch of mode</a:t>
            </a:r>
          </a:p>
          <a:p>
            <a:r>
              <a:rPr lang="en-US" sz="1900" dirty="0">
                <a:solidFill>
                  <a:srgbClr val="FF0000"/>
                </a:solidFill>
              </a:rPr>
              <a:t>character</a:t>
            </a:r>
          </a:p>
        </p:txBody>
      </p:sp>
      <p:sp>
        <p:nvSpPr>
          <p:cNvPr id="159754" name="Line 10"/>
          <p:cNvSpPr>
            <a:spLocks noChangeShapeType="1"/>
          </p:cNvSpPr>
          <p:nvPr/>
        </p:nvSpPr>
        <p:spPr bwMode="auto">
          <a:xfrm flipH="1">
            <a:off x="6357580" y="2037432"/>
            <a:ext cx="313955" cy="23775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4554" tIns="47276" rIns="94554" bIns="47276" anchor="ctr"/>
          <a:lstStyle/>
          <a:p>
            <a:endParaRPr lang="en-US"/>
          </a:p>
        </p:txBody>
      </p:sp>
      <p:sp>
        <p:nvSpPr>
          <p:cNvPr id="159755" name="Text Box 11"/>
          <p:cNvSpPr txBox="1">
            <a:spLocks noChangeArrowheads="1"/>
          </p:cNvSpPr>
          <p:nvPr/>
        </p:nvSpPr>
        <p:spPr bwMode="auto">
          <a:xfrm>
            <a:off x="8555269" y="3699286"/>
            <a:ext cx="597530" cy="3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54" tIns="47276" rIns="94554" bIns="4727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>
                <a:solidFill>
                  <a:srgbClr val="0000FF"/>
                </a:solidFill>
              </a:rPr>
              <a:t>143</a:t>
            </a:r>
          </a:p>
        </p:txBody>
      </p:sp>
      <p:sp>
        <p:nvSpPr>
          <p:cNvPr id="159756" name="Text Box 12"/>
          <p:cNvSpPr txBox="1">
            <a:spLocks noChangeArrowheads="1"/>
          </p:cNvSpPr>
          <p:nvPr/>
        </p:nvSpPr>
        <p:spPr bwMode="auto">
          <a:xfrm>
            <a:off x="219120" y="792522"/>
            <a:ext cx="597530" cy="3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54" tIns="47276" rIns="94554" bIns="4727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>
                <a:solidFill>
                  <a:srgbClr val="0000FF"/>
                </a:solidFill>
              </a:rPr>
              <a:t>390</a:t>
            </a:r>
          </a:p>
        </p:txBody>
      </p:sp>
      <p:sp>
        <p:nvSpPr>
          <p:cNvPr id="159757" name="Text Box 13"/>
          <p:cNvSpPr txBox="1">
            <a:spLocks noChangeArrowheads="1"/>
          </p:cNvSpPr>
          <p:nvPr/>
        </p:nvSpPr>
        <p:spPr bwMode="auto">
          <a:xfrm>
            <a:off x="2309194" y="998900"/>
            <a:ext cx="1620828" cy="35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54" tIns="47276" rIns="94554" bIns="4727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700" dirty="0">
                <a:solidFill>
                  <a:srgbClr val="0000FF"/>
                </a:solidFill>
              </a:rPr>
              <a:t>H-bond stretch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9758" name="Text Box 14"/>
          <p:cNvSpPr txBox="1">
            <a:spLocks noChangeArrowheads="1"/>
          </p:cNvSpPr>
          <p:nvPr/>
        </p:nvSpPr>
        <p:spPr bwMode="auto">
          <a:xfrm>
            <a:off x="7122845" y="2490768"/>
            <a:ext cx="1620828" cy="35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54" tIns="47276" rIns="94554" bIns="4727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700" dirty="0">
                <a:solidFill>
                  <a:srgbClr val="0000FF"/>
                </a:solidFill>
              </a:rPr>
              <a:t>H-bond stretch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027455" y="5633470"/>
            <a:ext cx="5208415" cy="8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54" tIns="47276" rIns="94554" bIns="4727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Adiabatic connection scheme of the </a:t>
            </a:r>
          </a:p>
          <a:p>
            <a:r>
              <a:rPr lang="en-US" dirty="0">
                <a:solidFill>
                  <a:srgbClr val="000000"/>
                </a:solidFill>
              </a:rPr>
              <a:t>water dimer:  Exp. frequencies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613573" y="6614201"/>
            <a:ext cx="3034927" cy="3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54" tIns="47276" rIns="94554" bIns="4727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>
                <a:solidFill>
                  <a:srgbClr val="000000"/>
                </a:solidFill>
              </a:rPr>
              <a:t>6 intermolecular vibrations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11" y="5560822"/>
            <a:ext cx="2312145" cy="120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7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ormal.gif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32" y="2499725"/>
            <a:ext cx="4161534" cy="3632362"/>
          </a:xfrm>
        </p:spPr>
      </p:pic>
      <p:pic>
        <p:nvPicPr>
          <p:cNvPr id="8" name="local.gif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4545" y="2499725"/>
            <a:ext cx="4163169" cy="3632362"/>
          </a:xfrm>
        </p:spPr>
      </p:pic>
      <p:sp>
        <p:nvSpPr>
          <p:cNvPr id="4" name="Text Placeholder 4"/>
          <p:cNvSpPr>
            <a:spLocks noGrp="1"/>
          </p:cNvSpPr>
          <p:nvPr>
            <p:ph type="body" idx="1"/>
          </p:nvPr>
        </p:nvSpPr>
        <p:spPr>
          <a:xfrm>
            <a:off x="470648" y="1596280"/>
            <a:ext cx="4161888" cy="66599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Normal O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 stretching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mode, 143 cm</a:t>
            </a:r>
            <a:r>
              <a:rPr lang="en-US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-1</a:t>
            </a:r>
            <a:endParaRPr lang="en-US" baseline="30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84687" y="1596280"/>
            <a:ext cx="4163311" cy="66599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Local O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 stretching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mode, 390 cm</a:t>
            </a:r>
            <a:r>
              <a:rPr lang="en-US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-1</a:t>
            </a:r>
            <a:endParaRPr lang="en-US" baseline="30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7764" y="1"/>
            <a:ext cx="8477343" cy="1188521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Water dimer</a:t>
            </a:r>
          </a:p>
        </p:txBody>
      </p:sp>
    </p:spTree>
    <p:extLst>
      <p:ext uri="{BB962C8B-B14F-4D97-AF65-F5344CB8AC3E}">
        <p14:creationId xmlns:p14="http://schemas.microsoft.com/office/powerpoint/2010/main" val="309714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103" y="1301118"/>
            <a:ext cx="8954685" cy="4449416"/>
          </a:xfrm>
          <a:prstGeom prst="rect">
            <a:avLst/>
          </a:prstGeom>
          <a:noFill/>
        </p:spPr>
        <p:txBody>
          <a:bodyPr wrap="square" lIns="94554" tIns="47276" rIns="94554" bIns="47276" rtlCol="0">
            <a:spAutoFit/>
          </a:bodyPr>
          <a:lstStyle/>
          <a:p>
            <a:r>
              <a:rPr lang="en-US" sz="2900" dirty="0">
                <a:latin typeface="Arial"/>
                <a:cs typeface="Arial"/>
              </a:rPr>
              <a:t>Conclusion:</a:t>
            </a:r>
          </a:p>
          <a:p>
            <a:endParaRPr lang="en-US" sz="2500" dirty="0">
              <a:latin typeface="Arial"/>
              <a:cs typeface="Arial"/>
            </a:endParaRPr>
          </a:p>
          <a:p>
            <a:pPr marL="354580" indent="-354580">
              <a:buClr>
                <a:srgbClr val="FF0000"/>
              </a:buClr>
              <a:buFont typeface="Wingdings" charset="2"/>
              <a:buChar char="Ø"/>
            </a:pPr>
            <a:r>
              <a:rPr lang="en-US" sz="2100" dirty="0">
                <a:latin typeface="Arial"/>
                <a:cs typeface="Arial"/>
              </a:rPr>
              <a:t>The measured frequency at 143 cm</a:t>
            </a:r>
            <a:r>
              <a:rPr lang="en-US" sz="2100" baseline="30000" dirty="0">
                <a:latin typeface="Arial"/>
                <a:cs typeface="Arial"/>
              </a:rPr>
              <a:t>-1</a:t>
            </a:r>
            <a:r>
              <a:rPr lang="en-US" sz="2100" dirty="0">
                <a:latin typeface="Arial"/>
                <a:cs typeface="Arial"/>
              </a:rPr>
              <a:t> is associated with a mode that contains 58% hydrogen bond stretching and 42% bending character.</a:t>
            </a:r>
          </a:p>
          <a:p>
            <a:pPr marL="354580" indent="-354580">
              <a:buClr>
                <a:srgbClr val="FF0000"/>
              </a:buClr>
              <a:buFont typeface="Wingdings" charset="2"/>
              <a:buChar char="Ø"/>
            </a:pPr>
            <a:endParaRPr lang="en-US" sz="2100" dirty="0">
              <a:latin typeface="Arial"/>
              <a:cs typeface="Arial"/>
            </a:endParaRPr>
          </a:p>
          <a:p>
            <a:pPr marL="354580" indent="-354580">
              <a:buClr>
                <a:srgbClr val="FF0000"/>
              </a:buClr>
              <a:buFont typeface="Wingdings" charset="2"/>
              <a:buChar char="Ø"/>
            </a:pPr>
            <a:r>
              <a:rPr lang="en-US" sz="2100" dirty="0">
                <a:latin typeface="Arial"/>
                <a:cs typeface="Arial"/>
              </a:rPr>
              <a:t>The local mode hydrogen stretching frequency is 390 cm</a:t>
            </a:r>
            <a:r>
              <a:rPr lang="en-US" sz="2100" baseline="30000" dirty="0">
                <a:latin typeface="Arial"/>
                <a:cs typeface="Arial"/>
              </a:rPr>
              <a:t>-1</a:t>
            </a:r>
            <a:r>
              <a:rPr lang="en-US" sz="2100" dirty="0">
                <a:latin typeface="Arial"/>
                <a:cs typeface="Arial"/>
              </a:rPr>
              <a:t>. </a:t>
            </a:r>
          </a:p>
          <a:p>
            <a:pPr marL="354580" indent="-354580">
              <a:buClr>
                <a:srgbClr val="FF0000"/>
              </a:buClr>
              <a:buFont typeface="Wingdings" charset="2"/>
              <a:buChar char="Ø"/>
            </a:pPr>
            <a:endParaRPr lang="en-US" sz="2100" dirty="0">
              <a:latin typeface="Arial"/>
              <a:cs typeface="Arial"/>
            </a:endParaRPr>
          </a:p>
          <a:p>
            <a:pPr marL="354580" indent="-354580">
              <a:buClr>
                <a:srgbClr val="FF0000"/>
              </a:buClr>
              <a:buFont typeface="Wingdings" charset="2"/>
              <a:buChar char="Ø"/>
            </a:pPr>
            <a:r>
              <a:rPr lang="en-US" sz="2100" dirty="0">
                <a:latin typeface="Arial"/>
                <a:cs typeface="Arial"/>
              </a:rPr>
              <a:t>The ACS between local and normal vibrational modes reveals that the lowering is due to mass coupling and an avoided crossing with local HOH bending modes. </a:t>
            </a:r>
          </a:p>
          <a:p>
            <a:pPr marL="354580" indent="-354580">
              <a:buClr>
                <a:srgbClr val="FF0000"/>
              </a:buClr>
              <a:buFont typeface="Wingdings" charset="2"/>
              <a:buChar char="Ø"/>
            </a:pPr>
            <a:endParaRPr lang="en-US" sz="2100" dirty="0">
              <a:latin typeface="Arial"/>
              <a:cs typeface="Arial"/>
            </a:endParaRPr>
          </a:p>
          <a:p>
            <a:pPr marL="354580" indent="-354580">
              <a:buClr>
                <a:srgbClr val="FF0000"/>
              </a:buClr>
              <a:buFont typeface="Wingdings" charset="2"/>
              <a:buChar char="Ø"/>
            </a:pPr>
            <a:r>
              <a:rPr lang="en-US" sz="2100" dirty="0">
                <a:solidFill>
                  <a:srgbClr val="0000FF"/>
                </a:solidFill>
                <a:latin typeface="Arial"/>
                <a:cs typeface="Arial"/>
              </a:rPr>
              <a:t>The local mode stretching force constant is related to the strength of the hydrogen bond</a:t>
            </a:r>
            <a:r>
              <a:rPr lang="en-US" sz="2100" dirty="0">
                <a:latin typeface="Arial"/>
                <a:cs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025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faultEn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75" y="1858441"/>
            <a:ext cx="6595530" cy="4762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932" y="25062"/>
            <a:ext cx="8476774" cy="118877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Diels Alder Reaction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D88E-31F4-0B48-861F-ABEFD171EC3D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729426"/>
              </p:ext>
            </p:extLst>
          </p:nvPr>
        </p:nvGraphicFramePr>
        <p:xfrm>
          <a:off x="94068" y="5896419"/>
          <a:ext cx="3010202" cy="114336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219017"/>
                <a:gridCol w="808899"/>
                <a:gridCol w="982286"/>
              </a:tblGrid>
              <a:tr h="354182">
                <a:tc>
                  <a:txBody>
                    <a:bodyPr/>
                    <a:lstStyle/>
                    <a:p>
                      <a:r>
                        <a:rPr lang="en-US" sz="1700" b="1" baseline="0" dirty="0" smtClean="0"/>
                        <a:t>(kcal/</a:t>
                      </a:r>
                      <a:r>
                        <a:rPr lang="en-US" sz="1700" b="1" baseline="0" dirty="0" err="1" smtClean="0"/>
                        <a:t>mol</a:t>
                      </a:r>
                      <a:r>
                        <a:rPr lang="en-US" sz="1700" b="1" baseline="0" dirty="0" smtClean="0"/>
                        <a:t>)</a:t>
                      </a:r>
                      <a:endParaRPr lang="en-US" sz="1700" b="1" baseline="0" dirty="0"/>
                    </a:p>
                  </a:txBody>
                  <a:tcPr marL="94186" marR="94186" marT="47551" marB="475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/>
                        <a:t>B3LYP</a:t>
                      </a:r>
                    </a:p>
                  </a:txBody>
                  <a:tcPr marL="94186" marR="94186" marT="47551" marB="475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/>
                        <a:t>CCSD(T)</a:t>
                      </a:r>
                    </a:p>
                  </a:txBody>
                  <a:tcPr marL="94186" marR="94186" marT="47551" marB="475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4182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ΔE</a:t>
                      </a:r>
                      <a:r>
                        <a:rPr lang="en-US" sz="1700" baseline="30000" dirty="0" err="1" smtClean="0"/>
                        <a:t>a</a:t>
                      </a:r>
                      <a:endParaRPr lang="en-US" sz="1700" baseline="0" dirty="0"/>
                    </a:p>
                  </a:txBody>
                  <a:tcPr marL="94186" marR="94186" marT="47551" marB="475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23.4</a:t>
                      </a:r>
                    </a:p>
                  </a:txBody>
                  <a:tcPr marL="94186" marR="94186" marT="47551" marB="475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22.4</a:t>
                      </a:r>
                    </a:p>
                  </a:txBody>
                  <a:tcPr marL="94186" marR="94186" marT="47551" marB="475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500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err="1" smtClean="0"/>
                        <a:t>ΔE</a:t>
                      </a:r>
                      <a:r>
                        <a:rPr lang="en-US" sz="1700" baseline="-25000" dirty="0" err="1" smtClean="0"/>
                        <a:t>rxn</a:t>
                      </a:r>
                      <a:r>
                        <a:rPr lang="en-US" sz="1700" baseline="-25000" dirty="0" smtClean="0"/>
                        <a:t> </a:t>
                      </a:r>
                      <a:endParaRPr lang="en-US" sz="1700" baseline="0" dirty="0" smtClean="0"/>
                    </a:p>
                  </a:txBody>
                  <a:tcPr marL="94186" marR="94186" marT="47551" marB="475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-41.2</a:t>
                      </a:r>
                      <a:endParaRPr lang="en-US" sz="1700" dirty="0"/>
                    </a:p>
                  </a:txBody>
                  <a:tcPr marL="94186" marR="94186" marT="47551" marB="475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-44.9</a:t>
                      </a:r>
                      <a:endParaRPr lang="en-US" sz="1700" dirty="0"/>
                    </a:p>
                  </a:txBody>
                  <a:tcPr marL="94186" marR="94186" marT="47551" marB="475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Default-Ful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3998" r="8300"/>
          <a:stretch/>
        </p:blipFill>
        <p:spPr>
          <a:xfrm>
            <a:off x="129728" y="1902374"/>
            <a:ext cx="2626949" cy="3413652"/>
          </a:xfrm>
          <a:prstGeom prst="rect">
            <a:avLst/>
          </a:prstGeom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3418117" y="1292238"/>
            <a:ext cx="2084959" cy="610136"/>
          </a:xfrm>
          <a:prstGeom prst="rect">
            <a:avLst/>
          </a:prstGeom>
        </p:spPr>
        <p:txBody>
          <a:bodyPr vert="horz" lIns="94568" tIns="47284" rIns="94568" bIns="47284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00FF"/>
                </a:solidFill>
              </a:rPr>
              <a:t>Extended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Entrance Channel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5202654" y="1292237"/>
            <a:ext cx="2612500" cy="610136"/>
          </a:xfrm>
          <a:prstGeom prst="rect">
            <a:avLst/>
          </a:prstGeom>
        </p:spPr>
        <p:txBody>
          <a:bodyPr vert="horz" lIns="94568" tIns="47284" rIns="94568" bIns="47284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8000"/>
                </a:solidFill>
              </a:rPr>
              <a:t>Path Length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with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8000"/>
                </a:solidFill>
              </a:rPr>
              <a:t>Standard programs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7334394" y="1292237"/>
            <a:ext cx="1833598" cy="610136"/>
          </a:xfrm>
          <a:prstGeom prst="rect">
            <a:avLst/>
          </a:prstGeom>
        </p:spPr>
        <p:txBody>
          <a:bodyPr vert="horz" lIns="94568" tIns="47284" rIns="94568" bIns="47284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Extended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Exit Channel</a:t>
            </a:r>
          </a:p>
        </p:txBody>
      </p:sp>
    </p:spTree>
    <p:extLst>
      <p:ext uri="{BB962C8B-B14F-4D97-AF65-F5344CB8AC3E}">
        <p14:creationId xmlns:p14="http://schemas.microsoft.com/office/powerpoint/2010/main" val="270912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83"/>
    </mc:Choice>
    <mc:Fallback xmlns="">
      <p:transition xmlns:p14="http://schemas.microsoft.com/office/powerpoint/2010/main" spd="slow" advTm="3088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2"/>
          <p:cNvSpPr txBox="1">
            <a:spLocks noChangeArrowheads="1"/>
          </p:cNvSpPr>
          <p:nvPr/>
        </p:nvSpPr>
        <p:spPr bwMode="auto">
          <a:xfrm>
            <a:off x="1221155" y="2068314"/>
            <a:ext cx="7175766" cy="189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337" tIns="38170" rIns="76337" bIns="38170">
            <a:spAutoFit/>
          </a:bodyPr>
          <a:lstStyle>
            <a:lvl1pPr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kumimoji="1" lang="en-US" sz="5000" dirty="0">
                <a:solidFill>
                  <a:srgbClr val="0000FF"/>
                </a:solidFill>
                <a:latin typeface="Arial" charset="0"/>
              </a:rPr>
              <a:t> Analysis of the Reaction </a:t>
            </a:r>
          </a:p>
          <a:p>
            <a:pPr algn="ctr" eaLnBrk="1" hangingPunct="1">
              <a:lnSpc>
                <a:spcPct val="120000"/>
              </a:lnSpc>
            </a:pPr>
            <a:r>
              <a:rPr kumimoji="1" lang="en-US" sz="5000" dirty="0">
                <a:solidFill>
                  <a:srgbClr val="0000FF"/>
                </a:solidFill>
                <a:latin typeface="Arial" charset="0"/>
              </a:rPr>
              <a:t>Path Curvature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F12F-0F68-2042-B4D4-82C49BB9B70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98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392453" y="361587"/>
            <a:ext cx="8187519" cy="108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872" tIns="49933" rIns="99872" bIns="4993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2700" dirty="0">
                <a:solidFill>
                  <a:srgbClr val="000000"/>
                </a:solidFill>
                <a:latin typeface="Arial" charset="0"/>
              </a:rPr>
              <a:t>A </a:t>
            </a:r>
            <a:r>
              <a:rPr lang="en-US" sz="2700" dirty="0">
                <a:solidFill>
                  <a:srgbClr val="0000FF"/>
                </a:solidFill>
                <a:latin typeface="Arial" charset="0"/>
              </a:rPr>
              <a:t>reaction phase </a:t>
            </a:r>
            <a:r>
              <a:rPr lang="en-US" sz="2700" dirty="0">
                <a:solidFill>
                  <a:srgbClr val="000000"/>
                </a:solidFill>
                <a:latin typeface="Arial" charset="0"/>
              </a:rPr>
              <a:t>is defined by a curvature peak and </a:t>
            </a:r>
          </a:p>
          <a:p>
            <a:pPr eaLnBrk="1" hangingPunct="1">
              <a:lnSpc>
                <a:spcPct val="120000"/>
              </a:lnSpc>
            </a:pPr>
            <a:r>
              <a:rPr lang="en-US" sz="2700" dirty="0">
                <a:solidFill>
                  <a:srgbClr val="000000"/>
                </a:solidFill>
                <a:latin typeface="Arial" charset="0"/>
              </a:rPr>
              <a:t>the RP range given by the flanking curvature minima</a:t>
            </a:r>
          </a:p>
        </p:txBody>
      </p:sp>
      <p:pic>
        <p:nvPicPr>
          <p:cNvPr id="25603" name="Picture 1" descr="a.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46" y="1954871"/>
            <a:ext cx="5795079" cy="43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F12F-0F68-2042-B4D4-82C49BB9B70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05248" y="2804556"/>
            <a:ext cx="417134" cy="1605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6" rIns="91416" bIns="45706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6200000">
            <a:off x="-210628" y="3705133"/>
            <a:ext cx="4278685" cy="523220"/>
          </a:xfrm>
          <a:prstGeom prst="rect">
            <a:avLst/>
          </a:prstGeom>
          <a:noFill/>
        </p:spPr>
        <p:txBody>
          <a:bodyPr wrap="none" lIns="91416" tIns="45706" rIns="91416" bIns="45706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Scalar curvature </a:t>
            </a:r>
            <a:r>
              <a:rPr lang="en-US" sz="2800" dirty="0">
                <a:solidFill>
                  <a:schemeClr val="accent4"/>
                </a:solidFill>
                <a:latin typeface="Symbol" charset="2"/>
                <a:cs typeface="Symbol" charset="2"/>
              </a:rPr>
              <a:t>k</a:t>
            </a:r>
            <a:r>
              <a:rPr lang="en-US" sz="2400" dirty="0">
                <a:latin typeface="Arial"/>
                <a:cs typeface="Arial"/>
              </a:rPr>
              <a:t>(</a:t>
            </a:r>
            <a:r>
              <a:rPr lang="en-US" sz="2400" i="1" dirty="0">
                <a:latin typeface="Arial"/>
                <a:cs typeface="Arial"/>
              </a:rPr>
              <a:t>s</a:t>
            </a:r>
            <a:r>
              <a:rPr lang="en-US" sz="2400" dirty="0">
                <a:latin typeface="Arial"/>
                <a:cs typeface="Arial"/>
              </a:rPr>
              <a:t>)  =  |</a:t>
            </a:r>
            <a:r>
              <a:rPr lang="en-US" sz="2400" b="1" dirty="0">
                <a:latin typeface="Arial"/>
                <a:cs typeface="Arial"/>
              </a:rPr>
              <a:t>k</a:t>
            </a:r>
            <a:r>
              <a:rPr lang="en-US" sz="2400" dirty="0">
                <a:latin typeface="Arial"/>
                <a:cs typeface="Arial"/>
              </a:rPr>
              <a:t>(</a:t>
            </a:r>
            <a:r>
              <a:rPr lang="en-US" sz="2400" i="1" dirty="0">
                <a:latin typeface="Arial"/>
                <a:cs typeface="Arial"/>
              </a:rPr>
              <a:t>s</a:t>
            </a:r>
            <a:r>
              <a:rPr lang="en-US" sz="2400" dirty="0">
                <a:latin typeface="Arial"/>
                <a:cs typeface="Arial"/>
              </a:rPr>
              <a:t>)|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Reaction Path Curvature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 descr="D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50" y="1380056"/>
            <a:ext cx="6667127" cy="5053769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" y="2064013"/>
            <a:ext cx="2669750" cy="3939317"/>
          </a:xfrm>
        </p:spPr>
        <p:txBody>
          <a:bodyPr>
            <a:normAutofit/>
          </a:bodyPr>
          <a:lstStyle/>
          <a:p>
            <a:r>
              <a:rPr lang="en-US" dirty="0"/>
              <a:t>Smaller peaks show preparatory events</a:t>
            </a:r>
          </a:p>
          <a:p>
            <a:r>
              <a:rPr lang="en-US" dirty="0" smtClean="0"/>
              <a:t>Large peak indicates bonding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02007" y="5931297"/>
            <a:ext cx="2869890" cy="320102"/>
          </a:xfrm>
          <a:prstGeom prst="rect">
            <a:avLst/>
          </a:prstGeom>
          <a:solidFill>
            <a:schemeClr val="bg1"/>
          </a:solidFill>
        </p:spPr>
        <p:txBody>
          <a:bodyPr wrap="none" lIns="94576" tIns="47288" rIns="94576" bIns="47288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Reaction Parameter </a:t>
            </a:r>
            <a:r>
              <a:rPr lang="en-US" sz="1400" i="1" dirty="0">
                <a:latin typeface="Times New Roman"/>
                <a:cs typeface="Times New Roman"/>
              </a:rPr>
              <a:t>s</a:t>
            </a:r>
            <a:r>
              <a:rPr lang="en-US" sz="1400" dirty="0">
                <a:latin typeface="Times New Roman"/>
                <a:cs typeface="Times New Roman"/>
              </a:rPr>
              <a:t> [amu</a:t>
            </a:r>
            <a:r>
              <a:rPr lang="en-US" sz="1400" baseline="30000" dirty="0">
                <a:latin typeface="Times New Roman"/>
                <a:cs typeface="Times New Roman"/>
              </a:rPr>
              <a:t>1/2</a:t>
            </a:r>
            <a:r>
              <a:rPr lang="en-US" sz="1400" dirty="0">
                <a:latin typeface="Times New Roman"/>
                <a:cs typeface="Times New Roman"/>
              </a:rPr>
              <a:t> Bohr]</a:t>
            </a:r>
            <a:endParaRPr lang="en-US" sz="1400" i="1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4543" y="6527625"/>
            <a:ext cx="1475906" cy="480220"/>
          </a:xfrm>
          <a:prstGeom prst="rect">
            <a:avLst/>
          </a:prstGeom>
          <a:noFill/>
          <a:effectLst>
            <a:outerShdw blurRad="1270000" dist="38100" dir="2700000" sx="200000" sy="200000" algn="tl" rotWithShape="0">
              <a:schemeClr val="bg1"/>
            </a:outerShdw>
          </a:effectLst>
        </p:spPr>
        <p:txBody>
          <a:bodyPr wrap="none" lIns="94576" tIns="47288" rIns="94576" bIns="47288" rtlCol="0">
            <a:spAutoFit/>
          </a:bodyPr>
          <a:lstStyle/>
          <a:p>
            <a:r>
              <a:rPr lang="en-US" sz="2500" dirty="0">
                <a:ln w="127"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Reactants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50651" y="6528088"/>
            <a:ext cx="1217297" cy="480220"/>
          </a:xfrm>
          <a:prstGeom prst="rect">
            <a:avLst/>
          </a:prstGeom>
          <a:noFill/>
          <a:effectLst>
            <a:outerShdw blurRad="1270000" dist="38100" dir="2700000" sx="200000" sy="200000" algn="tl" rotWithShape="0">
              <a:schemeClr val="bg1"/>
            </a:outerShdw>
          </a:effectLst>
        </p:spPr>
        <p:txBody>
          <a:bodyPr wrap="none" lIns="94576" tIns="47288" rIns="94576" bIns="47288" rtlCol="0">
            <a:spAutoFit/>
          </a:bodyPr>
          <a:lstStyle/>
          <a:p>
            <a:r>
              <a:rPr lang="en-US" sz="2500" dirty="0">
                <a:ln w="127"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Product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5898" y="6533919"/>
            <a:ext cx="1209000" cy="480220"/>
          </a:xfrm>
          <a:prstGeom prst="rect">
            <a:avLst/>
          </a:prstGeom>
          <a:noFill/>
          <a:effectLst>
            <a:outerShdw blurRad="1270000" dist="38100" dir="2700000" sx="200000" sy="200000" algn="tl" rotWithShape="0">
              <a:schemeClr val="bg1"/>
            </a:outerShdw>
          </a:effectLst>
        </p:spPr>
        <p:txBody>
          <a:bodyPr wrap="none" lIns="94576" tIns="47288" rIns="94576" bIns="47288" rtlCol="0">
            <a:spAutoFit/>
          </a:bodyPr>
          <a:lstStyle/>
          <a:p>
            <a:r>
              <a:rPr lang="en-US" sz="2500" dirty="0">
                <a:ln w="127"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TS (s=0)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454401" y="5982587"/>
            <a:ext cx="0" cy="531337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278378" y="5982587"/>
            <a:ext cx="0" cy="558727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632159" y="5968019"/>
            <a:ext cx="0" cy="558727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93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Reaction Path Curvature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 descr="D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50" y="1380056"/>
            <a:ext cx="6667127" cy="5053769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" y="2064012"/>
            <a:ext cx="2669750" cy="436981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Symmetry Allowed reaction</a:t>
            </a:r>
            <a:endParaRPr lang="en-US" dirty="0"/>
          </a:p>
          <a:p>
            <a:pPr lvl="1"/>
            <a:r>
              <a:rPr lang="en-US" dirty="0" smtClean="0"/>
              <a:t>No curvature peak near TS</a:t>
            </a:r>
          </a:p>
          <a:p>
            <a:pPr lvl="1"/>
            <a:r>
              <a:rPr lang="en-US" dirty="0" smtClean="0"/>
              <a:t>Small changes in chemical phases</a:t>
            </a:r>
          </a:p>
          <a:p>
            <a:pPr lvl="1"/>
            <a:r>
              <a:rPr lang="en-US" dirty="0" smtClean="0"/>
              <a:t>Bond formation after TS</a:t>
            </a:r>
          </a:p>
          <a:p>
            <a:pPr lvl="1"/>
            <a:r>
              <a:rPr lang="en-US" dirty="0" smtClean="0"/>
              <a:t>Only energy costs before TS matter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02007" y="5931297"/>
            <a:ext cx="2869890" cy="320102"/>
          </a:xfrm>
          <a:prstGeom prst="rect">
            <a:avLst/>
          </a:prstGeom>
          <a:solidFill>
            <a:schemeClr val="bg1"/>
          </a:solidFill>
        </p:spPr>
        <p:txBody>
          <a:bodyPr wrap="none" lIns="94576" tIns="47288" rIns="94576" bIns="47288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Reaction Parameter </a:t>
            </a:r>
            <a:r>
              <a:rPr lang="en-US" sz="1400" i="1" dirty="0">
                <a:latin typeface="Times New Roman"/>
                <a:cs typeface="Times New Roman"/>
              </a:rPr>
              <a:t>s</a:t>
            </a:r>
            <a:r>
              <a:rPr lang="en-US" sz="1400" dirty="0">
                <a:latin typeface="Times New Roman"/>
                <a:cs typeface="Times New Roman"/>
              </a:rPr>
              <a:t> [amu</a:t>
            </a:r>
            <a:r>
              <a:rPr lang="en-US" sz="1400" baseline="30000" dirty="0">
                <a:latin typeface="Times New Roman"/>
                <a:cs typeface="Times New Roman"/>
              </a:rPr>
              <a:t>1/2</a:t>
            </a:r>
            <a:r>
              <a:rPr lang="en-US" sz="1400" dirty="0">
                <a:latin typeface="Times New Roman"/>
                <a:cs typeface="Times New Roman"/>
              </a:rPr>
              <a:t> Bohr]</a:t>
            </a:r>
            <a:endParaRPr lang="en-US" sz="1400" i="1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4543" y="6527625"/>
            <a:ext cx="1475906" cy="480220"/>
          </a:xfrm>
          <a:prstGeom prst="rect">
            <a:avLst/>
          </a:prstGeom>
          <a:noFill/>
          <a:effectLst>
            <a:outerShdw blurRad="1270000" dist="38100" dir="2700000" sx="200000" sy="200000" algn="tl" rotWithShape="0">
              <a:schemeClr val="bg1"/>
            </a:outerShdw>
          </a:effectLst>
        </p:spPr>
        <p:txBody>
          <a:bodyPr wrap="none" lIns="94576" tIns="47288" rIns="94576" bIns="47288" rtlCol="0">
            <a:spAutoFit/>
          </a:bodyPr>
          <a:lstStyle/>
          <a:p>
            <a:r>
              <a:rPr lang="en-US" sz="2500" dirty="0">
                <a:ln w="127"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Reactants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50651" y="6528088"/>
            <a:ext cx="1217297" cy="480220"/>
          </a:xfrm>
          <a:prstGeom prst="rect">
            <a:avLst/>
          </a:prstGeom>
          <a:noFill/>
          <a:effectLst>
            <a:outerShdw blurRad="1270000" dist="38100" dir="2700000" sx="200000" sy="200000" algn="tl" rotWithShape="0">
              <a:schemeClr val="bg1"/>
            </a:outerShdw>
          </a:effectLst>
        </p:spPr>
        <p:txBody>
          <a:bodyPr wrap="none" lIns="94576" tIns="47288" rIns="94576" bIns="47288" rtlCol="0">
            <a:spAutoFit/>
          </a:bodyPr>
          <a:lstStyle/>
          <a:p>
            <a:r>
              <a:rPr lang="en-US" sz="2500" dirty="0">
                <a:ln w="127"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Product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5898" y="6533919"/>
            <a:ext cx="1209000" cy="480220"/>
          </a:xfrm>
          <a:prstGeom prst="rect">
            <a:avLst/>
          </a:prstGeom>
          <a:noFill/>
          <a:effectLst>
            <a:outerShdw blurRad="1270000" dist="38100" dir="2700000" sx="200000" sy="200000" algn="tl" rotWithShape="0">
              <a:schemeClr val="bg1"/>
            </a:outerShdw>
          </a:effectLst>
        </p:spPr>
        <p:txBody>
          <a:bodyPr wrap="none" lIns="94576" tIns="47288" rIns="94576" bIns="47288" rtlCol="0">
            <a:spAutoFit/>
          </a:bodyPr>
          <a:lstStyle/>
          <a:p>
            <a:r>
              <a:rPr lang="en-US" sz="2500" dirty="0">
                <a:ln w="127">
                  <a:solidFill>
                    <a:schemeClr val="bg1">
                      <a:alpha val="26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TS (s=0)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454401" y="5982587"/>
            <a:ext cx="0" cy="531337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278378" y="5982587"/>
            <a:ext cx="0" cy="558727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632159" y="5968019"/>
            <a:ext cx="0" cy="558727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36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2"/>
          <p:cNvSpPr txBox="1">
            <a:spLocks noChangeArrowheads="1"/>
          </p:cNvSpPr>
          <p:nvPr/>
        </p:nvSpPr>
        <p:spPr bwMode="auto">
          <a:xfrm>
            <a:off x="208004" y="2083666"/>
            <a:ext cx="8981903" cy="192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337" tIns="38170" rIns="76337" bIns="38170">
            <a:spAutoFit/>
          </a:bodyPr>
          <a:lstStyle>
            <a:lvl1pPr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kumimoji="1" lang="en-US" sz="5000" dirty="0">
                <a:solidFill>
                  <a:srgbClr val="0000FF"/>
                </a:solidFill>
                <a:latin typeface="Arial" charset="0"/>
              </a:rPr>
              <a:t>  </a:t>
            </a:r>
            <a:r>
              <a:rPr kumimoji="1" lang="en-US" sz="5000" dirty="0" smtClean="0">
                <a:solidFill>
                  <a:srgbClr val="0000FF"/>
                </a:solidFill>
                <a:latin typeface="Arial" charset="0"/>
              </a:rPr>
              <a:t>Decomposition of the reaction</a:t>
            </a:r>
          </a:p>
          <a:p>
            <a:pPr algn="ctr" eaLnBrk="1" hangingPunct="1">
              <a:lnSpc>
                <a:spcPct val="120000"/>
              </a:lnSpc>
            </a:pPr>
            <a:r>
              <a:rPr kumimoji="1" lang="en-US" sz="5000" dirty="0">
                <a:solidFill>
                  <a:srgbClr val="0000FF"/>
                </a:solidFill>
                <a:latin typeface="Arial" charset="0"/>
              </a:rPr>
              <a:t>p</a:t>
            </a:r>
            <a:r>
              <a:rPr kumimoji="1" lang="en-US" sz="5000" dirty="0" smtClean="0">
                <a:solidFill>
                  <a:srgbClr val="0000FF"/>
                </a:solidFill>
                <a:latin typeface="Arial" charset="0"/>
              </a:rPr>
              <a:t>ath </a:t>
            </a:r>
            <a:r>
              <a:rPr kumimoji="1" lang="en-US" sz="5000" dirty="0">
                <a:solidFill>
                  <a:srgbClr val="0000FF"/>
                </a:solidFill>
                <a:latin typeface="Arial" charset="0"/>
              </a:rPr>
              <a:t>c</a:t>
            </a:r>
            <a:r>
              <a:rPr kumimoji="1" lang="en-US" sz="5000" dirty="0" smtClean="0">
                <a:solidFill>
                  <a:srgbClr val="0000FF"/>
                </a:solidFill>
                <a:latin typeface="Arial" charset="0"/>
              </a:rPr>
              <a:t>urvature</a:t>
            </a:r>
            <a:endParaRPr kumimoji="1" lang="en-US" sz="50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F12F-0F68-2042-B4D4-82C49BB9B70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20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3"/>
          <p:cNvSpPr txBox="1">
            <a:spLocks noGrp="1"/>
          </p:cNvSpPr>
          <p:nvPr/>
        </p:nvSpPr>
        <p:spPr bwMode="auto">
          <a:xfrm>
            <a:off x="3384830" y="6774362"/>
            <a:ext cx="2985839" cy="47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366" tIns="42181" rIns="84366" bIns="42181"/>
          <a:lstStyle>
            <a:lvl1pPr marL="342900" indent="-342900" defTabSz="6969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47663" defTabSz="6969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6969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6969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6969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eaLnBrk="1" hangingPunct="1"/>
            <a:endParaRPr lang="en-US" sz="1900">
              <a:latin typeface="Arial" charset="0"/>
            </a:endParaRPr>
          </a:p>
        </p:txBody>
      </p:sp>
      <p:sp>
        <p:nvSpPr>
          <p:cNvPr id="23554" name="Text Box 6"/>
          <p:cNvSpPr txBox="1">
            <a:spLocks noChangeArrowheads="1"/>
          </p:cNvSpPr>
          <p:nvPr/>
        </p:nvSpPr>
        <p:spPr bwMode="auto">
          <a:xfrm>
            <a:off x="480748" y="884982"/>
            <a:ext cx="145503" cy="36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31" tIns="36015" rIns="72031" bIns="36015">
            <a:spAutoFit/>
          </a:bodyPr>
          <a:lstStyle>
            <a:lvl1pPr defTabSz="6969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6969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6969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6969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6969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900">
              <a:latin typeface="Arial" charset="0"/>
            </a:endParaRPr>
          </a:p>
        </p:txBody>
      </p:sp>
      <p:sp>
        <p:nvSpPr>
          <p:cNvPr id="23555" name="Text Box 12"/>
          <p:cNvSpPr txBox="1">
            <a:spLocks noChangeArrowheads="1"/>
          </p:cNvSpPr>
          <p:nvPr/>
        </p:nvSpPr>
        <p:spPr bwMode="auto">
          <a:xfrm>
            <a:off x="1246013" y="363240"/>
            <a:ext cx="137097" cy="45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153" tIns="34076" rIns="68153" bIns="34076">
            <a:spAutoFit/>
          </a:bodyPr>
          <a:lstStyle>
            <a:lvl1pPr defTabSz="658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658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658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658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658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65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65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65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65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kumimoji="1" lang="en-US" b="1">
              <a:solidFill>
                <a:srgbClr val="FEFFA6"/>
              </a:solidFill>
              <a:latin typeface="Arial" charset="0"/>
            </a:endParaRPr>
          </a:p>
        </p:txBody>
      </p:sp>
      <p:sp>
        <p:nvSpPr>
          <p:cNvPr id="23573" name="TextBox 2"/>
          <p:cNvSpPr txBox="1">
            <a:spLocks noChangeArrowheads="1"/>
          </p:cNvSpPr>
          <p:nvPr/>
        </p:nvSpPr>
        <p:spPr bwMode="auto">
          <a:xfrm>
            <a:off x="400626" y="164283"/>
            <a:ext cx="8754755" cy="48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54" tIns="47276" rIns="94554" bIns="4727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Curvature decomposition into local mode contributions </a:t>
            </a:r>
            <a:r>
              <a:rPr lang="en-US" dirty="0" err="1">
                <a:solidFill>
                  <a:srgbClr val="0000FF"/>
                </a:solidFill>
                <a:latin typeface="Arial" charset="0"/>
                <a:cs typeface="Arial" charset="0"/>
              </a:rPr>
              <a:t>A</a:t>
            </a:r>
            <a:r>
              <a:rPr lang="en-US" baseline="-25000" dirty="0" err="1">
                <a:solidFill>
                  <a:srgbClr val="0000FF"/>
                </a:solidFill>
                <a:latin typeface="Arial" charset="0"/>
                <a:cs typeface="Arial" charset="0"/>
              </a:rPr>
              <a:t>n,s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(s)</a:t>
            </a:r>
          </a:p>
        </p:txBody>
      </p:sp>
      <p:pic>
        <p:nvPicPr>
          <p:cNvPr id="3" name="Picture 2" descr="aa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1" y="660429"/>
            <a:ext cx="8881776" cy="614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771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Group 1"/>
          <p:cNvGrpSpPr>
            <a:grpSpLocks/>
          </p:cNvGrpSpPr>
          <p:nvPr/>
        </p:nvGrpSpPr>
        <p:grpSpPr bwMode="auto">
          <a:xfrm>
            <a:off x="235467" y="10"/>
            <a:ext cx="8947706" cy="7038527"/>
            <a:chOff x="228600" y="-25400"/>
            <a:chExt cx="8686800" cy="6780213"/>
          </a:xfrm>
        </p:grpSpPr>
        <p:pic>
          <p:nvPicPr>
            <p:cNvPr id="49154" name="Picture 1" descr="a.3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-25400"/>
              <a:ext cx="8686800" cy="678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5" name="Text Box 21"/>
            <p:cNvSpPr txBox="1">
              <a:spLocks noChangeArrowheads="1"/>
            </p:cNvSpPr>
            <p:nvPr/>
          </p:nvSpPr>
          <p:spPr bwMode="auto">
            <a:xfrm>
              <a:off x="2135112" y="5562585"/>
              <a:ext cx="936651" cy="33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611" tIns="40805" rIns="81611" bIns="4080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700">
                  <a:solidFill>
                    <a:srgbClr val="FF110E"/>
                  </a:solidFill>
                  <a:latin typeface="Arial" charset="0"/>
                  <a:cs typeface="Arial" charset="0"/>
                </a:rPr>
                <a:t>Phase 1</a:t>
              </a:r>
            </a:p>
          </p:txBody>
        </p:sp>
        <p:sp>
          <p:nvSpPr>
            <p:cNvPr id="49156" name="Text Box 22"/>
            <p:cNvSpPr txBox="1">
              <a:spLocks noChangeArrowheads="1"/>
            </p:cNvSpPr>
            <p:nvPr/>
          </p:nvSpPr>
          <p:spPr bwMode="auto">
            <a:xfrm>
              <a:off x="3938512" y="5562585"/>
              <a:ext cx="936651" cy="33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611" tIns="40805" rIns="81611" bIns="4080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700">
                  <a:solidFill>
                    <a:srgbClr val="FF110E"/>
                  </a:solidFill>
                  <a:latin typeface="Arial" charset="0"/>
                  <a:cs typeface="Arial" charset="0"/>
                </a:rPr>
                <a:t>Phase</a:t>
              </a:r>
              <a:r>
                <a:rPr lang="en-US" sz="1700">
                  <a:solidFill>
                    <a:schemeClr val="hlink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700">
                  <a:solidFill>
                    <a:srgbClr val="FF110E"/>
                  </a:solidFill>
                  <a:latin typeface="Arial" charset="0"/>
                  <a:cs typeface="Arial" charset="0"/>
                </a:rPr>
                <a:t>2</a:t>
              </a:r>
              <a:endParaRPr lang="en-US" sz="1700">
                <a:latin typeface="Arial" charset="0"/>
                <a:cs typeface="Arial" charset="0"/>
              </a:endParaRPr>
            </a:p>
          </p:txBody>
        </p:sp>
        <p:sp>
          <p:nvSpPr>
            <p:cNvPr id="49157" name="Rectangle 23"/>
            <p:cNvSpPr>
              <a:spLocks noChangeArrowheads="1"/>
            </p:cNvSpPr>
            <p:nvPr/>
          </p:nvSpPr>
          <p:spPr bwMode="auto">
            <a:xfrm>
              <a:off x="5591100" y="5562585"/>
              <a:ext cx="936651" cy="33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611" tIns="40805" rIns="81611" bIns="40805">
              <a:spAutoFit/>
            </a:bodyPr>
            <a:lstStyle/>
            <a:p>
              <a:r>
                <a:rPr lang="en-US" sz="1700">
                  <a:solidFill>
                    <a:srgbClr val="FF110E"/>
                  </a:solidFill>
                  <a:latin typeface="Arial" charset="0"/>
                  <a:cs typeface="Arial" charset="0"/>
                </a:rPr>
                <a:t>Phase</a:t>
              </a:r>
              <a:r>
                <a:rPr lang="en-US" sz="1700">
                  <a:solidFill>
                    <a:schemeClr val="hlink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700">
                  <a:solidFill>
                    <a:srgbClr val="FF110E"/>
                  </a:solidFill>
                  <a:latin typeface="Arial" charset="0"/>
                  <a:cs typeface="Arial" charset="0"/>
                </a:rPr>
                <a:t>3</a:t>
              </a:r>
              <a:endParaRPr lang="en-US" sz="1700">
                <a:solidFill>
                  <a:schemeClr val="hlin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158" name="Rectangle 24"/>
            <p:cNvSpPr>
              <a:spLocks noChangeArrowheads="1"/>
            </p:cNvSpPr>
            <p:nvPr/>
          </p:nvSpPr>
          <p:spPr bwMode="auto">
            <a:xfrm>
              <a:off x="7189712" y="5562585"/>
              <a:ext cx="936651" cy="33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611" tIns="40805" rIns="81611" bIns="40805">
              <a:spAutoFit/>
            </a:bodyPr>
            <a:lstStyle/>
            <a:p>
              <a:r>
                <a:rPr lang="en-US" sz="1700">
                  <a:solidFill>
                    <a:srgbClr val="FF110E"/>
                  </a:solidFill>
                  <a:latin typeface="Arial" charset="0"/>
                  <a:cs typeface="Arial" charset="0"/>
                </a:rPr>
                <a:t>Phase</a:t>
              </a:r>
              <a:r>
                <a:rPr lang="en-US" sz="1700">
                  <a:solidFill>
                    <a:schemeClr val="hlink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700">
                  <a:solidFill>
                    <a:srgbClr val="FF110E"/>
                  </a:solidFill>
                  <a:latin typeface="Arial" charset="0"/>
                  <a:cs typeface="Arial" charset="0"/>
                </a:rPr>
                <a:t>4</a:t>
              </a:r>
            </a:p>
          </p:txBody>
        </p:sp>
        <p:sp>
          <p:nvSpPr>
            <p:cNvPr id="49159" name="Text Box 25"/>
            <p:cNvSpPr txBox="1">
              <a:spLocks noChangeArrowheads="1"/>
            </p:cNvSpPr>
            <p:nvPr/>
          </p:nvSpPr>
          <p:spPr bwMode="auto">
            <a:xfrm>
              <a:off x="3200400" y="1722438"/>
              <a:ext cx="164816" cy="42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611" tIns="40805" rIns="81611" bIns="4080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300">
                <a:latin typeface="Arial" charset="0"/>
              </a:endParaRPr>
            </a:p>
          </p:txBody>
        </p:sp>
        <p:sp>
          <p:nvSpPr>
            <p:cNvPr id="49160" name="Text Box 17"/>
            <p:cNvSpPr txBox="1">
              <a:spLocks noChangeArrowheads="1"/>
            </p:cNvSpPr>
            <p:nvPr/>
          </p:nvSpPr>
          <p:spPr bwMode="auto">
            <a:xfrm>
              <a:off x="1520825" y="2306005"/>
              <a:ext cx="2149475" cy="1112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11" tIns="40805" rIns="81611" bIns="4080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10000"/>
                </a:lnSpc>
              </a:pPr>
              <a:r>
                <a:rPr lang="en-US" sz="1700" dirty="0">
                  <a:solidFill>
                    <a:srgbClr val="0000FF"/>
                  </a:solidFill>
                  <a:latin typeface="Arial"/>
                  <a:cs typeface="Arial"/>
                </a:rPr>
                <a:t>orientation</a:t>
              </a:r>
              <a:endParaRPr lang="en-US" sz="1700" dirty="0">
                <a:latin typeface="Arial"/>
                <a:cs typeface="Arial"/>
              </a:endParaRPr>
            </a:p>
            <a:p>
              <a:pPr eaLnBrk="1" hangingPunct="1"/>
              <a:r>
                <a:rPr lang="en-US" sz="1700" dirty="0">
                  <a:solidFill>
                    <a:srgbClr val="0000FF"/>
                  </a:solidFill>
                  <a:latin typeface="Arial"/>
                  <a:cs typeface="Arial"/>
                </a:rPr>
                <a:t>polarization of charge</a:t>
              </a:r>
            </a:p>
            <a:p>
              <a:pPr eaLnBrk="1" hangingPunct="1"/>
              <a:r>
                <a:rPr lang="en-US" sz="1700" dirty="0">
                  <a:solidFill>
                    <a:srgbClr val="0000FF"/>
                  </a:solidFill>
                  <a:latin typeface="Arial"/>
                  <a:cs typeface="Arial"/>
                </a:rPr>
                <a:t>charge transfer</a:t>
              </a:r>
            </a:p>
          </p:txBody>
        </p:sp>
        <p:sp>
          <p:nvSpPr>
            <p:cNvPr id="49161" name="Rectangle 18"/>
            <p:cNvSpPr txBox="1">
              <a:spLocks noChangeArrowheads="1"/>
            </p:cNvSpPr>
            <p:nvPr/>
          </p:nvSpPr>
          <p:spPr bwMode="auto">
            <a:xfrm>
              <a:off x="3924300" y="2230438"/>
              <a:ext cx="16002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11" tIns="40805" rIns="81611" bIns="40805" anchor="ctr"/>
            <a:lstStyle>
              <a:lvl1pPr defTabSz="658813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658813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658813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658813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658813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658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658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658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658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5000"/>
                </a:lnSpc>
              </a:pPr>
              <a:r>
                <a:rPr lang="en-US" sz="2100" dirty="0">
                  <a:solidFill>
                    <a:srgbClr val="0000FF"/>
                  </a:solidFill>
                  <a:latin typeface="Arial"/>
                  <a:cs typeface="Arial"/>
                </a:rPr>
                <a:t>HH cleavage</a:t>
              </a:r>
            </a:p>
          </p:txBody>
        </p:sp>
        <p:sp>
          <p:nvSpPr>
            <p:cNvPr id="49162" name="Rectangle 19"/>
            <p:cNvSpPr>
              <a:spLocks noChangeArrowheads="1"/>
            </p:cNvSpPr>
            <p:nvPr/>
          </p:nvSpPr>
          <p:spPr bwMode="auto">
            <a:xfrm>
              <a:off x="5816600" y="1798638"/>
              <a:ext cx="1714678" cy="39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611" tIns="40805" rIns="81611" bIns="40805">
              <a:spAutoFit/>
            </a:bodyPr>
            <a:lstStyle/>
            <a:p>
              <a:r>
                <a:rPr lang="en-US" sz="2100" dirty="0">
                  <a:solidFill>
                    <a:srgbClr val="0000FF"/>
                  </a:solidFill>
                  <a:latin typeface="Arial"/>
                  <a:cs typeface="Arial"/>
                </a:rPr>
                <a:t>OH formation</a:t>
              </a:r>
              <a:endParaRPr lang="en-US" sz="2100" dirty="0">
                <a:latin typeface="Arial"/>
                <a:cs typeface="Arial"/>
              </a:endParaRPr>
            </a:p>
          </p:txBody>
        </p:sp>
        <p:sp>
          <p:nvSpPr>
            <p:cNvPr id="49163" name="Rectangle 20"/>
            <p:cNvSpPr>
              <a:spLocks noChangeArrowheads="1"/>
            </p:cNvSpPr>
            <p:nvPr/>
          </p:nvSpPr>
          <p:spPr bwMode="auto">
            <a:xfrm>
              <a:off x="6502400" y="3983038"/>
              <a:ext cx="1960081" cy="33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611" tIns="40805" rIns="81611" bIns="40805">
              <a:spAutoFit/>
            </a:bodyPr>
            <a:lstStyle/>
            <a:p>
              <a:r>
                <a:rPr lang="en-US" sz="1700">
                  <a:solidFill>
                    <a:srgbClr val="0000FF"/>
                  </a:solidFill>
                  <a:latin typeface="Arial"/>
                  <a:cs typeface="Arial"/>
                </a:rPr>
                <a:t>product adjustment</a:t>
              </a:r>
            </a:p>
          </p:txBody>
        </p:sp>
        <p:sp>
          <p:nvSpPr>
            <p:cNvPr id="49164" name="Text Box 26"/>
            <p:cNvSpPr txBox="1">
              <a:spLocks noChangeArrowheads="1"/>
            </p:cNvSpPr>
            <p:nvPr/>
          </p:nvSpPr>
          <p:spPr bwMode="auto">
            <a:xfrm>
              <a:off x="5765800" y="3386138"/>
              <a:ext cx="1692275" cy="349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11" tIns="40805" rIns="81611" bIns="4080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10000"/>
                </a:lnSpc>
              </a:pPr>
              <a:r>
                <a:rPr lang="en-US" sz="1700">
                  <a:solidFill>
                    <a:srgbClr val="0000FF"/>
                  </a:solidFill>
                  <a:latin typeface="Arial"/>
                  <a:cs typeface="Arial"/>
                </a:rPr>
                <a:t>rehybridization</a:t>
              </a:r>
              <a:endParaRPr lang="en-US" sz="170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145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17568" cy="71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38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49685" y="475517"/>
            <a:ext cx="8518471" cy="6126962"/>
            <a:chOff x="525462" y="279400"/>
            <a:chExt cx="8270081" cy="5891047"/>
          </a:xfrm>
        </p:grpSpPr>
        <p:pic>
          <p:nvPicPr>
            <p:cNvPr id="67585" name="Picture 1" descr="a.3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043" y="1574800"/>
              <a:ext cx="7186613" cy="317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86" name="TextBox 4"/>
            <p:cNvSpPr txBox="1">
              <a:spLocks noChangeArrowheads="1"/>
            </p:cNvSpPr>
            <p:nvPr/>
          </p:nvSpPr>
          <p:spPr bwMode="auto">
            <a:xfrm>
              <a:off x="4015470" y="990600"/>
              <a:ext cx="2554573" cy="419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611" tIns="40805" rIns="81611" bIns="4080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1" lang="en-US" sz="2300" dirty="0">
                  <a:solidFill>
                    <a:srgbClr val="0000FF"/>
                  </a:solidFill>
                  <a:latin typeface="Symbol" charset="0"/>
                  <a:cs typeface="Symbol" charset="0"/>
                </a:rPr>
                <a:t>D</a:t>
              </a:r>
              <a:r>
                <a:rPr kumimoji="1" lang="en-US" sz="2300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s = s(M1) – s(TS)</a:t>
              </a:r>
            </a:p>
          </p:txBody>
        </p:sp>
        <p:cxnSp>
          <p:nvCxnSpPr>
            <p:cNvPr id="67587" name="Straight Arrow Connector 8"/>
            <p:cNvCxnSpPr>
              <a:cxnSpLocks noChangeShapeType="1"/>
            </p:cNvCxnSpPr>
            <p:nvPr/>
          </p:nvCxnSpPr>
          <p:spPr bwMode="auto">
            <a:xfrm flipV="1">
              <a:off x="4095750" y="1460500"/>
              <a:ext cx="660400" cy="127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588" name="TextBox 11"/>
            <p:cNvSpPr txBox="1">
              <a:spLocks noChangeArrowheads="1"/>
            </p:cNvSpPr>
            <p:nvPr/>
          </p:nvSpPr>
          <p:spPr bwMode="auto">
            <a:xfrm>
              <a:off x="704057" y="279400"/>
              <a:ext cx="8091486" cy="420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1611" tIns="40805" rIns="81611" bIns="4080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1" lang="en-US" sz="2300" dirty="0">
                  <a:solidFill>
                    <a:srgbClr val="0000FF"/>
                  </a:solidFill>
                  <a:latin typeface="Arial" charset="0"/>
                </a:rPr>
                <a:t>References: Shift </a:t>
              </a:r>
              <a:r>
                <a:rPr kumimoji="1" lang="en-US" sz="2300" dirty="0">
                  <a:solidFill>
                    <a:srgbClr val="0000FF"/>
                  </a:solidFill>
                  <a:latin typeface="Symbol" charset="0"/>
                  <a:cs typeface="Symbol" charset="0"/>
                </a:rPr>
                <a:t>D</a:t>
              </a:r>
              <a:r>
                <a:rPr kumimoji="1" lang="en-US" sz="2300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s </a:t>
              </a:r>
              <a:r>
                <a:rPr kumimoji="1" lang="en-US" sz="2300" dirty="0">
                  <a:solidFill>
                    <a:srgbClr val="0000FF"/>
                  </a:solidFill>
                  <a:latin typeface="Arial" charset="0"/>
                </a:rPr>
                <a:t>of the position of M1 with regard to TS</a:t>
              </a:r>
            </a:p>
          </p:txBody>
        </p:sp>
        <p:sp>
          <p:nvSpPr>
            <p:cNvPr id="67589" name="TextBox 13"/>
            <p:cNvSpPr txBox="1">
              <a:spLocks noChangeArrowheads="1"/>
            </p:cNvSpPr>
            <p:nvPr/>
          </p:nvSpPr>
          <p:spPr bwMode="auto">
            <a:xfrm>
              <a:off x="525462" y="5341938"/>
              <a:ext cx="8161337" cy="828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1611" tIns="40805" rIns="81611" bIns="4080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Aft>
                  <a:spcPts val="556"/>
                </a:spcAft>
              </a:pPr>
              <a:r>
                <a:rPr kumimoji="1" lang="en-US" sz="2300" dirty="0">
                  <a:solidFill>
                    <a:srgbClr val="0000FF"/>
                  </a:solidFill>
                  <a:latin typeface="Symbol" charset="0"/>
                  <a:cs typeface="Symbol" charset="0"/>
                </a:rPr>
                <a:t>                </a:t>
              </a:r>
              <a:r>
                <a:rPr kumimoji="1" lang="en-US" sz="2300" dirty="0">
                  <a:solidFill>
                    <a:srgbClr val="008000"/>
                  </a:solidFill>
                  <a:latin typeface="Symbol" charset="0"/>
                  <a:cs typeface="Symbol" charset="0"/>
                </a:rPr>
                <a:t>D</a:t>
              </a:r>
              <a:r>
                <a:rPr kumimoji="1" lang="en-US" sz="2300" dirty="0">
                  <a:solidFill>
                    <a:srgbClr val="008000"/>
                  </a:solidFill>
                  <a:latin typeface="Arial" charset="0"/>
                  <a:cs typeface="Arial" charset="0"/>
                </a:rPr>
                <a:t>s =  s(M1)   &lt;  0         endothermic reaction  (late TS)</a:t>
              </a:r>
            </a:p>
            <a:p>
              <a:pPr eaLnBrk="1" hangingPunct="1">
                <a:spcAft>
                  <a:spcPts val="556"/>
                </a:spcAft>
              </a:pPr>
              <a:r>
                <a:rPr kumimoji="1" lang="en-US" sz="2300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                                    </a:t>
              </a:r>
              <a:r>
                <a:rPr kumimoji="1" lang="en-US" sz="23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cs typeface="Arial" charset="0"/>
                </a:rPr>
                <a:t>&gt;  0         exothermic (early TS)</a:t>
              </a:r>
            </a:p>
          </p:txBody>
        </p:sp>
        <p:cxnSp>
          <p:nvCxnSpPr>
            <p:cNvPr id="67590" name="Straight Connector 7"/>
            <p:cNvCxnSpPr>
              <a:cxnSpLocks noChangeShapeType="1"/>
            </p:cNvCxnSpPr>
            <p:nvPr/>
          </p:nvCxnSpPr>
          <p:spPr bwMode="auto">
            <a:xfrm>
              <a:off x="1239043" y="4419600"/>
              <a:ext cx="7308057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591" name="TextBox 8"/>
            <p:cNvSpPr txBox="1">
              <a:spLocks noChangeArrowheads="1"/>
            </p:cNvSpPr>
            <p:nvPr/>
          </p:nvSpPr>
          <p:spPr bwMode="auto">
            <a:xfrm>
              <a:off x="7823200" y="4432300"/>
              <a:ext cx="317500" cy="400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1" lang="en-US" sz="2100" b="1" dirty="0">
                  <a:latin typeface="Arial" charset="0"/>
                </a:rPr>
                <a:t>s</a:t>
              </a:r>
            </a:p>
          </p:txBody>
        </p:sp>
        <p:sp>
          <p:nvSpPr>
            <p:cNvPr id="67592" name="Rectangle 10"/>
            <p:cNvSpPr>
              <a:spLocks noChangeArrowheads="1"/>
            </p:cNvSpPr>
            <p:nvPr/>
          </p:nvSpPr>
          <p:spPr bwMode="auto">
            <a:xfrm>
              <a:off x="4592638" y="4470400"/>
              <a:ext cx="392112" cy="400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0</a:t>
              </a:r>
              <a:r>
                <a:rPr lang="en-US" sz="21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3600450" y="1739900"/>
              <a:ext cx="469900" cy="36195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927223" y="3483234"/>
              <a:ext cx="7781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2500" dirty="0">
                  <a:solidFill>
                    <a:srgbClr val="0000FF"/>
                  </a:solidFill>
                  <a:latin typeface="Arial" charset="0"/>
                </a:rPr>
                <a:t>M1</a:t>
              </a:r>
              <a:endParaRPr lang="en-US" sz="25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59201" y="4501118"/>
              <a:ext cx="751900" cy="355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dirty="0" smtClean="0">
                  <a:latin typeface="Arial" charset="0"/>
                  <a:cs typeface="Arial" charset="0"/>
                </a:rPr>
                <a:t>s(M1)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822110" y="2408787"/>
            <a:ext cx="569267" cy="864911"/>
          </a:xfrm>
          <a:prstGeom prst="rect">
            <a:avLst/>
          </a:prstGeom>
          <a:noFill/>
        </p:spPr>
        <p:txBody>
          <a:bodyPr wrap="square" lIns="94547" tIns="47273" rIns="94547" bIns="47273" rtlCol="0">
            <a:spAutoFit/>
          </a:bodyPr>
          <a:lstStyle/>
          <a:p>
            <a:r>
              <a:rPr lang="en-US" sz="2500" dirty="0">
                <a:latin typeface="Arial"/>
                <a:cs typeface="Arial"/>
              </a:rPr>
              <a:t>K1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7238" y="3708652"/>
            <a:ext cx="577974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dirty="0">
                <a:latin typeface="Arial"/>
                <a:cs typeface="Arial"/>
              </a:rPr>
              <a:t>K2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80581" y="2648858"/>
            <a:ext cx="3184889" cy="480220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kumimoji="1" lang="en-US" sz="2500" dirty="0">
                <a:solidFill>
                  <a:srgbClr val="008000"/>
                </a:solidFill>
                <a:latin typeface="Arial" charset="0"/>
                <a:cs typeface="Arial" charset="0"/>
              </a:rPr>
              <a:t>endothermic reaction</a:t>
            </a:r>
            <a:endParaRPr lang="en-US" sz="25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14C6F-DF49-3340-87AD-6EEFB0070DF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0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a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4" y="584133"/>
            <a:ext cx="9238768" cy="659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608550" y="4221133"/>
            <a:ext cx="3784557" cy="480153"/>
            <a:chOff x="4457700" y="3784600"/>
            <a:chExt cx="3674204" cy="461665"/>
          </a:xfrm>
        </p:grpSpPr>
        <p:sp>
          <p:nvSpPr>
            <p:cNvPr id="5" name="TextBox 4"/>
            <p:cNvSpPr txBox="1"/>
            <p:nvPr/>
          </p:nvSpPr>
          <p:spPr>
            <a:xfrm>
              <a:off x="4457700" y="3784600"/>
              <a:ext cx="36742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sz="2500" dirty="0" err="1">
                  <a:latin typeface="Arial" charset="0"/>
                  <a:cs typeface="Arial" charset="0"/>
                </a:rPr>
                <a:t>XH</a:t>
              </a:r>
              <a:r>
                <a:rPr kumimoji="1" lang="en-US" sz="2500" baseline="-25000" dirty="0" err="1">
                  <a:latin typeface="Arial" charset="0"/>
                  <a:cs typeface="Arial" charset="0"/>
                </a:rPr>
                <a:t>n</a:t>
              </a:r>
              <a:r>
                <a:rPr kumimoji="1" lang="en-US" sz="2500" baseline="-25000" dirty="0">
                  <a:latin typeface="Arial" charset="0"/>
                  <a:cs typeface="Arial" charset="0"/>
                </a:rPr>
                <a:t> </a:t>
              </a:r>
              <a:r>
                <a:rPr kumimoji="1" lang="en-US" sz="2500" dirty="0">
                  <a:latin typeface="Arial" charset="0"/>
                  <a:cs typeface="Arial" charset="0"/>
                </a:rPr>
                <a:t>+ H</a:t>
              </a:r>
              <a:r>
                <a:rPr kumimoji="1" lang="en-US" sz="2500" baseline="-25000" dirty="0">
                  <a:latin typeface="Arial" charset="0"/>
                  <a:cs typeface="Arial" charset="0"/>
                </a:rPr>
                <a:t>2</a:t>
              </a:r>
              <a:r>
                <a:rPr kumimoji="1" lang="en-US" sz="2500" dirty="0">
                  <a:latin typeface="Arial" charset="0"/>
                  <a:cs typeface="Arial" charset="0"/>
                </a:rPr>
                <a:t>           XH</a:t>
              </a:r>
              <a:r>
                <a:rPr kumimoji="1" lang="en-US" sz="2500" baseline="-25000" dirty="0">
                  <a:latin typeface="Arial" charset="0"/>
                  <a:cs typeface="Arial" charset="0"/>
                </a:rPr>
                <a:t>n+1</a:t>
              </a:r>
              <a:r>
                <a:rPr kumimoji="1" lang="en-US" sz="2500" dirty="0">
                  <a:latin typeface="Arial" charset="0"/>
                  <a:cs typeface="Arial" charset="0"/>
                </a:rPr>
                <a:t> + H</a:t>
              </a:r>
            </a:p>
          </p:txBody>
        </p:sp>
        <p:cxnSp>
          <p:nvCxnSpPr>
            <p:cNvPr id="6" name="Straight Arrow Connector 4"/>
            <p:cNvCxnSpPr>
              <a:cxnSpLocks noChangeShapeType="1"/>
            </p:cNvCxnSpPr>
            <p:nvPr/>
          </p:nvCxnSpPr>
          <p:spPr bwMode="auto">
            <a:xfrm>
              <a:off x="5797550" y="4037013"/>
              <a:ext cx="857250" cy="0"/>
            </a:xfrm>
            <a:prstGeom prst="straightConnector1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extBox 1"/>
          <p:cNvSpPr txBox="1"/>
          <p:nvPr/>
        </p:nvSpPr>
        <p:spPr>
          <a:xfrm>
            <a:off x="113053" y="114156"/>
            <a:ext cx="9204866" cy="608194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3300" dirty="0">
                <a:solidFill>
                  <a:srgbClr val="0000FF"/>
                </a:solidFill>
                <a:latin typeface="Arial"/>
                <a:cs typeface="Arial"/>
              </a:rPr>
              <a:t>Quantification of the Hammond-</a:t>
            </a:r>
            <a:r>
              <a:rPr lang="en-US" sz="3300" dirty="0" err="1">
                <a:solidFill>
                  <a:srgbClr val="0000FF"/>
                </a:solidFill>
                <a:latin typeface="Arial"/>
                <a:cs typeface="Arial"/>
              </a:rPr>
              <a:t>Leffler</a:t>
            </a:r>
            <a:r>
              <a:rPr lang="en-US" sz="3300" dirty="0">
                <a:solidFill>
                  <a:srgbClr val="0000FF"/>
                </a:solidFill>
                <a:latin typeface="Arial"/>
                <a:cs typeface="Arial"/>
              </a:rPr>
              <a:t> Postulate</a:t>
            </a:r>
          </a:p>
        </p:txBody>
      </p:sp>
    </p:spTree>
    <p:extLst>
      <p:ext uri="{BB962C8B-B14F-4D97-AF65-F5344CB8AC3E}">
        <p14:creationId xmlns:p14="http://schemas.microsoft.com/office/powerpoint/2010/main" val="6469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0" y="3557216"/>
            <a:ext cx="4936950" cy="357542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1858964" y="4690161"/>
            <a:ext cx="1531936" cy="4616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583" y="352656"/>
            <a:ext cx="4552618" cy="1455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744" y="1964179"/>
            <a:ext cx="8491088" cy="672206"/>
          </a:xfrm>
          <a:prstGeom prst="rect">
            <a:avLst/>
          </a:prstGeom>
          <a:noFill/>
        </p:spPr>
        <p:txBody>
          <a:bodyPr wrap="none" lIns="94441" tIns="47224" rIns="94441" bIns="47224" rtlCol="0">
            <a:spAutoFit/>
          </a:bodyPr>
          <a:lstStyle/>
          <a:p>
            <a:pPr defTabSz="472206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generalized local vibrational modes depend on the generalized normal vibrational</a:t>
            </a:r>
          </a:p>
          <a:p>
            <a:pPr defTabSz="472206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modes and inherit any problem indicated by the latter.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7364" y="4690161"/>
            <a:ext cx="1798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Arial"/>
                <a:cs typeface="Arial"/>
              </a:rPr>
              <a:t>Rhodium catalyzed</a:t>
            </a:r>
          </a:p>
          <a:p>
            <a:r>
              <a:rPr lang="en-US" sz="1200" dirty="0">
                <a:solidFill>
                  <a:srgbClr val="0000FF"/>
                </a:solidFill>
                <a:latin typeface="Arial"/>
                <a:cs typeface="Arial"/>
              </a:rPr>
              <a:t>methanol </a:t>
            </a:r>
            <a:r>
              <a:rPr lang="en-US" sz="1200" dirty="0" err="1">
                <a:solidFill>
                  <a:srgbClr val="0000FF"/>
                </a:solidFill>
                <a:latin typeface="Arial"/>
                <a:cs typeface="Arial"/>
              </a:rPr>
              <a:t>carbonylation</a:t>
            </a:r>
            <a:endParaRPr lang="en-US"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4" name="Picture 1" descr="a.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92" y="3557217"/>
            <a:ext cx="4722746" cy="357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2744" y="2940145"/>
            <a:ext cx="47085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Path instabilities indicated by imaginary frequencies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58350" y="2940145"/>
            <a:ext cx="44829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Curvature 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decomposition 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into 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local modes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f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ail! </a:t>
            </a:r>
            <a:endParaRPr lang="en-US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34903" y="4942959"/>
            <a:ext cx="4666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38866" y="4530893"/>
            <a:ext cx="4666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521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2"/>
          <p:cNvSpPr txBox="1">
            <a:spLocks noChangeArrowheads="1"/>
          </p:cNvSpPr>
          <p:nvPr/>
        </p:nvSpPr>
        <p:spPr bwMode="auto">
          <a:xfrm>
            <a:off x="208004" y="2083666"/>
            <a:ext cx="8956951" cy="9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337" tIns="38170" rIns="76337" bIns="38170">
            <a:spAutoFit/>
          </a:bodyPr>
          <a:lstStyle>
            <a:lvl1pPr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1" lang="en-US" sz="5000" dirty="0">
                <a:solidFill>
                  <a:srgbClr val="0000FF"/>
                </a:solidFill>
                <a:latin typeface="Arial" charset="0"/>
              </a:rPr>
              <a:t>  New curvature decomposition</a:t>
            </a:r>
            <a:endParaRPr kumimoji="1" lang="en-US" sz="5000" u="sng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F12F-0F68-2042-B4D4-82C49BB9B70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72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urva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38" y="4146379"/>
            <a:ext cx="3247259" cy="2755925"/>
          </a:xfrm>
          <a:prstGeom prst="rect">
            <a:avLst/>
          </a:prstGeom>
        </p:spPr>
      </p:pic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719481" y="65652"/>
            <a:ext cx="7626480" cy="99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900" dirty="0">
                <a:solidFill>
                  <a:srgbClr val="0000FF"/>
                </a:solidFill>
                <a:latin typeface="Arial" charset="0"/>
                <a:cs typeface="Arial" charset="0"/>
              </a:rPr>
              <a:t>Analysis of the reaction path curvature</a:t>
            </a:r>
          </a:p>
          <a:p>
            <a:pPr algn="ctr" eaLnBrk="1" hangingPunct="1"/>
            <a:r>
              <a:rPr lang="en-US" sz="2900" dirty="0">
                <a:solidFill>
                  <a:srgbClr val="0000FF"/>
                </a:solidFill>
                <a:latin typeface="Arial" charset="0"/>
                <a:cs typeface="Arial" charset="0"/>
              </a:rPr>
              <a:t>in terms of internal coordinate components</a:t>
            </a:r>
          </a:p>
        </p:txBody>
      </p:sp>
      <p:sp>
        <p:nvSpPr>
          <p:cNvPr id="45059" name="TextBox 4"/>
          <p:cNvSpPr txBox="1">
            <a:spLocks noChangeArrowheads="1"/>
          </p:cNvSpPr>
          <p:nvPr/>
        </p:nvSpPr>
        <p:spPr bwMode="auto">
          <a:xfrm>
            <a:off x="130816" y="3934383"/>
            <a:ext cx="8056936" cy="324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547" tIns="47273" rIns="94547" bIns="47273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1900" b="1" dirty="0" err="1">
                <a:latin typeface="Arial" charset="0"/>
                <a:cs typeface="Arial" charset="0"/>
              </a:rPr>
              <a:t>g</a:t>
            </a:r>
            <a:r>
              <a:rPr lang="en-US" sz="1900" baseline="30000" dirty="0" err="1">
                <a:latin typeface="Arial" charset="0"/>
                <a:cs typeface="Arial" charset="0"/>
              </a:rPr>
              <a:t>x</a:t>
            </a:r>
            <a:r>
              <a:rPr lang="en-US" sz="1900" baseline="30000" dirty="0">
                <a:latin typeface="Arial" charset="0"/>
                <a:cs typeface="Arial" charset="0"/>
              </a:rPr>
              <a:t>	</a:t>
            </a:r>
            <a:r>
              <a:rPr lang="en-US" sz="1900" dirty="0">
                <a:latin typeface="Arial" charset="0"/>
                <a:cs typeface="Arial" charset="0"/>
              </a:rPr>
              <a:t>energy gradient in Cartesian Coordinates (tilde: mass-weighting)</a:t>
            </a:r>
          </a:p>
          <a:p>
            <a:pPr eaLnBrk="1" hangingPunct="1">
              <a:lnSpc>
                <a:spcPct val="120000"/>
              </a:lnSpc>
            </a:pPr>
            <a:r>
              <a:rPr lang="en-US" sz="1900" b="1" dirty="0" err="1">
                <a:latin typeface="Arial" charset="0"/>
                <a:cs typeface="Arial" charset="0"/>
              </a:rPr>
              <a:t>F</a:t>
            </a:r>
            <a:r>
              <a:rPr lang="en-US" sz="1900" baseline="30000" dirty="0" err="1">
                <a:latin typeface="Arial" charset="0"/>
                <a:cs typeface="Arial" charset="0"/>
              </a:rPr>
              <a:t>x</a:t>
            </a:r>
            <a:r>
              <a:rPr lang="en-US" sz="1900" dirty="0">
                <a:latin typeface="Arial" charset="0"/>
                <a:cs typeface="Arial" charset="0"/>
              </a:rPr>
              <a:t>	Force constant matrix in Cartesian Coordinates</a:t>
            </a:r>
          </a:p>
          <a:p>
            <a:pPr eaLnBrk="1" hangingPunct="1">
              <a:lnSpc>
                <a:spcPct val="120000"/>
              </a:lnSpc>
            </a:pPr>
            <a:r>
              <a:rPr lang="en-US" sz="1900" b="1" dirty="0">
                <a:latin typeface="Symbol" charset="0"/>
                <a:cs typeface="Symbol" charset="0"/>
              </a:rPr>
              <a:t>h</a:t>
            </a:r>
            <a:r>
              <a:rPr lang="en-US" sz="1900" b="1" dirty="0">
                <a:latin typeface="Arial" charset="0"/>
                <a:cs typeface="Arial" charset="0"/>
              </a:rPr>
              <a:t>	</a:t>
            </a:r>
            <a:r>
              <a:rPr lang="en-US" sz="1900" dirty="0">
                <a:latin typeface="Arial" charset="0"/>
                <a:cs typeface="Arial" charset="0"/>
              </a:rPr>
              <a:t>reaction path direction</a:t>
            </a:r>
            <a:r>
              <a:rPr lang="en-US" sz="1900" baseline="30000" dirty="0">
                <a:latin typeface="Arial" charset="0"/>
                <a:cs typeface="Arial" charset="0"/>
              </a:rPr>
              <a:t>	</a:t>
            </a:r>
            <a:r>
              <a:rPr lang="en-US" sz="1900" baseline="-25000" dirty="0">
                <a:latin typeface="Arial" charset="0"/>
                <a:cs typeface="Arial" charset="0"/>
              </a:rPr>
              <a:t>	</a:t>
            </a:r>
          </a:p>
          <a:p>
            <a:pPr marL="295459" indent="-295459" eaLnBrk="1" hangingPunct="1">
              <a:lnSpc>
                <a:spcPct val="120000"/>
              </a:lnSpc>
              <a:buFont typeface="Symbol" charset="0"/>
              <a:buChar char="k"/>
            </a:pPr>
            <a:r>
              <a:rPr lang="en-US" sz="1900" dirty="0">
                <a:latin typeface="Arial" charset="0"/>
                <a:cs typeface="Arial" charset="0"/>
              </a:rPr>
              <a:t>   reaction path curvature vector</a:t>
            </a:r>
          </a:p>
          <a:p>
            <a:pPr eaLnBrk="1" hangingPunct="1">
              <a:lnSpc>
                <a:spcPct val="120000"/>
              </a:lnSpc>
            </a:pPr>
            <a:r>
              <a:rPr lang="en-US" sz="1900" dirty="0" err="1">
                <a:latin typeface="Arial" charset="0"/>
                <a:cs typeface="Arial" charset="0"/>
              </a:rPr>
              <a:t>q</a:t>
            </a:r>
            <a:r>
              <a:rPr lang="en-US" sz="1900" baseline="-25000" dirty="0" err="1">
                <a:latin typeface="Arial" charset="0"/>
                <a:cs typeface="Arial" charset="0"/>
              </a:rPr>
              <a:t>n</a:t>
            </a:r>
            <a:r>
              <a:rPr lang="en-US" sz="1900" baseline="-25000" dirty="0">
                <a:latin typeface="Arial" charset="0"/>
                <a:cs typeface="Arial" charset="0"/>
              </a:rPr>
              <a:t>	</a:t>
            </a:r>
            <a:r>
              <a:rPr lang="en-US" sz="1900" dirty="0">
                <a:latin typeface="Arial" charset="0"/>
                <a:cs typeface="Arial" charset="0"/>
              </a:rPr>
              <a:t>nth internal coordinate</a:t>
            </a:r>
          </a:p>
          <a:p>
            <a:pPr eaLnBrk="1" hangingPunct="1">
              <a:lnSpc>
                <a:spcPct val="120000"/>
              </a:lnSpc>
            </a:pPr>
            <a:r>
              <a:rPr lang="en-US" sz="1900" b="1" dirty="0">
                <a:latin typeface="Arial" charset="0"/>
                <a:cs typeface="Arial" charset="0"/>
              </a:rPr>
              <a:t>M	</a:t>
            </a:r>
            <a:r>
              <a:rPr lang="en-US" sz="1900" dirty="0">
                <a:latin typeface="Arial" charset="0"/>
                <a:cs typeface="Arial" charset="0"/>
              </a:rPr>
              <a:t>mass matrix</a:t>
            </a:r>
          </a:p>
          <a:p>
            <a:pPr eaLnBrk="1" hangingPunct="1">
              <a:lnSpc>
                <a:spcPct val="120000"/>
              </a:lnSpc>
            </a:pPr>
            <a:r>
              <a:rPr lang="en-US" sz="1900" b="1" dirty="0">
                <a:latin typeface="Arial" charset="0"/>
                <a:cs typeface="Arial" charset="0"/>
              </a:rPr>
              <a:t>G	</a:t>
            </a:r>
            <a:r>
              <a:rPr lang="en-US" sz="1900" dirty="0">
                <a:latin typeface="Arial" charset="0"/>
                <a:cs typeface="Arial" charset="0"/>
              </a:rPr>
              <a:t>Wilson </a:t>
            </a:r>
            <a:r>
              <a:rPr lang="en-US" sz="1900" b="1" dirty="0">
                <a:latin typeface="Arial" charset="0"/>
                <a:cs typeface="Arial" charset="0"/>
              </a:rPr>
              <a:t>G</a:t>
            </a:r>
            <a:r>
              <a:rPr lang="en-US" sz="1900" dirty="0">
                <a:latin typeface="Arial" charset="0"/>
                <a:cs typeface="Arial" charset="0"/>
              </a:rPr>
              <a:t>-matrix</a:t>
            </a:r>
            <a:endParaRPr lang="en-US" sz="1900" b="1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900" b="1" dirty="0">
                <a:latin typeface="Arial" charset="0"/>
                <a:cs typeface="Arial" charset="0"/>
              </a:rPr>
              <a:t>B	</a:t>
            </a:r>
            <a:r>
              <a:rPr lang="en-US" sz="1900" dirty="0">
                <a:latin typeface="Arial" charset="0"/>
                <a:cs typeface="Arial" charset="0"/>
              </a:rPr>
              <a:t>Wilson </a:t>
            </a:r>
            <a:r>
              <a:rPr lang="en-US" sz="1900" b="1" dirty="0">
                <a:latin typeface="Arial" charset="0"/>
                <a:cs typeface="Arial" charset="0"/>
              </a:rPr>
              <a:t>B</a:t>
            </a:r>
            <a:r>
              <a:rPr lang="en-US" sz="1900" dirty="0">
                <a:latin typeface="Arial" charset="0"/>
                <a:cs typeface="Arial" charset="0"/>
              </a:rPr>
              <a:t>-matrix</a:t>
            </a:r>
          </a:p>
          <a:p>
            <a:pPr eaLnBrk="1" hangingPunct="1">
              <a:lnSpc>
                <a:spcPct val="120000"/>
              </a:lnSpc>
            </a:pPr>
            <a:r>
              <a:rPr lang="en-US" sz="1900" b="1" dirty="0">
                <a:latin typeface="Arial" charset="0"/>
                <a:cs typeface="Arial" charset="0"/>
              </a:rPr>
              <a:t>u</a:t>
            </a:r>
            <a:r>
              <a:rPr lang="en-US" sz="1900" baseline="-25000" dirty="0">
                <a:latin typeface="Arial" charset="0"/>
                <a:cs typeface="Arial" charset="0"/>
              </a:rPr>
              <a:t>n</a:t>
            </a:r>
            <a:r>
              <a:rPr lang="en-US" sz="1900" dirty="0">
                <a:latin typeface="Arial" charset="0"/>
                <a:cs typeface="Arial" charset="0"/>
              </a:rPr>
              <a:t>	local translational mode contribution of </a:t>
            </a:r>
            <a:r>
              <a:rPr lang="en-US" sz="1900" dirty="0" err="1">
                <a:latin typeface="Arial" charset="0"/>
                <a:cs typeface="Arial" charset="0"/>
              </a:rPr>
              <a:t>q</a:t>
            </a:r>
            <a:r>
              <a:rPr lang="en-US" sz="1900" baseline="-25000" dirty="0" err="1">
                <a:latin typeface="Arial" charset="0"/>
                <a:cs typeface="Arial" charset="0"/>
              </a:rPr>
              <a:t>n</a:t>
            </a:r>
            <a:r>
              <a:rPr lang="en-US" sz="1900" dirty="0">
                <a:latin typeface="Arial" charset="0"/>
                <a:cs typeface="Arial" charset="0"/>
              </a:rPr>
              <a:t> to path direction</a:t>
            </a:r>
          </a:p>
        </p:txBody>
      </p:sp>
      <p:pic>
        <p:nvPicPr>
          <p:cNvPr id="45057" name="Picture 1" descr="a.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47" y="2271732"/>
            <a:ext cx="9062169" cy="153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ntitled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1" y="1266521"/>
            <a:ext cx="6350176" cy="1022942"/>
          </a:xfrm>
          <a:prstGeom prst="rect">
            <a:avLst/>
          </a:prstGeom>
        </p:spPr>
      </p:pic>
      <p:pic>
        <p:nvPicPr>
          <p:cNvPr id="9" name="Picture 8" descr="Untitled 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609" y="1379809"/>
            <a:ext cx="2242945" cy="69645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89DC2-AC44-D544-805B-A4C71EF52DC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26" y="807377"/>
            <a:ext cx="8534006" cy="617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466028" y="274088"/>
            <a:ext cx="8877783" cy="48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Curvature Decomposition into internal coordinate 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components</a:t>
            </a:r>
            <a:endParaRPr lang="en-US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F12F-0F68-2042-B4D4-82C49BB9B70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33563" y="5439460"/>
            <a:ext cx="1989138" cy="527080"/>
          </a:xfrm>
          <a:prstGeom prst="rect">
            <a:avLst/>
          </a:prstGeom>
          <a:solidFill>
            <a:srgbClr val="C4BD97"/>
          </a:solidFill>
          <a:ln>
            <a:solidFill>
              <a:srgbClr val="C4BD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33563" y="5439460"/>
            <a:ext cx="2128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Rhodium catalyzed</a:t>
            </a:r>
          </a:p>
          <a:p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methanol </a:t>
            </a:r>
            <a:r>
              <a:rPr lang="en-US" sz="1400" dirty="0" err="1">
                <a:solidFill>
                  <a:srgbClr val="0000FF"/>
                </a:solidFill>
                <a:latin typeface="Arial"/>
                <a:cs typeface="Arial"/>
              </a:rPr>
              <a:t>carbonylation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680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Box 2"/>
          <p:cNvSpPr txBox="1">
            <a:spLocks noChangeArrowheads="1"/>
          </p:cNvSpPr>
          <p:nvPr/>
        </p:nvSpPr>
        <p:spPr bwMode="auto">
          <a:xfrm>
            <a:off x="394446" y="1194891"/>
            <a:ext cx="8703867" cy="322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10" tIns="47059" rIns="94110" bIns="4705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sz="3296" dirty="0">
                <a:latin typeface="Hiragino Sans GB W3"/>
                <a:ea typeface="Hiragino Sans GB W3"/>
                <a:cs typeface="Hiragino Sans GB W3"/>
              </a:rPr>
              <a:t>对</a:t>
            </a:r>
            <a:r>
              <a:rPr lang="en-US" altLang="zh-CN" sz="3296" dirty="0">
                <a:solidFill>
                  <a:srgbClr val="800000"/>
                </a:solidFill>
                <a:latin typeface="Hiragino Sans GB W3"/>
                <a:ea typeface="Hiragino Sans GB W3"/>
                <a:cs typeface="Hiragino Sans GB W3"/>
              </a:rPr>
              <a:t>40</a:t>
            </a:r>
            <a:r>
              <a:rPr lang="zh-CN" altLang="en-US" sz="3296" dirty="0">
                <a:solidFill>
                  <a:srgbClr val="800000"/>
                </a:solidFill>
                <a:latin typeface="Hiragino Sans GB W3"/>
                <a:ea typeface="Hiragino Sans GB W3"/>
                <a:cs typeface="Hiragino Sans GB W3"/>
              </a:rPr>
              <a:t>个催化循环中</a:t>
            </a:r>
            <a:r>
              <a:rPr lang="zh-CN" altLang="en-US" sz="3296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大约</a:t>
            </a:r>
            <a:r>
              <a:rPr lang="en-US" altLang="zh-CN" sz="3296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200</a:t>
            </a:r>
            <a:r>
              <a:rPr lang="zh-CN" altLang="en-US" sz="3296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个均相催化反应</a:t>
            </a:r>
            <a:endParaRPr lang="en-US" sz="3296" dirty="0">
              <a:solidFill>
                <a:srgbClr val="008000"/>
              </a:solidFill>
              <a:latin typeface="Hiragino Sans GB W3"/>
              <a:ea typeface="Hiragino Sans GB W3"/>
              <a:cs typeface="Hiragino Sans GB W3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en-US" sz="3296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(Fe, Ni, Cu, </a:t>
            </a:r>
            <a:r>
              <a:rPr lang="en-US" sz="3296" dirty="0" err="1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Ru</a:t>
            </a:r>
            <a:r>
              <a:rPr lang="en-US" sz="3296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, 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3296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Rh, </a:t>
            </a:r>
            <a:r>
              <a:rPr lang="en-US" sz="3296" dirty="0" err="1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Pd</a:t>
            </a:r>
            <a:r>
              <a:rPr lang="en-US" sz="3296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,  </a:t>
            </a:r>
            <a:r>
              <a:rPr lang="en-US" sz="3296" dirty="0" err="1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Pt</a:t>
            </a:r>
            <a:r>
              <a:rPr lang="en-US" sz="3296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, </a:t>
            </a:r>
            <a:r>
              <a:rPr lang="zh-CN" altLang="en-US" sz="3296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以及</a:t>
            </a:r>
            <a:r>
              <a:rPr lang="en-US" sz="3296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Au</a:t>
            </a:r>
            <a:r>
              <a:rPr lang="zh-CN" altLang="en-US" sz="3296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配合物参与</a:t>
            </a:r>
            <a:r>
              <a:rPr lang="en-US" sz="3296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)</a:t>
            </a:r>
          </a:p>
          <a:p>
            <a:pPr algn="ctr" eaLnBrk="1" hangingPunct="1">
              <a:lnSpc>
                <a:spcPct val="120000"/>
              </a:lnSpc>
            </a:pPr>
            <a:r>
              <a:rPr lang="zh-CN" altLang="en-US" sz="3296" dirty="0">
                <a:solidFill>
                  <a:srgbClr val="000000"/>
                </a:solidFill>
                <a:latin typeface="Hiragino Sans GB W3"/>
                <a:ea typeface="Hiragino Sans GB W3"/>
                <a:cs typeface="Hiragino Sans GB W3"/>
              </a:rPr>
              <a:t>的</a:t>
            </a:r>
            <a:r>
              <a:rPr lang="en-US" altLang="zh-CN" sz="3296" dirty="0">
                <a:solidFill>
                  <a:srgbClr val="000000"/>
                </a:solidFill>
                <a:latin typeface="Hiragino Sans GB W3"/>
                <a:ea typeface="Hiragino Sans GB W3"/>
                <a:cs typeface="Hiragino Sans GB W3"/>
              </a:rPr>
              <a:t>URVA</a:t>
            </a:r>
            <a:r>
              <a:rPr lang="zh-CN" altLang="en-US" sz="3296" dirty="0">
                <a:solidFill>
                  <a:srgbClr val="000000"/>
                </a:solidFill>
                <a:latin typeface="Hiragino Sans GB W3"/>
                <a:ea typeface="Hiragino Sans GB W3"/>
                <a:cs typeface="Hiragino Sans GB W3"/>
              </a:rPr>
              <a:t>研究对</a:t>
            </a:r>
            <a:r>
              <a:rPr lang="zh-CN" altLang="en-US" sz="3296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催化反应的机理给出了崭新并且详细的解释</a:t>
            </a:r>
            <a:endParaRPr kumimoji="1" lang="en-US" sz="3296" dirty="0">
              <a:latin typeface="Hiragino Sans GB W3"/>
              <a:ea typeface="Hiragino Sans GB W3"/>
              <a:cs typeface="Hiragino Sans GB W3"/>
            </a:endParaRPr>
          </a:p>
        </p:txBody>
      </p:sp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1407034" y="123283"/>
            <a:ext cx="2587576" cy="81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135" tIns="47072" rIns="94135" bIns="47072">
            <a:spAutoFit/>
          </a:bodyPr>
          <a:lstStyle/>
          <a:p>
            <a:r>
              <a:rPr kumimoji="1" lang="zh-CN" altLang="en-US" sz="453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均相催化</a:t>
            </a:r>
            <a:endParaRPr kumimoji="1" lang="en-US" sz="4532" dirty="0">
              <a:solidFill>
                <a:srgbClr val="0000FF"/>
              </a:solidFill>
              <a:latin typeface="Hiragino Sans GB W3"/>
              <a:ea typeface="Hiragino Sans GB W3"/>
              <a:cs typeface="Hiragino Sans GB W3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9F04-D39D-3F4F-BA16-ECD2571E421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40" y="4614835"/>
            <a:ext cx="3705446" cy="251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64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1"/>
          <p:cNvSpPr txBox="1">
            <a:spLocks noChangeArrowheads="1"/>
          </p:cNvSpPr>
          <p:nvPr/>
        </p:nvSpPr>
        <p:spPr bwMode="auto">
          <a:xfrm flipH="1">
            <a:off x="1129365" y="2154651"/>
            <a:ext cx="6797990" cy="161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sz="4100" dirty="0" err="1">
                <a:latin typeface="Arial" charset="0"/>
                <a:cs typeface="Arial" charset="0"/>
              </a:rPr>
              <a:t>Sharpless</a:t>
            </a:r>
            <a:r>
              <a:rPr lang="en-US" sz="4100" dirty="0">
                <a:latin typeface="Arial" charset="0"/>
                <a:cs typeface="Arial" charset="0"/>
              </a:rPr>
              <a:t> </a:t>
            </a:r>
            <a:r>
              <a:rPr lang="en-US" sz="4100" dirty="0" err="1">
                <a:latin typeface="Arial" charset="0"/>
                <a:cs typeface="Arial" charset="0"/>
              </a:rPr>
              <a:t>Epoxidation</a:t>
            </a:r>
            <a:r>
              <a:rPr lang="en-US" sz="4100" dirty="0">
                <a:latin typeface="Arial" charset="0"/>
                <a:cs typeface="Arial" charset="0"/>
              </a:rPr>
              <a:t> 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4100" dirty="0">
                <a:latin typeface="Arial" charset="0"/>
                <a:cs typeface="Arial" charset="0"/>
              </a:rPr>
              <a:t>Of </a:t>
            </a:r>
            <a:r>
              <a:rPr lang="en-US" sz="4100" dirty="0" err="1">
                <a:latin typeface="Arial" charset="0"/>
                <a:cs typeface="Arial" charset="0"/>
              </a:rPr>
              <a:t>Allylic</a:t>
            </a:r>
            <a:r>
              <a:rPr lang="en-US" sz="4100" dirty="0">
                <a:latin typeface="Arial" charset="0"/>
                <a:cs typeface="Arial" charset="0"/>
              </a:rPr>
              <a:t> Alcohols</a:t>
            </a:r>
            <a:r>
              <a:rPr lang="en-US" sz="3700" dirty="0"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rplessSchemecor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35" y="107057"/>
            <a:ext cx="8779492" cy="6884711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914876" y="3757217"/>
            <a:ext cx="433024" cy="12048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0329" y="3213035"/>
            <a:ext cx="1341773" cy="54417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Open channel</a:t>
            </a:r>
          </a:p>
          <a:p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for ROOH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E2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6" y="90039"/>
            <a:ext cx="9286189" cy="668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418" y="6771924"/>
            <a:ext cx="6527933" cy="357110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1700" dirty="0">
                <a:solidFill>
                  <a:srgbClr val="0000FF"/>
                </a:solidFill>
                <a:latin typeface="Arial"/>
                <a:cs typeface="Arial"/>
              </a:rPr>
              <a:t>Barrier for OO cleavage without catalyst is more than 40 kcal/</a:t>
            </a:r>
            <a:r>
              <a:rPr lang="en-US" sz="1700" dirty="0" err="1">
                <a:solidFill>
                  <a:srgbClr val="0000FF"/>
                </a:solidFill>
                <a:latin typeface="Arial"/>
                <a:cs typeface="Arial"/>
              </a:rPr>
              <a:t>mol</a:t>
            </a:r>
            <a:r>
              <a:rPr lang="en-US" sz="1700" dirty="0">
                <a:solidFill>
                  <a:srgbClr val="0000FF"/>
                </a:solidFill>
                <a:latin typeface="Arial"/>
                <a:cs typeface="Arial"/>
              </a:rPr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1072" y="1270028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4659" y="1270028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2568" y="1270028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67455" y="2773814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5717" y="51514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2467" y="51514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28132" y="51514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16876" y="51514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2035" y="776216"/>
            <a:ext cx="981230" cy="480220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Phase</a:t>
            </a:r>
          </a:p>
        </p:txBody>
      </p:sp>
    </p:spTree>
    <p:extLst>
      <p:ext uri="{BB962C8B-B14F-4D97-AF65-F5344CB8AC3E}">
        <p14:creationId xmlns:p14="http://schemas.microsoft.com/office/powerpoint/2010/main" val="74932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Box 2"/>
          <p:cNvSpPr txBox="1">
            <a:spLocks noChangeArrowheads="1"/>
          </p:cNvSpPr>
          <p:nvPr/>
        </p:nvSpPr>
        <p:spPr bwMode="auto">
          <a:xfrm>
            <a:off x="4033262" y="63477"/>
            <a:ext cx="3622785" cy="68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104" tIns="47055" rIns="94104" bIns="4705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zh-CN" altLang="en-US" sz="3708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催化剂的重要性</a:t>
            </a:r>
            <a:endParaRPr kumimoji="1" lang="en-US" sz="3708" dirty="0">
              <a:solidFill>
                <a:srgbClr val="0000FF"/>
              </a:solidFill>
              <a:latin typeface="Hiragino Sans GB W3"/>
              <a:ea typeface="Hiragino Sans GB W3"/>
              <a:cs typeface="Hiragino Sans GB W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2880" y="1292485"/>
            <a:ext cx="7352971" cy="3543181"/>
          </a:xfrm>
          <a:prstGeom prst="rect">
            <a:avLst/>
          </a:prstGeom>
          <a:noFill/>
        </p:spPr>
        <p:txBody>
          <a:bodyPr wrap="square" lIns="94129" tIns="47067" rIns="94129" bIns="47067">
            <a:spAutoFit/>
          </a:bodyPr>
          <a:lstStyle/>
          <a:p>
            <a:pPr marL="823592" lvl="1" indent="-352969">
              <a:lnSpc>
                <a:spcPct val="110000"/>
              </a:lnSpc>
              <a:buFont typeface="Wingdings" charset="2"/>
              <a:buChar char="v"/>
              <a:defRPr/>
            </a:pPr>
            <a:r>
              <a:rPr lang="en-US" sz="2472" dirty="0">
                <a:latin typeface="Arial"/>
                <a:cs typeface="Arial"/>
              </a:rPr>
              <a:t> </a:t>
            </a:r>
            <a:r>
              <a:rPr lang="zh-CN" altLang="en-US" sz="2472" dirty="0">
                <a:latin typeface="Arial"/>
                <a:cs typeface="Arial"/>
              </a:rPr>
              <a:t>市场上超过</a:t>
            </a:r>
            <a:r>
              <a:rPr lang="en-US" altLang="zh-CN" sz="2472" dirty="0">
                <a:solidFill>
                  <a:srgbClr val="0000FF"/>
                </a:solidFill>
                <a:latin typeface="Arial"/>
                <a:cs typeface="Arial"/>
              </a:rPr>
              <a:t>90%</a:t>
            </a:r>
            <a:r>
              <a:rPr lang="zh-CN" altLang="en-US" sz="2472" dirty="0">
                <a:solidFill>
                  <a:srgbClr val="0000FF"/>
                </a:solidFill>
                <a:latin typeface="Arial"/>
                <a:cs typeface="Arial"/>
              </a:rPr>
              <a:t>的化合物</a:t>
            </a:r>
            <a:r>
              <a:rPr lang="zh-CN" altLang="en-US" sz="2472" dirty="0">
                <a:latin typeface="Arial"/>
                <a:cs typeface="Arial"/>
              </a:rPr>
              <a:t>都是通过催化剂催化而合成的</a:t>
            </a:r>
            <a:endParaRPr lang="en-US" altLang="zh-CN" sz="2472" dirty="0">
              <a:latin typeface="Arial"/>
              <a:cs typeface="Arial"/>
            </a:endParaRPr>
          </a:p>
          <a:p>
            <a:pPr marL="823592" lvl="1" indent="-352969">
              <a:lnSpc>
                <a:spcPct val="110000"/>
              </a:lnSpc>
              <a:buFont typeface="Wingdings" charset="2"/>
              <a:buChar char="v"/>
              <a:defRPr/>
            </a:pPr>
            <a:endParaRPr lang="en-US" sz="2472" dirty="0">
              <a:latin typeface="Arial"/>
              <a:cs typeface="Arial"/>
            </a:endParaRPr>
          </a:p>
          <a:p>
            <a:pPr marL="823592" lvl="1" indent="-352969">
              <a:lnSpc>
                <a:spcPct val="110000"/>
              </a:lnSpc>
              <a:buFont typeface="Wingdings" charset="2"/>
              <a:buChar char="v"/>
              <a:defRPr/>
            </a:pPr>
            <a:r>
              <a:rPr lang="en-US" sz="2472" dirty="0">
                <a:latin typeface="Arial"/>
                <a:cs typeface="Arial"/>
              </a:rPr>
              <a:t> </a:t>
            </a:r>
            <a:r>
              <a:rPr lang="en-US" altLang="zh-CN" sz="2472" dirty="0">
                <a:latin typeface="Arial"/>
                <a:cs typeface="Arial"/>
              </a:rPr>
              <a:t>2015</a:t>
            </a:r>
            <a:r>
              <a:rPr lang="zh-CN" altLang="en-US" sz="2472" dirty="0">
                <a:latin typeface="Arial"/>
                <a:cs typeface="Arial"/>
              </a:rPr>
              <a:t>年，化工行业以及医药行业借助催化剂生产了价值</a:t>
            </a:r>
            <a:r>
              <a:rPr lang="en-US" altLang="zh-CN" sz="2472" dirty="0">
                <a:solidFill>
                  <a:srgbClr val="0000FF"/>
                </a:solidFill>
                <a:latin typeface="Arial"/>
                <a:cs typeface="Arial"/>
              </a:rPr>
              <a:t>15</a:t>
            </a:r>
            <a:r>
              <a:rPr lang="zh-CN" altLang="en-US" sz="2472" dirty="0">
                <a:solidFill>
                  <a:srgbClr val="0000FF"/>
                </a:solidFill>
                <a:latin typeface="Arial"/>
                <a:cs typeface="Arial"/>
              </a:rPr>
              <a:t>万亿美元的产品</a:t>
            </a:r>
            <a:endParaRPr lang="en-US" altLang="zh-CN" sz="2472" dirty="0">
              <a:solidFill>
                <a:srgbClr val="0000FF"/>
              </a:solidFill>
              <a:latin typeface="Arial"/>
              <a:cs typeface="Arial"/>
            </a:endParaRPr>
          </a:p>
          <a:p>
            <a:pPr marL="823592" lvl="1" indent="-352969">
              <a:lnSpc>
                <a:spcPct val="110000"/>
              </a:lnSpc>
              <a:buFont typeface="Wingdings" charset="2"/>
              <a:buChar char="v"/>
              <a:defRPr/>
            </a:pPr>
            <a:endParaRPr lang="en-US" sz="2472" dirty="0">
              <a:latin typeface="Arial"/>
              <a:cs typeface="Arial"/>
            </a:endParaRPr>
          </a:p>
          <a:p>
            <a:pPr marL="823592" lvl="1" indent="-352969">
              <a:lnSpc>
                <a:spcPct val="110000"/>
              </a:lnSpc>
              <a:buFont typeface="Wingdings" charset="2"/>
              <a:buChar char="v"/>
              <a:defRPr/>
            </a:pPr>
            <a:r>
              <a:rPr lang="en-US" sz="2472" dirty="0">
                <a:latin typeface="Arial"/>
                <a:cs typeface="Arial"/>
              </a:rPr>
              <a:t> </a:t>
            </a:r>
            <a:r>
              <a:rPr lang="zh-CN" altLang="en-US" sz="2472" dirty="0">
                <a:latin typeface="Arial"/>
                <a:cs typeface="Arial"/>
              </a:rPr>
              <a:t>一直到</a:t>
            </a:r>
            <a:r>
              <a:rPr lang="en-US" altLang="zh-CN" sz="2472" dirty="0">
                <a:solidFill>
                  <a:srgbClr val="0000FF"/>
                </a:solidFill>
                <a:latin typeface="Arial"/>
                <a:cs typeface="Arial"/>
              </a:rPr>
              <a:t>2050</a:t>
            </a:r>
            <a:r>
              <a:rPr lang="zh-CN" altLang="en-US" sz="2472" dirty="0">
                <a:solidFill>
                  <a:srgbClr val="0000FF"/>
                </a:solidFill>
                <a:latin typeface="Arial"/>
                <a:cs typeface="Arial"/>
              </a:rPr>
              <a:t>年</a:t>
            </a:r>
            <a:r>
              <a:rPr lang="zh-CN" altLang="en-US" sz="2472" dirty="0">
                <a:latin typeface="Arial"/>
                <a:cs typeface="Arial"/>
              </a:rPr>
              <a:t>，催化剂能够</a:t>
            </a:r>
            <a:r>
              <a:rPr lang="zh-CN" altLang="en-US" sz="2472" dirty="0">
                <a:solidFill>
                  <a:srgbClr val="0000FF"/>
                </a:solidFill>
                <a:latin typeface="Arial"/>
                <a:cs typeface="Arial"/>
              </a:rPr>
              <a:t>降低工业生产中的能耗约</a:t>
            </a:r>
            <a:r>
              <a:rPr lang="en-US" altLang="zh-CN" sz="2472" dirty="0">
                <a:solidFill>
                  <a:srgbClr val="0000FF"/>
                </a:solidFill>
                <a:latin typeface="Arial"/>
                <a:cs typeface="Arial"/>
              </a:rPr>
              <a:t>20-40%</a:t>
            </a:r>
            <a:endParaRPr lang="en-US" sz="2472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9F04-D39D-3F4F-BA16-ECD2571E421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0228"/>
            <a:ext cx="2855996" cy="222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9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" y="92463"/>
            <a:ext cx="9300906" cy="7022223"/>
            <a:chOff x="-1" y="88900"/>
            <a:chExt cx="9029701" cy="6751836"/>
          </a:xfrm>
        </p:grpSpPr>
        <p:pic>
          <p:nvPicPr>
            <p:cNvPr id="80897" name="Picture 1" descr="E3_new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00" y="88900"/>
              <a:ext cx="8890000" cy="6348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-1" y="6502182"/>
              <a:ext cx="87133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00" dirty="0">
                  <a:solidFill>
                    <a:srgbClr val="0000FF"/>
                  </a:solidFill>
                  <a:latin typeface="Arial"/>
                  <a:cs typeface="Arial"/>
                </a:rPr>
                <a:t>Technically challenging;  800 – 1500 </a:t>
              </a:r>
              <a:r>
                <a:rPr lang="en-US" sz="1700" dirty="0" err="1">
                  <a:solidFill>
                    <a:srgbClr val="0000FF"/>
                  </a:solidFill>
                  <a:latin typeface="Arial"/>
                  <a:cs typeface="Arial"/>
                </a:rPr>
                <a:t>bfns</a:t>
              </a:r>
              <a:r>
                <a:rPr lang="en-US" sz="1700" dirty="0">
                  <a:solidFill>
                    <a:srgbClr val="0000FF"/>
                  </a:solidFill>
                  <a:latin typeface="Arial"/>
                  <a:cs typeface="Arial"/>
                </a:rPr>
                <a:t>, </a:t>
              </a:r>
              <a:r>
                <a:rPr lang="en-US" sz="1700" dirty="0" err="1">
                  <a:solidFill>
                    <a:srgbClr val="0000FF"/>
                  </a:solidFill>
                  <a:latin typeface="Arial"/>
                  <a:cs typeface="Arial"/>
                </a:rPr>
                <a:t>ca</a:t>
              </a:r>
              <a:r>
                <a:rPr lang="en-US" sz="1700" dirty="0">
                  <a:solidFill>
                    <a:srgbClr val="0000FF"/>
                  </a:solidFill>
                  <a:latin typeface="Arial"/>
                  <a:cs typeface="Arial"/>
                </a:rPr>
                <a:t> 45 s-units corresponding to 1500 path points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324100" y="1885434"/>
              <a:ext cx="1599722" cy="621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  <a:t>p</a:t>
              </a:r>
              <a:r>
                <a:rPr lang="en-US" dirty="0" smtClean="0">
                  <a:solidFill>
                    <a:srgbClr val="0000FF"/>
                  </a:solidFill>
                  <a:latin typeface="Arial"/>
                  <a:cs typeface="Arial"/>
                </a:rPr>
                <a:t>eroxide bond</a:t>
              </a:r>
            </a:p>
            <a:p>
              <a:r>
                <a:rPr lang="en-US" dirty="0" smtClean="0">
                  <a:solidFill>
                    <a:srgbClr val="0000FF"/>
                  </a:solidFill>
                  <a:latin typeface="Arial"/>
                  <a:cs typeface="Arial"/>
                </a:rPr>
                <a:t>cleavage</a:t>
              </a:r>
              <a:endParaRPr lang="en-US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0900" y="983446"/>
              <a:ext cx="1637146" cy="621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  <a:t>f</a:t>
              </a:r>
              <a:r>
                <a:rPr lang="en-US" dirty="0" smtClean="0">
                  <a:solidFill>
                    <a:srgbClr val="0000FF"/>
                  </a:solidFill>
                  <a:latin typeface="Arial"/>
                  <a:cs typeface="Arial"/>
                </a:rPr>
                <a:t>ormation of</a:t>
              </a:r>
            </a:p>
            <a:p>
              <a: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  <a:t>e</a:t>
              </a:r>
              <a:r>
                <a:rPr lang="en-US" dirty="0" smtClean="0">
                  <a:solidFill>
                    <a:srgbClr val="0000FF"/>
                  </a:solidFill>
                  <a:latin typeface="Arial"/>
                  <a:cs typeface="Arial"/>
                </a:rPr>
                <a:t>poxide bonds</a:t>
              </a:r>
              <a:endParaRPr lang="en-US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pic>
          <p:nvPicPr>
            <p:cNvPr id="11" name="Picture 10" descr="Untitled 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9821" y="1777256"/>
              <a:ext cx="3039879" cy="174647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922537" y="1821366"/>
              <a:ext cx="309756" cy="17965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21072" y="51514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54659" y="51514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2568" y="51514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67455" y="51514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5717" y="51514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42467" y="51514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28132" y="51514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16876" y="51514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1072" y="4973890"/>
            <a:ext cx="1273972" cy="672214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llyl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 group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rotations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05051" y="4973890"/>
            <a:ext cx="1273972" cy="672214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Arial"/>
                <a:cs typeface="Arial"/>
              </a:rPr>
              <a:t>allyl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 group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rotations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66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-text-fade-zoom-quality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75756" y="1783160"/>
            <a:ext cx="4380405" cy="3988994"/>
          </a:xfrm>
          <a:prstGeom prst="rect">
            <a:avLst/>
          </a:prstGeom>
        </p:spPr>
      </p:pic>
      <p:pic>
        <p:nvPicPr>
          <p:cNvPr id="4" name="Ti-notext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332" y="1268025"/>
            <a:ext cx="5127925" cy="51777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807" y="327902"/>
            <a:ext cx="9334064" cy="480220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dirty="0">
                <a:latin typeface="Arial" charset="0"/>
                <a:cs typeface="Arial" charset="0"/>
              </a:rPr>
              <a:t>How does the reaction complex change along the reaction path?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31488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Box 3"/>
          <p:cNvSpPr txBox="1">
            <a:spLocks noChangeArrowheads="1"/>
          </p:cNvSpPr>
          <p:nvPr/>
        </p:nvSpPr>
        <p:spPr bwMode="auto">
          <a:xfrm>
            <a:off x="351475" y="455973"/>
            <a:ext cx="8960787" cy="307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41" tIns="47074" rIns="94141" bIns="4707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2884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	</a:t>
            </a:r>
            <a:r>
              <a:rPr lang="en-US" sz="2884" dirty="0" err="1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Sharpless</a:t>
            </a:r>
            <a:r>
              <a:rPr lang="zh-CN" altLang="en-US" sz="2884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催化剂的活性基于：</a:t>
            </a:r>
            <a:endParaRPr lang="en-US" altLang="zh-CN" sz="2884" dirty="0">
              <a:solidFill>
                <a:srgbClr val="0000FF"/>
              </a:solidFill>
              <a:latin typeface="Hiragino Sans GB W3"/>
              <a:ea typeface="Hiragino Sans GB W3"/>
              <a:cs typeface="Hiragino Sans GB W3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sz="2884" dirty="0">
              <a:latin typeface="Hiragino Sans GB W3"/>
              <a:ea typeface="Hiragino Sans GB W3"/>
              <a:cs typeface="Hiragino Sans GB W3"/>
            </a:endParaRPr>
          </a:p>
          <a:p>
            <a:pPr marL="470698" indent="-470698" eaLnBrk="1" hangingPunct="1">
              <a:lnSpc>
                <a:spcPct val="120000"/>
              </a:lnSpc>
              <a:buFont typeface="Wingdings" charset="2"/>
              <a:buChar char="v"/>
              <a:defRPr/>
            </a:pPr>
            <a:r>
              <a:rPr lang="zh-CN" altLang="en-US" sz="247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空间位阻</a:t>
            </a:r>
            <a:r>
              <a:rPr lang="en-US" sz="247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: 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钛二聚体模拟的“表面”（非均相催化）辅助了反应物之间的相互接近</a:t>
            </a:r>
            <a:endParaRPr lang="en-US" altLang="zh-CN" sz="2472" dirty="0">
              <a:latin typeface="Hiragino Sans GB W3"/>
              <a:ea typeface="Hiragino Sans GB W3"/>
              <a:cs typeface="Hiragino Sans GB W3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sz="2472" dirty="0">
              <a:latin typeface="Hiragino Sans GB W3"/>
              <a:ea typeface="Hiragino Sans GB W3"/>
              <a:cs typeface="Hiragino Sans GB W3"/>
            </a:endParaRPr>
          </a:p>
          <a:p>
            <a:pPr marL="470698" indent="-470698" eaLnBrk="1" hangingPunct="1">
              <a:lnSpc>
                <a:spcPct val="120000"/>
              </a:lnSpc>
              <a:buFont typeface="Wingdings" charset="2"/>
              <a:buChar char="v"/>
              <a:defRPr/>
            </a:pPr>
            <a:r>
              <a:rPr lang="zh-CN" altLang="en-US" sz="247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削弱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被过氧化物的钛配合物断裂的</a:t>
            </a:r>
            <a:r>
              <a:rPr lang="en-US" sz="247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O-O</a:t>
            </a:r>
            <a:r>
              <a:rPr lang="zh-CN" altLang="en-US" sz="247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键</a:t>
            </a:r>
            <a:endParaRPr lang="en-US" sz="2472" dirty="0">
              <a:latin typeface="Hiragino Sans GB W3"/>
              <a:ea typeface="Hiragino Sans GB W3"/>
              <a:cs typeface="Hiragino Sans GB W3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9F04-D39D-3F4F-BA16-ECD2571E421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2" y="4134457"/>
            <a:ext cx="5788720" cy="277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5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Box 1"/>
          <p:cNvSpPr txBox="1">
            <a:spLocks noChangeArrowheads="1"/>
          </p:cNvSpPr>
          <p:nvPr/>
        </p:nvSpPr>
        <p:spPr bwMode="auto">
          <a:xfrm>
            <a:off x="666499" y="573728"/>
            <a:ext cx="7977500" cy="161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sz="4100" dirty="0">
                <a:latin typeface="Arial" charset="0"/>
                <a:cs typeface="Arial" charset="0"/>
              </a:rPr>
              <a:t>Gold Catalyzed Rearrangement Of </a:t>
            </a:r>
            <a:r>
              <a:rPr lang="en-US" sz="4100" dirty="0" err="1">
                <a:latin typeface="Arial" charset="0"/>
                <a:cs typeface="Arial" charset="0"/>
              </a:rPr>
              <a:t>Allylic</a:t>
            </a:r>
            <a:r>
              <a:rPr lang="en-US" sz="4100" dirty="0">
                <a:latin typeface="Arial" charset="0"/>
                <a:cs typeface="Arial" charset="0"/>
              </a:rPr>
              <a:t> Acetate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860" y="2461732"/>
            <a:ext cx="6111108" cy="43961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5860" y="2349305"/>
            <a:ext cx="570391" cy="4009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16251" y="5190978"/>
            <a:ext cx="5540717" cy="168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737767" y="5190978"/>
            <a:ext cx="5405311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40000" dist="20000" dir="5400000" rotWithShape="0">
              <a:schemeClr val="tx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1012209" y="4879712"/>
            <a:ext cx="877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Energy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0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3" descr="F1_new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46" y="1043479"/>
            <a:ext cx="5871933" cy="476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11" descr="F1_new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379" y="3949368"/>
            <a:ext cx="2776536" cy="309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12" descr="F1_new_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698" y="250963"/>
            <a:ext cx="2294158" cy="309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Box 13"/>
          <p:cNvSpPr txBox="1">
            <a:spLocks noChangeArrowheads="1"/>
          </p:cNvSpPr>
          <p:nvPr/>
        </p:nvSpPr>
        <p:spPr bwMode="auto">
          <a:xfrm>
            <a:off x="2393913" y="658779"/>
            <a:ext cx="1531823" cy="3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00FF"/>
                </a:solidFill>
                <a:latin typeface="Arial" charset="0"/>
                <a:cs typeface="Arial" charset="0"/>
              </a:rPr>
              <a:t>Uncatalyzed</a:t>
            </a:r>
          </a:p>
        </p:txBody>
      </p:sp>
      <p:sp>
        <p:nvSpPr>
          <p:cNvPr id="92165" name="Rectangle 14"/>
          <p:cNvSpPr>
            <a:spLocks noChangeArrowheads="1"/>
          </p:cNvSpPr>
          <p:nvPr/>
        </p:nvSpPr>
        <p:spPr bwMode="auto">
          <a:xfrm>
            <a:off x="2645723" y="6227850"/>
            <a:ext cx="1247502" cy="38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7" tIns="47273" rIns="94547" bIns="47273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Arial" charset="0"/>
                <a:cs typeface="Arial" charset="0"/>
              </a:rPr>
              <a:t>Catalyzed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6232" y="369849"/>
            <a:ext cx="6328147" cy="648541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547" tIns="47273" rIns="94547" bIns="4727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 descr="F2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" y="459657"/>
            <a:ext cx="9235498" cy="668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9536" y="4451832"/>
            <a:ext cx="1259653" cy="416133"/>
          </a:xfrm>
          <a:prstGeom prst="rect">
            <a:avLst/>
          </a:prstGeom>
          <a:noFill/>
        </p:spPr>
        <p:txBody>
          <a:bodyPr wrap="square" lIns="94547" tIns="47273" rIns="94547" bIns="47273" rtlCol="0">
            <a:spAutoFit/>
          </a:bodyPr>
          <a:lstStyle/>
          <a:p>
            <a:r>
              <a:rPr lang="en-US" sz="2100" dirty="0">
                <a:solidFill>
                  <a:srgbClr val="0000FF"/>
                </a:solidFill>
                <a:latin typeface="Arial"/>
                <a:cs typeface="Arial"/>
              </a:rPr>
              <a:t>rotations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7321683" y="4549671"/>
            <a:ext cx="1223903" cy="418665"/>
          </a:xfrm>
          <a:prstGeom prst="rect">
            <a:avLst/>
          </a:prstGeom>
        </p:spPr>
        <p:txBody>
          <a:bodyPr wrap="none" lIns="94547" tIns="47273" rIns="94547" bIns="47273">
            <a:spAutoFit/>
          </a:bodyPr>
          <a:lstStyle/>
          <a:p>
            <a:r>
              <a:rPr lang="en-US" sz="2100" dirty="0">
                <a:solidFill>
                  <a:srgbClr val="0000FF"/>
                </a:solidFill>
                <a:latin typeface="Arial"/>
                <a:cs typeface="Arial"/>
              </a:rPr>
              <a:t>rotations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3023" y="3468491"/>
            <a:ext cx="1253753" cy="418665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100" dirty="0" err="1">
                <a:solidFill>
                  <a:srgbClr val="0000FF"/>
                </a:solidFill>
                <a:latin typeface="Arial"/>
                <a:cs typeface="Arial"/>
              </a:rPr>
              <a:t>twistboat</a:t>
            </a:r>
            <a:endParaRPr lang="en-US" sz="2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70753" y="3660552"/>
            <a:ext cx="1253753" cy="418665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100" dirty="0" err="1">
                <a:solidFill>
                  <a:srgbClr val="0000FF"/>
                </a:solidFill>
                <a:latin typeface="Arial"/>
                <a:cs typeface="Arial"/>
              </a:rPr>
              <a:t>twistboat</a:t>
            </a:r>
            <a:endParaRPr lang="en-US" sz="2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6119" y="1694938"/>
            <a:ext cx="715144" cy="418665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100" dirty="0">
                <a:solidFill>
                  <a:srgbClr val="0000FF"/>
                </a:solidFill>
                <a:latin typeface="Arial"/>
                <a:cs typeface="Arial"/>
              </a:rPr>
              <a:t>boat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2480" y="2227468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77568" y="2988340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07124" y="297254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2010" y="174731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15717" y="1185244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05852" y="3167343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46180" y="3167343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92320" y="3420477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76774" y="3167343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981" y="1129154"/>
            <a:ext cx="654072" cy="3830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977" y="900844"/>
            <a:ext cx="1425877" cy="6340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3655" y="59216"/>
            <a:ext cx="4137490" cy="608194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3300" dirty="0" err="1">
                <a:solidFill>
                  <a:srgbClr val="0000FF"/>
                </a:solidFill>
                <a:latin typeface="Arial"/>
                <a:cs typeface="Arial"/>
              </a:rPr>
              <a:t>Uncatalyzed</a:t>
            </a:r>
            <a:r>
              <a:rPr lang="en-US" sz="3300" dirty="0">
                <a:solidFill>
                  <a:srgbClr val="0000FF"/>
                </a:solidFill>
                <a:latin typeface="Arial"/>
                <a:cs typeface="Arial"/>
              </a:rPr>
              <a:t> reaction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256897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Boat-Colo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896" y="594388"/>
            <a:ext cx="5912812" cy="59702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0211" y="3024050"/>
            <a:ext cx="3501508" cy="864275"/>
          </a:xfrm>
          <a:prstGeom prst="rect">
            <a:avLst/>
          </a:prstGeom>
          <a:noFill/>
        </p:spPr>
        <p:txBody>
          <a:bodyPr wrap="square" lIns="94547" tIns="47273" rIns="94547" bIns="47273" rtlCol="0">
            <a:spAutoFit/>
          </a:bodyPr>
          <a:lstStyle/>
          <a:p>
            <a:r>
              <a:rPr lang="en-US" sz="2500" dirty="0" err="1">
                <a:latin typeface="Arial" charset="0"/>
                <a:cs typeface="Arial" charset="0"/>
              </a:rPr>
              <a:t>Uncatalyzed</a:t>
            </a:r>
            <a:r>
              <a:rPr lang="en-US" sz="2500" dirty="0">
                <a:latin typeface="Arial" charset="0"/>
                <a:cs typeface="Arial" charset="0"/>
              </a:rPr>
              <a:t> reaction via boat transition state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79674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 descr="F3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0" y="444676"/>
            <a:ext cx="9235498" cy="668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0841" y="101439"/>
            <a:ext cx="7848938" cy="480220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Step 1: conversion of </a:t>
            </a:r>
            <a:r>
              <a:rPr lang="en-US" sz="2500" dirty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-complex in </a:t>
            </a:r>
            <a:r>
              <a:rPr lang="en-US" sz="2500" dirty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-bonded complex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5437" y="5234581"/>
            <a:ext cx="5759957" cy="741830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100" dirty="0">
                <a:solidFill>
                  <a:srgbClr val="0000FF"/>
                </a:solidFill>
                <a:latin typeface="Arial"/>
                <a:cs typeface="Arial"/>
              </a:rPr>
              <a:t>Formation of </a:t>
            </a:r>
            <a:r>
              <a:rPr lang="en-US" sz="2100" dirty="0" err="1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lang="en-US" sz="2100" baseline="-25000" dirty="0" err="1">
                <a:solidFill>
                  <a:srgbClr val="0000FF"/>
                </a:solidFill>
                <a:latin typeface="Arial"/>
                <a:cs typeface="Arial"/>
              </a:rPr>
              <a:t>b</a:t>
            </a:r>
            <a:r>
              <a:rPr lang="en-US" sz="2100" dirty="0" err="1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lang="en-US" sz="2100" baseline="-25000" dirty="0" err="1">
                <a:solidFill>
                  <a:srgbClr val="0000FF"/>
                </a:solidFill>
                <a:latin typeface="Arial"/>
                <a:cs typeface="Arial"/>
              </a:rPr>
              <a:t>b</a:t>
            </a:r>
            <a:r>
              <a:rPr lang="en-US" sz="2100" dirty="0">
                <a:solidFill>
                  <a:srgbClr val="0000FF"/>
                </a:solidFill>
                <a:latin typeface="Arial"/>
                <a:cs typeface="Arial"/>
              </a:rPr>
              <a:t> bond leaving the </a:t>
            </a:r>
            <a:r>
              <a:rPr lang="en-US" sz="2100" dirty="0" err="1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lang="en-US" sz="2100" baseline="-25000" dirty="0" err="1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lang="en-US" sz="2100" dirty="0" err="1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lang="en-US" sz="2100" baseline="-25000" dirty="0" err="1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lang="en-US" sz="2100" baseline="-250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100" dirty="0">
                <a:solidFill>
                  <a:srgbClr val="0000FF"/>
                </a:solidFill>
                <a:latin typeface="Arial"/>
                <a:cs typeface="Arial"/>
              </a:rPr>
              <a:t>bond </a:t>
            </a:r>
          </a:p>
          <a:p>
            <a:r>
              <a:rPr lang="en-US" sz="2100" dirty="0">
                <a:solidFill>
                  <a:srgbClr val="0000FF"/>
                </a:solidFill>
                <a:latin typeface="Arial"/>
                <a:cs typeface="Arial"/>
              </a:rPr>
              <a:t>intact, no need for a boat form!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8094" y="470628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7829" y="470628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39075" y="470628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35127" y="470628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18558" y="857633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92728" y="617556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72664" y="1614089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7020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 descr="F4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0" y="444676"/>
            <a:ext cx="9235498" cy="668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59663" y="85012"/>
            <a:ext cx="7388354" cy="480153"/>
          </a:xfrm>
          <a:prstGeom prst="rect">
            <a:avLst/>
          </a:prstGeom>
        </p:spPr>
        <p:txBody>
          <a:bodyPr wrap="square" lIns="94547" tIns="47273" rIns="94547" bIns="47273">
            <a:spAutoFit/>
          </a:bodyPr>
          <a:lstStyle/>
          <a:p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Step 2: regeneration of the more stable </a:t>
            </a:r>
            <a:r>
              <a:rPr lang="en-US" sz="2500" dirty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-complex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5116" y="678224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8833" y="678224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7446" y="2113313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06928" y="111399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90234" y="4086817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45860" y="4086817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34602" y="4086817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8241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13597" y="182602"/>
            <a:ext cx="3726431" cy="54417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900" dirty="0">
                <a:latin typeface="Arial" charset="0"/>
                <a:cs typeface="Arial" charset="0"/>
              </a:rPr>
              <a:t>Au catalyzed reaction</a:t>
            </a:r>
            <a:endParaRPr lang="en-US" sz="2900" dirty="0"/>
          </a:p>
        </p:txBody>
      </p:sp>
      <p:sp>
        <p:nvSpPr>
          <p:cNvPr id="3" name="TextBox 2"/>
          <p:cNvSpPr txBox="1"/>
          <p:nvPr/>
        </p:nvSpPr>
        <p:spPr>
          <a:xfrm>
            <a:off x="379363" y="605274"/>
            <a:ext cx="1028819" cy="480220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dirty="0">
                <a:latin typeface="Arial" charset="0"/>
                <a:cs typeface="Arial" charset="0"/>
              </a:rPr>
              <a:t>Step1</a:t>
            </a:r>
            <a:endParaRPr lang="en-US" sz="2500" dirty="0"/>
          </a:p>
        </p:txBody>
      </p:sp>
      <p:sp>
        <p:nvSpPr>
          <p:cNvPr id="6" name="Rectangle 5"/>
          <p:cNvSpPr/>
          <p:nvPr/>
        </p:nvSpPr>
        <p:spPr>
          <a:xfrm>
            <a:off x="7602004" y="605274"/>
            <a:ext cx="1028819" cy="480220"/>
          </a:xfrm>
          <a:prstGeom prst="rect">
            <a:avLst/>
          </a:prstGeom>
        </p:spPr>
        <p:txBody>
          <a:bodyPr wrap="none" lIns="94547" tIns="47273" rIns="94547" bIns="47273">
            <a:spAutoFit/>
          </a:bodyPr>
          <a:lstStyle/>
          <a:p>
            <a:r>
              <a:rPr lang="en-US" sz="2500" dirty="0">
                <a:latin typeface="Arial" charset="0"/>
                <a:cs typeface="Arial" charset="0"/>
              </a:rPr>
              <a:t>Step2</a:t>
            </a:r>
            <a:endParaRPr lang="en-US" sz="2500" dirty="0"/>
          </a:p>
        </p:txBody>
      </p:sp>
      <p:pic>
        <p:nvPicPr>
          <p:cNvPr id="7" name="claisen-step1-tex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642" y="1096313"/>
            <a:ext cx="3348849" cy="5600442"/>
          </a:xfrm>
          <a:prstGeom prst="rect">
            <a:avLst/>
          </a:prstGeom>
        </p:spPr>
      </p:pic>
      <p:pic>
        <p:nvPicPr>
          <p:cNvPr id="8" name="claisen-step2-text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2755" y="1085427"/>
            <a:ext cx="3348849" cy="560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0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Box 2"/>
          <p:cNvSpPr txBox="1">
            <a:spLocks noChangeArrowheads="1"/>
          </p:cNvSpPr>
          <p:nvPr/>
        </p:nvSpPr>
        <p:spPr bwMode="auto">
          <a:xfrm>
            <a:off x="1296225" y="828824"/>
            <a:ext cx="2315081" cy="68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107" tIns="47057" rIns="94107" bIns="4705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zh-CN" altLang="en-US" sz="3708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先决条件</a:t>
            </a:r>
            <a:r>
              <a:rPr kumimoji="1" lang="en-US" sz="3708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86128" y="1905371"/>
            <a:ext cx="6394412" cy="1388106"/>
          </a:xfrm>
          <a:prstGeom prst="rect">
            <a:avLst/>
          </a:prstGeom>
          <a:noFill/>
        </p:spPr>
        <p:txBody>
          <a:bodyPr wrap="square" lIns="94132" tIns="47069" rIns="94132" bIns="47069">
            <a:spAutoFit/>
          </a:bodyPr>
          <a:lstStyle/>
          <a:p>
            <a:pPr marL="0" lvl="1">
              <a:lnSpc>
                <a:spcPct val="110000"/>
              </a:lnSpc>
              <a:defRPr/>
            </a:pPr>
            <a:r>
              <a:rPr lang="en-US" sz="2472" dirty="0">
                <a:latin typeface="Arial"/>
                <a:cs typeface="Arial"/>
              </a:rPr>
              <a:t>	</a:t>
            </a:r>
            <a:r>
              <a:rPr lang="zh-CN" altLang="en-US" sz="2472" dirty="0">
                <a:latin typeface="Arial"/>
                <a:cs typeface="Arial"/>
              </a:rPr>
              <a:t>用于详细、准确以及有意义的描述催化剂催化的</a:t>
            </a:r>
            <a:r>
              <a:rPr lang="zh-CN" altLang="en-US" sz="2472" dirty="0">
                <a:solidFill>
                  <a:srgbClr val="0000FF"/>
                </a:solidFill>
                <a:latin typeface="Arial"/>
                <a:cs typeface="Arial"/>
              </a:rPr>
              <a:t>化学键断裂</a:t>
            </a:r>
            <a:r>
              <a:rPr lang="zh-CN" altLang="en-US" sz="2472" dirty="0">
                <a:latin typeface="Arial"/>
                <a:cs typeface="Arial"/>
              </a:rPr>
              <a:t>及</a:t>
            </a:r>
            <a:r>
              <a:rPr lang="zh-CN" altLang="en-US" sz="2472" dirty="0">
                <a:solidFill>
                  <a:srgbClr val="0000FF"/>
                </a:solidFill>
                <a:latin typeface="Arial"/>
                <a:cs typeface="Arial"/>
              </a:rPr>
              <a:t>化学键生成</a:t>
            </a:r>
            <a:r>
              <a:rPr lang="zh-CN" altLang="en-US" sz="2472" dirty="0">
                <a:latin typeface="Arial"/>
                <a:cs typeface="Arial"/>
              </a:rPr>
              <a:t>过程的方法学</a:t>
            </a:r>
            <a:endParaRPr lang="en-US" sz="2884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9F04-D39D-3F4F-BA16-ECD2571E421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78" y="4057660"/>
            <a:ext cx="5473317" cy="23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32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Box 3"/>
          <p:cNvSpPr txBox="1">
            <a:spLocks noChangeArrowheads="1"/>
          </p:cNvSpPr>
          <p:nvPr/>
        </p:nvSpPr>
        <p:spPr bwMode="auto">
          <a:xfrm>
            <a:off x="766945" y="186795"/>
            <a:ext cx="8180761" cy="448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38" tIns="47073" rIns="94138" bIns="470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2884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	</a:t>
            </a:r>
            <a:r>
              <a:rPr lang="zh-CN" altLang="en-US" sz="2884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金卡宾催化剂的特点</a:t>
            </a:r>
            <a:endParaRPr lang="en-US" sz="2884" dirty="0">
              <a:solidFill>
                <a:srgbClr val="0000FF"/>
              </a:solidFill>
              <a:latin typeface="Hiragino Sans GB W3"/>
              <a:ea typeface="Hiragino Sans GB W3"/>
              <a:cs typeface="Hiragino Sans GB W3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sz="2884" dirty="0">
              <a:latin typeface="Hiragino Sans GB W3"/>
              <a:ea typeface="Hiragino Sans GB W3"/>
              <a:cs typeface="Hiragino Sans GB W3"/>
            </a:endParaRPr>
          </a:p>
          <a:p>
            <a:pPr marL="470680" indent="-470680" eaLnBrk="1" hangingPunct="1">
              <a:lnSpc>
                <a:spcPct val="120000"/>
              </a:lnSpc>
              <a:buFont typeface="Wingdings" charset="2"/>
              <a:buChar char="v"/>
              <a:defRPr/>
            </a:pP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稳定的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s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键中间体的形成</a:t>
            </a:r>
            <a:r>
              <a:rPr lang="en-US" altLang="zh-CN" sz="2472" dirty="0">
                <a:latin typeface="Hiragino Sans GB W3"/>
                <a:ea typeface="Hiragino Sans GB W3"/>
                <a:cs typeface="Hiragino Sans GB W3"/>
              </a:rPr>
              <a:t> 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(</a:t>
            </a:r>
            <a:r>
              <a:rPr lang="zh-CN" altLang="en-US" sz="2472" i="1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固定</a:t>
            </a:r>
            <a:r>
              <a:rPr lang="en-US" sz="2472" i="1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TS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) 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引发一个两步骤机理</a:t>
            </a:r>
            <a:endParaRPr lang="en-US" sz="2472" dirty="0">
              <a:latin typeface="Hiragino Sans GB W3"/>
              <a:ea typeface="Hiragino Sans GB W3"/>
              <a:cs typeface="Hiragino Sans GB W3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	</a:t>
            </a:r>
          </a:p>
          <a:p>
            <a:pPr marL="470680" indent="-470680" eaLnBrk="1" hangingPunct="1">
              <a:lnSpc>
                <a:spcPct val="120000"/>
              </a:lnSpc>
              <a:buFont typeface="Wingdings" charset="2"/>
              <a:buChar char="v"/>
              <a:defRPr/>
            </a:pPr>
            <a:r>
              <a:rPr lang="zh-CN" altLang="en-US" sz="247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简化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环“假转动”的过程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 (~7 kcal/mol)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      </a:t>
            </a:r>
          </a:p>
          <a:p>
            <a:pPr marL="470680" indent="-470680" eaLnBrk="1" hangingPunct="1">
              <a:lnSpc>
                <a:spcPct val="120000"/>
              </a:lnSpc>
              <a:buFont typeface="Wingdings" charset="2"/>
              <a:buChar char="v"/>
              <a:defRPr/>
            </a:pPr>
            <a:r>
              <a:rPr lang="zh-CN" altLang="en-US" sz="247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辅助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C-O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键断裂过程以及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C-O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形成过程</a:t>
            </a:r>
            <a:r>
              <a:rPr lang="en-US" altLang="zh-CN" sz="2472" dirty="0">
                <a:latin typeface="Hiragino Sans GB W3"/>
                <a:ea typeface="Hiragino Sans GB W3"/>
                <a:cs typeface="Hiragino Sans GB W3"/>
              </a:rPr>
              <a:t> 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(~12 kcal/mol)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9F04-D39D-3F4F-BA16-ECD2571E421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03" y="4717726"/>
            <a:ext cx="4185612" cy="24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Box 1"/>
          <p:cNvSpPr txBox="1">
            <a:spLocks noChangeArrowheads="1"/>
          </p:cNvSpPr>
          <p:nvPr/>
        </p:nvSpPr>
        <p:spPr bwMode="auto">
          <a:xfrm>
            <a:off x="867737" y="2298295"/>
            <a:ext cx="7949156" cy="208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dirty="0">
                <a:latin typeface="Arial" charset="0"/>
                <a:cs typeface="Arial" charset="0"/>
              </a:rPr>
              <a:t>Rhenium Catalyzed </a:t>
            </a:r>
            <a:r>
              <a:rPr lang="en-US" sz="4100" dirty="0">
                <a:latin typeface="Arial" charset="0"/>
                <a:ea typeface="ＭＳ 明朝" charset="0"/>
                <a:cs typeface="ＭＳ 明朝" charset="0"/>
              </a:rPr>
              <a:t>CO</a:t>
            </a:r>
            <a:r>
              <a:rPr lang="en-US" sz="4100" baseline="-25000" dirty="0">
                <a:latin typeface="Arial" charset="0"/>
                <a:ea typeface="ＭＳ 明朝" charset="0"/>
                <a:cs typeface="ＭＳ 明朝" charset="0"/>
              </a:rPr>
              <a:t>2</a:t>
            </a:r>
            <a:r>
              <a:rPr lang="en-US" sz="4100" dirty="0">
                <a:latin typeface="Arial" charset="0"/>
                <a:ea typeface="ＭＳ 明朝" charset="0"/>
                <a:cs typeface="ＭＳ 明朝" charset="0"/>
              </a:rPr>
              <a:t>-capture</a:t>
            </a:r>
          </a:p>
          <a:p>
            <a:pPr eaLnBrk="1" hangingPunct="1"/>
            <a:endParaRPr lang="en-US" sz="2100" dirty="0">
              <a:latin typeface="Arial" charset="0"/>
              <a:ea typeface="ＭＳ 明朝" charset="0"/>
              <a:cs typeface="ＭＳ 明朝" charset="0"/>
            </a:endParaRPr>
          </a:p>
          <a:p>
            <a:pPr eaLnBrk="1" hangingPunct="1"/>
            <a:r>
              <a:rPr lang="en-US" sz="3300" i="1" dirty="0">
                <a:latin typeface="Arial" charset="0"/>
                <a:ea typeface="ＭＳ 明朝" charset="0"/>
                <a:cs typeface="ＭＳ 明朝" charset="0"/>
              </a:rPr>
              <a:t>(Use of greenhouse gas CO</a:t>
            </a:r>
            <a:r>
              <a:rPr lang="en-US" sz="3300" i="1" baseline="-25000" dirty="0">
                <a:latin typeface="Arial" charset="0"/>
                <a:ea typeface="ＭＳ 明朝" charset="0"/>
                <a:cs typeface="ＭＳ 明朝" charset="0"/>
              </a:rPr>
              <a:t>2 </a:t>
            </a:r>
            <a:r>
              <a:rPr lang="en-US" sz="3300" i="1" dirty="0">
                <a:latin typeface="Arial" charset="0"/>
                <a:ea typeface="ＭＳ 明朝" charset="0"/>
                <a:cs typeface="ＭＳ 明朝" charset="0"/>
              </a:rPr>
              <a:t>as chemical feedstock instead of sequestration)</a:t>
            </a:r>
            <a:r>
              <a:rPr lang="en-US" sz="3300" i="1" dirty="0">
                <a:latin typeface="Arial" charset="0"/>
                <a:cs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8354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D1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7" y="409466"/>
            <a:ext cx="9327068" cy="610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extBox 1"/>
          <p:cNvSpPr txBox="1">
            <a:spLocks noChangeArrowheads="1"/>
          </p:cNvSpPr>
          <p:nvPr/>
        </p:nvSpPr>
        <p:spPr bwMode="auto">
          <a:xfrm>
            <a:off x="4343048" y="170071"/>
            <a:ext cx="4766319" cy="48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Coupling of CO</a:t>
            </a:r>
            <a:r>
              <a:rPr lang="en-US" baseline="-25000" dirty="0">
                <a:solidFill>
                  <a:srgbClr val="0000FF"/>
                </a:solidFill>
                <a:latin typeface="Arial" charset="0"/>
                <a:cs typeface="Arial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 with an epoxide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69419" y="2352202"/>
            <a:ext cx="1540181" cy="384122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37.6 kcal/</a:t>
            </a:r>
            <a:r>
              <a:rPr lang="en-US" b="1" dirty="0" err="1" smtClean="0">
                <a:solidFill>
                  <a:srgbClr val="008000"/>
                </a:solidFill>
              </a:rPr>
              <a:t>mol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9513" y="5032474"/>
            <a:ext cx="1419673" cy="672214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6.6 </a:t>
            </a:r>
            <a:r>
              <a:rPr lang="en-US" b="1" dirty="0">
                <a:solidFill>
                  <a:srgbClr val="008000"/>
                </a:solidFill>
              </a:rPr>
              <a:t>kcal/</a:t>
            </a:r>
            <a:r>
              <a:rPr lang="en-US" b="1" dirty="0" err="1">
                <a:solidFill>
                  <a:srgbClr val="008000"/>
                </a:solidFill>
              </a:rPr>
              <a:t>mol</a:t>
            </a:r>
            <a:endParaRPr lang="en-US" b="1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49005" y="6002767"/>
            <a:ext cx="1540181" cy="384122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13.3 kcal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 smtClean="0">
                <a:solidFill>
                  <a:srgbClr val="008000"/>
                </a:solidFill>
              </a:rPr>
              <a:t>mol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793" y="6538252"/>
            <a:ext cx="1593933" cy="384122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15.5  </a:t>
            </a:r>
            <a:r>
              <a:rPr lang="en-US" b="1" dirty="0">
                <a:solidFill>
                  <a:srgbClr val="008000"/>
                </a:solidFill>
              </a:rPr>
              <a:t>kcal/</a:t>
            </a:r>
            <a:r>
              <a:rPr lang="en-US" b="1" dirty="0" err="1" smtClean="0">
                <a:solidFill>
                  <a:srgbClr val="008000"/>
                </a:solidFill>
              </a:rPr>
              <a:t>mol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374" y="1679998"/>
            <a:ext cx="2000620" cy="672214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Product: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Cyclic 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arbonate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26207" y="4438302"/>
            <a:ext cx="187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Most critical step </a:t>
            </a:r>
          </a:p>
        </p:txBody>
      </p:sp>
    </p:spTree>
    <p:extLst>
      <p:ext uri="{BB962C8B-B14F-4D97-AF65-F5344CB8AC3E}">
        <p14:creationId xmlns:p14="http://schemas.microsoft.com/office/powerpoint/2010/main" val="48557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 descr="D2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0" y="435894"/>
            <a:ext cx="9235498" cy="668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TextBox 1"/>
          <p:cNvSpPr txBox="1">
            <a:spLocks noChangeArrowheads="1"/>
          </p:cNvSpPr>
          <p:nvPr/>
        </p:nvSpPr>
        <p:spPr bwMode="auto">
          <a:xfrm>
            <a:off x="1425877" y="104028"/>
            <a:ext cx="6864053" cy="48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  <a:latin typeface="Arial" charset="0"/>
                <a:cs typeface="Arial" charset="0"/>
              </a:rPr>
              <a:t>STEP 1: Epoxide coordination and ring opening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8280" y="4023700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1067" y="294501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9443" y="727661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18925" y="2588098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14919" y="282817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33751" y="2327883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4656" y="2704938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5877" y="5550152"/>
            <a:ext cx="2128592" cy="400110"/>
          </a:xfrm>
          <a:prstGeom prst="rect">
            <a:avLst/>
          </a:prstGeom>
          <a:noFill/>
        </p:spPr>
        <p:txBody>
          <a:bodyPr wrap="square" lIns="91416" tIns="45706" rIns="91416" bIns="45706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Arial"/>
                <a:cs typeface="Arial"/>
              </a:rPr>
              <a:t>37.6 kcal/</a:t>
            </a:r>
            <a:r>
              <a:rPr lang="en-US" sz="2000" b="1" dirty="0" err="1">
                <a:solidFill>
                  <a:srgbClr val="008000"/>
                </a:solidFill>
                <a:latin typeface="Arial"/>
                <a:cs typeface="Arial"/>
              </a:rPr>
              <a:t>mol</a:t>
            </a:r>
            <a:endParaRPr lang="en-US" sz="2000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2228" y="3308324"/>
            <a:ext cx="2249434" cy="584776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change in coordination</a:t>
            </a:r>
          </a:p>
          <a:p>
            <a:r>
              <a:rPr lang="en-US" sz="1600" dirty="0">
                <a:latin typeface="Arial"/>
                <a:cs typeface="Arial"/>
              </a:rPr>
              <a:t>number</a:t>
            </a:r>
          </a:p>
        </p:txBody>
      </p:sp>
    </p:spTree>
    <p:extLst>
      <p:ext uri="{BB962C8B-B14F-4D97-AF65-F5344CB8AC3E}">
        <p14:creationId xmlns:p14="http://schemas.microsoft.com/office/powerpoint/2010/main" val="43237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8795" y="13212"/>
            <a:ext cx="5709853" cy="512164"/>
          </a:xfrm>
          <a:prstGeom prst="rect">
            <a:avLst/>
          </a:prstGeom>
          <a:noFill/>
        </p:spPr>
        <p:txBody>
          <a:bodyPr wrap="square" lIns="94547" tIns="47273" rIns="94547" bIns="47273" rtlCol="0"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sz="2500" dirty="0">
                <a:latin typeface="Arial" charset="0"/>
                <a:cs typeface="Arial" charset="0"/>
              </a:rPr>
              <a:t>Rhenium Catalyzed </a:t>
            </a:r>
            <a:r>
              <a:rPr lang="en-US" sz="2500" dirty="0">
                <a:latin typeface="Arial" charset="0"/>
                <a:ea typeface="ＭＳ 明朝" charset="0"/>
                <a:cs typeface="ＭＳ 明朝" charset="0"/>
              </a:rPr>
              <a:t>CO</a:t>
            </a:r>
            <a:r>
              <a:rPr lang="en-US" sz="2500" baseline="-25000" dirty="0">
                <a:latin typeface="Arial" charset="0"/>
                <a:ea typeface="ＭＳ 明朝" charset="0"/>
                <a:cs typeface="ＭＳ 明朝" charset="0"/>
              </a:rPr>
              <a:t>2</a:t>
            </a:r>
            <a:r>
              <a:rPr lang="en-US" sz="2500" dirty="0">
                <a:latin typeface="Arial" charset="0"/>
                <a:ea typeface="ＭＳ 明朝" charset="0"/>
                <a:cs typeface="ＭＳ 明朝" charset="0"/>
              </a:rPr>
              <a:t>-capture </a:t>
            </a:r>
          </a:p>
        </p:txBody>
      </p:sp>
      <p:pic>
        <p:nvPicPr>
          <p:cNvPr id="4" name="Re-Step1-tex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57" y="811025"/>
            <a:ext cx="4579398" cy="5634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5778" y="2562474"/>
            <a:ext cx="3185359" cy="124966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dirty="0">
                <a:solidFill>
                  <a:srgbClr val="0000FF"/>
                </a:solidFill>
                <a:latin typeface="Arial" charset="0"/>
                <a:ea typeface="ＭＳ 明朝" charset="0"/>
                <a:cs typeface="ＭＳ 明朝" charset="0"/>
              </a:rPr>
              <a:t>Step 1: </a:t>
            </a:r>
          </a:p>
          <a:p>
            <a:r>
              <a:rPr lang="en-US" sz="2500" dirty="0">
                <a:solidFill>
                  <a:srgbClr val="0000FF"/>
                </a:solidFill>
                <a:latin typeface="Arial" charset="0"/>
                <a:ea typeface="ＭＳ 明朝" charset="0"/>
                <a:cs typeface="ＭＳ 明朝" charset="0"/>
              </a:rPr>
              <a:t>Epoxide coordination</a:t>
            </a:r>
          </a:p>
          <a:p>
            <a:r>
              <a:rPr lang="en-US" sz="2500" dirty="0">
                <a:solidFill>
                  <a:srgbClr val="0000FF"/>
                </a:solidFill>
                <a:latin typeface="Arial" charset="0"/>
                <a:ea typeface="ＭＳ 明朝" charset="0"/>
                <a:cs typeface="ＭＳ 明朝" charset="0"/>
              </a:rPr>
              <a:t>and ring opening</a:t>
            </a:r>
          </a:p>
        </p:txBody>
      </p:sp>
    </p:spTree>
    <p:extLst>
      <p:ext uri="{BB962C8B-B14F-4D97-AF65-F5344CB8AC3E}">
        <p14:creationId xmlns:p14="http://schemas.microsoft.com/office/powerpoint/2010/main" val="11562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D3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0" y="449102"/>
            <a:ext cx="9235498" cy="668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TextBox 1"/>
          <p:cNvSpPr txBox="1">
            <a:spLocks noChangeArrowheads="1"/>
          </p:cNvSpPr>
          <p:nvPr/>
        </p:nvSpPr>
        <p:spPr bwMode="auto">
          <a:xfrm>
            <a:off x="2812520" y="85866"/>
            <a:ext cx="4319271" cy="48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  <a:latin typeface="Arial" charset="0"/>
                <a:cs typeface="Arial" charset="0"/>
              </a:rPr>
              <a:t>STEP 2: CO</a:t>
            </a:r>
            <a:r>
              <a:rPr lang="en-US" baseline="-25000">
                <a:solidFill>
                  <a:srgbClr val="0000FF"/>
                </a:solidFill>
                <a:latin typeface="Arial" charset="0"/>
                <a:cs typeface="Arial" charset="0"/>
              </a:rPr>
              <a:t>2</a:t>
            </a:r>
            <a:r>
              <a:rPr lang="en-US">
                <a:solidFill>
                  <a:srgbClr val="0000FF"/>
                </a:solidFill>
                <a:latin typeface="Arial" charset="0"/>
                <a:cs typeface="Arial" charset="0"/>
              </a:rPr>
              <a:t> insertion, part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2836" y="3989900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36610" y="3989900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04851" y="374141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73294" y="2595324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33751" y="1197390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2836" y="5603068"/>
            <a:ext cx="1638890" cy="400110"/>
          </a:xfrm>
          <a:prstGeom prst="rect">
            <a:avLst/>
          </a:prstGeom>
          <a:noFill/>
        </p:spPr>
        <p:txBody>
          <a:bodyPr wrap="none" lIns="91416" tIns="45706" rIns="91416" bIns="45706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Arial"/>
                <a:cs typeface="Arial"/>
              </a:rPr>
              <a:t>6.6 kcal/</a:t>
            </a:r>
            <a:r>
              <a:rPr lang="en-US" sz="2000" b="1" dirty="0" err="1">
                <a:solidFill>
                  <a:srgbClr val="008000"/>
                </a:solidFill>
                <a:latin typeface="Arial"/>
                <a:cs typeface="Arial"/>
              </a:rPr>
              <a:t>mol</a:t>
            </a:r>
            <a:endParaRPr lang="en-US" sz="2000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9139" y="3024872"/>
            <a:ext cx="2298361" cy="380934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a</a:t>
            </a:r>
            <a:r>
              <a:rPr lang="en-US" dirty="0" smtClean="0">
                <a:latin typeface="Arial"/>
                <a:cs typeface="Arial"/>
              </a:rPr>
              <a:t>fter loss of one CO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159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 descr="D4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0" y="449102"/>
            <a:ext cx="9235498" cy="668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extBox 1"/>
          <p:cNvSpPr txBox="1">
            <a:spLocks noChangeArrowheads="1"/>
          </p:cNvSpPr>
          <p:nvPr/>
        </p:nvSpPr>
        <p:spPr bwMode="auto">
          <a:xfrm>
            <a:off x="3021823" y="143654"/>
            <a:ext cx="4319271" cy="48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STEP 2: CO</a:t>
            </a:r>
            <a:r>
              <a:rPr lang="en-US" baseline="-25000" dirty="0">
                <a:solidFill>
                  <a:srgbClr val="0000FF"/>
                </a:solidFill>
                <a:latin typeface="Arial" charset="0"/>
                <a:cs typeface="Arial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 insertion, part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6232" y="402271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70922" y="402271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44659" y="375657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9319" y="80146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307" y="2926021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89434" y="3771856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40280" y="5461958"/>
            <a:ext cx="1781532" cy="400110"/>
          </a:xfrm>
          <a:prstGeom prst="rect">
            <a:avLst/>
          </a:prstGeom>
          <a:noFill/>
        </p:spPr>
        <p:txBody>
          <a:bodyPr wrap="none" lIns="91416" tIns="45706" rIns="91416" bIns="45706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Arial"/>
                <a:cs typeface="Arial"/>
              </a:rPr>
              <a:t>13.3 kcal/</a:t>
            </a:r>
            <a:r>
              <a:rPr lang="en-US" sz="2000" b="1" dirty="0" err="1">
                <a:solidFill>
                  <a:srgbClr val="008000"/>
                </a:solidFill>
                <a:latin typeface="Arial"/>
                <a:cs typeface="Arial"/>
              </a:rPr>
              <a:t>mol</a:t>
            </a:r>
            <a:endParaRPr lang="en-US" sz="2000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89437" y="4676269"/>
            <a:ext cx="1895371" cy="338554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distorted boat form</a:t>
            </a:r>
          </a:p>
        </p:txBody>
      </p:sp>
    </p:spTree>
    <p:extLst>
      <p:ext uri="{BB962C8B-B14F-4D97-AF65-F5344CB8AC3E}">
        <p14:creationId xmlns:p14="http://schemas.microsoft.com/office/powerpoint/2010/main" val="335558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683" y="1"/>
            <a:ext cx="5709853" cy="512164"/>
          </a:xfrm>
          <a:prstGeom prst="rect">
            <a:avLst/>
          </a:prstGeom>
          <a:noFill/>
        </p:spPr>
        <p:txBody>
          <a:bodyPr wrap="square" lIns="94547" tIns="47273" rIns="94547" bIns="47273" rtlCol="0"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sz="2500" dirty="0">
                <a:latin typeface="Arial" charset="0"/>
                <a:cs typeface="Arial" charset="0"/>
              </a:rPr>
              <a:t>Rhenium Catalyzed </a:t>
            </a:r>
            <a:r>
              <a:rPr lang="en-US" sz="2500" dirty="0">
                <a:latin typeface="Arial" charset="0"/>
                <a:ea typeface="ＭＳ 明朝" charset="0"/>
                <a:cs typeface="ＭＳ 明朝" charset="0"/>
              </a:rPr>
              <a:t>CO</a:t>
            </a:r>
            <a:r>
              <a:rPr lang="en-US" sz="2500" baseline="-25000" dirty="0">
                <a:latin typeface="Arial" charset="0"/>
                <a:ea typeface="ＭＳ 明朝" charset="0"/>
                <a:cs typeface="ＭＳ 明朝" charset="0"/>
              </a:rPr>
              <a:t>2</a:t>
            </a:r>
            <a:r>
              <a:rPr lang="en-US" sz="2500" dirty="0">
                <a:latin typeface="Arial" charset="0"/>
                <a:ea typeface="ＭＳ 明朝" charset="0"/>
                <a:cs typeface="ＭＳ 明朝" charset="0"/>
              </a:rPr>
              <a:t>-capture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631" y="811025"/>
            <a:ext cx="3856327" cy="418661"/>
          </a:xfrm>
          <a:prstGeom prst="rect">
            <a:avLst/>
          </a:prstGeom>
          <a:noFill/>
        </p:spPr>
        <p:txBody>
          <a:bodyPr wrap="square" lIns="94547" tIns="47273" rIns="94547" bIns="47273" rtlCol="0">
            <a:spAutoFit/>
          </a:bodyPr>
          <a:lstStyle/>
          <a:p>
            <a:r>
              <a:rPr lang="en-US" sz="2100" dirty="0">
                <a:solidFill>
                  <a:srgbClr val="0000FF"/>
                </a:solidFill>
                <a:latin typeface="Arial" charset="0"/>
                <a:cs typeface="Arial" charset="0"/>
              </a:rPr>
              <a:t>STEP 2: CO</a:t>
            </a:r>
            <a:r>
              <a:rPr lang="en-US" sz="2100" baseline="-25000" dirty="0">
                <a:solidFill>
                  <a:srgbClr val="0000FF"/>
                </a:solidFill>
                <a:latin typeface="Arial" charset="0"/>
                <a:cs typeface="Arial" charset="0"/>
              </a:rPr>
              <a:t>2</a:t>
            </a:r>
            <a:r>
              <a:rPr lang="en-US" sz="2100" dirty="0">
                <a:solidFill>
                  <a:srgbClr val="0000FF"/>
                </a:solidFill>
                <a:latin typeface="Arial" charset="0"/>
                <a:cs typeface="Arial" charset="0"/>
              </a:rPr>
              <a:t> insertion part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1439" y="808053"/>
            <a:ext cx="3820268" cy="418661"/>
          </a:xfrm>
          <a:prstGeom prst="rect">
            <a:avLst/>
          </a:prstGeom>
          <a:noFill/>
        </p:spPr>
        <p:txBody>
          <a:bodyPr wrap="square" lIns="94547" tIns="47273" rIns="94547" bIns="47273" rtlCol="0">
            <a:spAutoFit/>
          </a:bodyPr>
          <a:lstStyle/>
          <a:p>
            <a:r>
              <a:rPr lang="en-US" sz="2100" dirty="0">
                <a:solidFill>
                  <a:srgbClr val="0000FF"/>
                </a:solidFill>
                <a:latin typeface="Arial" charset="0"/>
                <a:cs typeface="Arial" charset="0"/>
              </a:rPr>
              <a:t>STEP 2: CO</a:t>
            </a:r>
            <a:r>
              <a:rPr lang="en-US" sz="2100" baseline="-25000" dirty="0">
                <a:solidFill>
                  <a:srgbClr val="0000FF"/>
                </a:solidFill>
                <a:latin typeface="Arial" charset="0"/>
                <a:cs typeface="Arial" charset="0"/>
              </a:rPr>
              <a:t>2</a:t>
            </a:r>
            <a:r>
              <a:rPr lang="en-US" sz="2100" dirty="0">
                <a:solidFill>
                  <a:srgbClr val="0000FF"/>
                </a:solidFill>
                <a:latin typeface="Arial" charset="0"/>
                <a:cs typeface="Arial" charset="0"/>
              </a:rPr>
              <a:t> insertion part 2</a:t>
            </a:r>
          </a:p>
        </p:txBody>
      </p:sp>
      <p:pic>
        <p:nvPicPr>
          <p:cNvPr id="3" name="Re-Step2-tex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" y="1543383"/>
            <a:ext cx="4688389" cy="4733958"/>
          </a:xfrm>
          <a:prstGeom prst="rect">
            <a:avLst/>
          </a:prstGeom>
        </p:spPr>
      </p:pic>
      <p:pic>
        <p:nvPicPr>
          <p:cNvPr id="7" name="ReStep25-text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0249" y="1543383"/>
            <a:ext cx="4688389" cy="473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5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 descr="D5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0" y="462311"/>
            <a:ext cx="9235498" cy="668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TextBox 1"/>
          <p:cNvSpPr txBox="1">
            <a:spLocks noChangeArrowheads="1"/>
          </p:cNvSpPr>
          <p:nvPr/>
        </p:nvSpPr>
        <p:spPr bwMode="auto">
          <a:xfrm>
            <a:off x="1216574" y="59449"/>
            <a:ext cx="7561073" cy="48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STEP 3: Formation of 5 membered ring carbonate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6574" y="375219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0792" y="375219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6886" y="252152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9319" y="3383153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3954" y="2877097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7353" y="4003047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9063" y="675541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6582" y="5585429"/>
            <a:ext cx="1852791" cy="400110"/>
          </a:xfrm>
          <a:prstGeom prst="rect">
            <a:avLst/>
          </a:prstGeom>
          <a:noFill/>
        </p:spPr>
        <p:txBody>
          <a:bodyPr wrap="none" lIns="91416" tIns="45706" rIns="91416" bIns="45706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Arial"/>
                <a:cs typeface="Arial"/>
              </a:rPr>
              <a:t>15.5  kcal/</a:t>
            </a:r>
            <a:r>
              <a:rPr lang="en-US" sz="2000" b="1" dirty="0" err="1">
                <a:solidFill>
                  <a:srgbClr val="008000"/>
                </a:solidFill>
                <a:latin typeface="Arial"/>
                <a:cs typeface="Arial"/>
              </a:rPr>
              <a:t>mol</a:t>
            </a:r>
            <a:endParaRPr lang="en-US" sz="2000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34089" y="5389448"/>
            <a:ext cx="1821837" cy="669025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rial"/>
                <a:cs typeface="Arial"/>
              </a:rPr>
              <a:t>e</a:t>
            </a: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xothermic by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40  </a:t>
            </a:r>
            <a:r>
              <a:rPr lang="en-US" b="1" dirty="0">
                <a:solidFill>
                  <a:srgbClr val="008000"/>
                </a:solidFill>
                <a:latin typeface="Arial"/>
                <a:cs typeface="Arial"/>
              </a:rPr>
              <a:t>kcal/</a:t>
            </a:r>
            <a:r>
              <a:rPr lang="en-US" b="1" dirty="0" err="1" smtClean="0">
                <a:solidFill>
                  <a:srgbClr val="008000"/>
                </a:solidFill>
                <a:latin typeface="Arial"/>
                <a:cs typeface="Arial"/>
              </a:rPr>
              <a:t>mol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46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8795" y="13212"/>
            <a:ext cx="5709853" cy="512164"/>
          </a:xfrm>
          <a:prstGeom prst="rect">
            <a:avLst/>
          </a:prstGeom>
          <a:noFill/>
        </p:spPr>
        <p:txBody>
          <a:bodyPr wrap="square" lIns="94547" tIns="47273" rIns="94547" bIns="47273" rtlCol="0"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sz="2500" dirty="0">
                <a:latin typeface="Arial" charset="0"/>
                <a:cs typeface="Arial" charset="0"/>
              </a:rPr>
              <a:t>Rhenium Catalyzed </a:t>
            </a:r>
            <a:r>
              <a:rPr lang="en-US" sz="2500" dirty="0">
                <a:latin typeface="Arial" charset="0"/>
                <a:ea typeface="ＭＳ 明朝" charset="0"/>
                <a:cs typeface="ＭＳ 明朝" charset="0"/>
              </a:rPr>
              <a:t>CO</a:t>
            </a:r>
            <a:r>
              <a:rPr lang="en-US" sz="2500" baseline="-25000" dirty="0">
                <a:latin typeface="Arial" charset="0"/>
                <a:ea typeface="ＭＳ 明朝" charset="0"/>
                <a:cs typeface="ＭＳ 明朝" charset="0"/>
              </a:rPr>
              <a:t>2</a:t>
            </a:r>
            <a:r>
              <a:rPr lang="en-US" sz="2500" dirty="0">
                <a:latin typeface="Arial" charset="0"/>
                <a:ea typeface="ＭＳ 明朝" charset="0"/>
                <a:cs typeface="ＭＳ 明朝" charset="0"/>
              </a:rPr>
              <a:t>-capture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4838" y="1736744"/>
            <a:ext cx="3671476" cy="1248397"/>
          </a:xfrm>
          <a:prstGeom prst="rect">
            <a:avLst/>
          </a:prstGeom>
          <a:noFill/>
        </p:spPr>
        <p:txBody>
          <a:bodyPr wrap="square" lIns="94547" tIns="47273" rIns="94547" bIns="47273" rtlCol="0">
            <a:spAutoFit/>
          </a:bodyPr>
          <a:lstStyle/>
          <a:p>
            <a:r>
              <a:rPr lang="en-US" sz="2500" dirty="0">
                <a:solidFill>
                  <a:srgbClr val="0000FF"/>
                </a:solidFill>
                <a:latin typeface="Arial" charset="0"/>
                <a:cs typeface="Arial" charset="0"/>
              </a:rPr>
              <a:t>STEP 3: Formation of  </a:t>
            </a:r>
          </a:p>
          <a:p>
            <a:r>
              <a:rPr lang="en-US" sz="2500" dirty="0">
                <a:solidFill>
                  <a:srgbClr val="0000FF"/>
                </a:solidFill>
                <a:latin typeface="Arial" charset="0"/>
                <a:cs typeface="Arial" charset="0"/>
              </a:rPr>
              <a:t>5-membered ring carbonate</a:t>
            </a:r>
          </a:p>
        </p:txBody>
      </p:sp>
      <p:pic>
        <p:nvPicPr>
          <p:cNvPr id="3" name="ReStep3-tex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92" y="1017062"/>
            <a:ext cx="5507287" cy="556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ehekin_River_Vall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25" y="897413"/>
            <a:ext cx="7200745" cy="54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309327" y="175015"/>
            <a:ext cx="8988194" cy="67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547" tIns="47273" rIns="94547" bIns="47273">
            <a:spAutoFit/>
          </a:bodyPr>
          <a:lstStyle/>
          <a:p>
            <a:r>
              <a:rPr lang="en-US" sz="3700" dirty="0">
                <a:solidFill>
                  <a:srgbClr val="0000FF"/>
                </a:solidFill>
                <a:latin typeface="Arial" charset="0"/>
                <a:cs typeface="Arial" charset="0"/>
              </a:rPr>
              <a:t>Unified Reaction Valley Approach (URVA) </a:t>
            </a:r>
          </a:p>
        </p:txBody>
      </p:sp>
      <p:sp>
        <p:nvSpPr>
          <p:cNvPr id="16388" name="TextBox 41"/>
          <p:cNvSpPr txBox="1">
            <a:spLocks noChangeArrowheads="1"/>
          </p:cNvSpPr>
          <p:nvPr/>
        </p:nvSpPr>
        <p:spPr bwMode="auto">
          <a:xfrm>
            <a:off x="5298801" y="2283075"/>
            <a:ext cx="845390" cy="67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700" dirty="0">
                <a:solidFill>
                  <a:srgbClr val="FF0000"/>
                </a:solidFill>
                <a:latin typeface="Arial" charset="0"/>
                <a:cs typeface="Arial" charset="0"/>
              </a:rPr>
              <a:t>TS</a:t>
            </a:r>
          </a:p>
        </p:txBody>
      </p:sp>
      <p:sp>
        <p:nvSpPr>
          <p:cNvPr id="43" name="Freeform 42"/>
          <p:cNvSpPr/>
          <p:nvPr/>
        </p:nvSpPr>
        <p:spPr>
          <a:xfrm>
            <a:off x="5721506" y="3416072"/>
            <a:ext cx="42515" cy="52834"/>
          </a:xfrm>
          <a:custGeom>
            <a:avLst/>
            <a:gdLst>
              <a:gd name="connsiteX0" fmla="*/ 42334 w 42334"/>
              <a:gd name="connsiteY0" fmla="*/ 50800 h 50800"/>
              <a:gd name="connsiteX1" fmla="*/ 0 w 42334"/>
              <a:gd name="connsiteY1" fmla="*/ 0 h 5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334" h="50800">
                <a:moveTo>
                  <a:pt x="42334" y="50800"/>
                </a:moveTo>
                <a:cubicBezTo>
                  <a:pt x="13687" y="3055"/>
                  <a:pt x="31653" y="15825"/>
                  <a:pt x="0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4547" tIns="47273" rIns="94547" bIns="4727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9586" y="6607334"/>
            <a:ext cx="9204286" cy="384122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Based 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on the features of the quantum chemically determined potential energy surface</a:t>
            </a:r>
            <a:r>
              <a:rPr lang="en-US" dirty="0" smtClean="0">
                <a:solidFill>
                  <a:srgbClr val="0000FF"/>
                </a:solidFill>
                <a:effectLst/>
                <a:latin typeface="Arial"/>
                <a:cs typeface="Arial"/>
              </a:rPr>
              <a:t> 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656994" y="3451854"/>
            <a:ext cx="1152119" cy="2898178"/>
          </a:xfrm>
          <a:custGeom>
            <a:avLst/>
            <a:gdLst>
              <a:gd name="connsiteX0" fmla="*/ 1058333 w 1118524"/>
              <a:gd name="connsiteY0" fmla="*/ 0 h 2786585"/>
              <a:gd name="connsiteX1" fmla="*/ 1049867 w 1118524"/>
              <a:gd name="connsiteY1" fmla="*/ 127000 h 2786585"/>
              <a:gd name="connsiteX2" fmla="*/ 1041400 w 1118524"/>
              <a:gd name="connsiteY2" fmla="*/ 152400 h 2786585"/>
              <a:gd name="connsiteX3" fmla="*/ 1032933 w 1118524"/>
              <a:gd name="connsiteY3" fmla="*/ 194734 h 2786585"/>
              <a:gd name="connsiteX4" fmla="*/ 1016000 w 1118524"/>
              <a:gd name="connsiteY4" fmla="*/ 245534 h 2786585"/>
              <a:gd name="connsiteX5" fmla="*/ 1007533 w 1118524"/>
              <a:gd name="connsiteY5" fmla="*/ 270934 h 2786585"/>
              <a:gd name="connsiteX6" fmla="*/ 973667 w 1118524"/>
              <a:gd name="connsiteY6" fmla="*/ 321734 h 2786585"/>
              <a:gd name="connsiteX7" fmla="*/ 956733 w 1118524"/>
              <a:gd name="connsiteY7" fmla="*/ 372534 h 2786585"/>
              <a:gd name="connsiteX8" fmla="*/ 905933 w 1118524"/>
              <a:gd name="connsiteY8" fmla="*/ 440267 h 2786585"/>
              <a:gd name="connsiteX9" fmla="*/ 880533 w 1118524"/>
              <a:gd name="connsiteY9" fmla="*/ 482600 h 2786585"/>
              <a:gd name="connsiteX10" fmla="*/ 872067 w 1118524"/>
              <a:gd name="connsiteY10" fmla="*/ 508000 h 2786585"/>
              <a:gd name="connsiteX11" fmla="*/ 855133 w 1118524"/>
              <a:gd name="connsiteY11" fmla="*/ 524934 h 2786585"/>
              <a:gd name="connsiteX12" fmla="*/ 821267 w 1118524"/>
              <a:gd name="connsiteY12" fmla="*/ 575734 h 2786585"/>
              <a:gd name="connsiteX13" fmla="*/ 804333 w 1118524"/>
              <a:gd name="connsiteY13" fmla="*/ 592667 h 2786585"/>
              <a:gd name="connsiteX14" fmla="*/ 787400 w 1118524"/>
              <a:gd name="connsiteY14" fmla="*/ 618067 h 2786585"/>
              <a:gd name="connsiteX15" fmla="*/ 762000 w 1118524"/>
              <a:gd name="connsiteY15" fmla="*/ 635000 h 2786585"/>
              <a:gd name="connsiteX16" fmla="*/ 745067 w 1118524"/>
              <a:gd name="connsiteY16" fmla="*/ 651934 h 2786585"/>
              <a:gd name="connsiteX17" fmla="*/ 719667 w 1118524"/>
              <a:gd name="connsiteY17" fmla="*/ 660400 h 2786585"/>
              <a:gd name="connsiteX18" fmla="*/ 694267 w 1118524"/>
              <a:gd name="connsiteY18" fmla="*/ 677334 h 2786585"/>
              <a:gd name="connsiteX19" fmla="*/ 668867 w 1118524"/>
              <a:gd name="connsiteY19" fmla="*/ 685800 h 2786585"/>
              <a:gd name="connsiteX20" fmla="*/ 618067 w 1118524"/>
              <a:gd name="connsiteY20" fmla="*/ 719667 h 2786585"/>
              <a:gd name="connsiteX21" fmla="*/ 567267 w 1118524"/>
              <a:gd name="connsiteY21" fmla="*/ 736600 h 2786585"/>
              <a:gd name="connsiteX22" fmla="*/ 524933 w 1118524"/>
              <a:gd name="connsiteY22" fmla="*/ 762000 h 2786585"/>
              <a:gd name="connsiteX23" fmla="*/ 474133 w 1118524"/>
              <a:gd name="connsiteY23" fmla="*/ 787400 h 2786585"/>
              <a:gd name="connsiteX24" fmla="*/ 431800 w 1118524"/>
              <a:gd name="connsiteY24" fmla="*/ 812800 h 2786585"/>
              <a:gd name="connsiteX25" fmla="*/ 414867 w 1118524"/>
              <a:gd name="connsiteY25" fmla="*/ 829734 h 2786585"/>
              <a:gd name="connsiteX26" fmla="*/ 364067 w 1118524"/>
              <a:gd name="connsiteY26" fmla="*/ 846667 h 2786585"/>
              <a:gd name="connsiteX27" fmla="*/ 338667 w 1118524"/>
              <a:gd name="connsiteY27" fmla="*/ 855134 h 2786585"/>
              <a:gd name="connsiteX28" fmla="*/ 313267 w 1118524"/>
              <a:gd name="connsiteY28" fmla="*/ 863600 h 2786585"/>
              <a:gd name="connsiteX29" fmla="*/ 296333 w 1118524"/>
              <a:gd name="connsiteY29" fmla="*/ 880534 h 2786585"/>
              <a:gd name="connsiteX30" fmla="*/ 203200 w 1118524"/>
              <a:gd name="connsiteY30" fmla="*/ 905934 h 2786585"/>
              <a:gd name="connsiteX31" fmla="*/ 152400 w 1118524"/>
              <a:gd name="connsiteY31" fmla="*/ 931334 h 2786585"/>
              <a:gd name="connsiteX32" fmla="*/ 127000 w 1118524"/>
              <a:gd name="connsiteY32" fmla="*/ 948267 h 2786585"/>
              <a:gd name="connsiteX33" fmla="*/ 101600 w 1118524"/>
              <a:gd name="connsiteY33" fmla="*/ 956734 h 2786585"/>
              <a:gd name="connsiteX34" fmla="*/ 50800 w 1118524"/>
              <a:gd name="connsiteY34" fmla="*/ 982134 h 2786585"/>
              <a:gd name="connsiteX35" fmla="*/ 8467 w 1118524"/>
              <a:gd name="connsiteY35" fmla="*/ 1032934 h 2786585"/>
              <a:gd name="connsiteX36" fmla="*/ 0 w 1118524"/>
              <a:gd name="connsiteY36" fmla="*/ 1058334 h 2786585"/>
              <a:gd name="connsiteX37" fmla="*/ 16933 w 1118524"/>
              <a:gd name="connsiteY37" fmla="*/ 1134534 h 2786585"/>
              <a:gd name="connsiteX38" fmla="*/ 33867 w 1118524"/>
              <a:gd name="connsiteY38" fmla="*/ 1151467 h 2786585"/>
              <a:gd name="connsiteX39" fmla="*/ 42333 w 1118524"/>
              <a:gd name="connsiteY39" fmla="*/ 1176867 h 2786585"/>
              <a:gd name="connsiteX40" fmla="*/ 84667 w 1118524"/>
              <a:gd name="connsiteY40" fmla="*/ 1219200 h 2786585"/>
              <a:gd name="connsiteX41" fmla="*/ 169333 w 1118524"/>
              <a:gd name="connsiteY41" fmla="*/ 1270000 h 2786585"/>
              <a:gd name="connsiteX42" fmla="*/ 186267 w 1118524"/>
              <a:gd name="connsiteY42" fmla="*/ 1286934 h 2786585"/>
              <a:gd name="connsiteX43" fmla="*/ 237067 w 1118524"/>
              <a:gd name="connsiteY43" fmla="*/ 1320800 h 2786585"/>
              <a:gd name="connsiteX44" fmla="*/ 228600 w 1118524"/>
              <a:gd name="connsiteY44" fmla="*/ 1422400 h 2786585"/>
              <a:gd name="connsiteX45" fmla="*/ 228600 w 1118524"/>
              <a:gd name="connsiteY45" fmla="*/ 1498600 h 2786585"/>
              <a:gd name="connsiteX46" fmla="*/ 262467 w 1118524"/>
              <a:gd name="connsiteY46" fmla="*/ 1540934 h 2786585"/>
              <a:gd name="connsiteX47" fmla="*/ 270933 w 1118524"/>
              <a:gd name="connsiteY47" fmla="*/ 1566334 h 2786585"/>
              <a:gd name="connsiteX48" fmla="*/ 321733 w 1118524"/>
              <a:gd name="connsiteY48" fmla="*/ 1591734 h 2786585"/>
              <a:gd name="connsiteX49" fmla="*/ 347133 w 1118524"/>
              <a:gd name="connsiteY49" fmla="*/ 1608667 h 2786585"/>
              <a:gd name="connsiteX50" fmla="*/ 372533 w 1118524"/>
              <a:gd name="connsiteY50" fmla="*/ 1617134 h 2786585"/>
              <a:gd name="connsiteX51" fmla="*/ 423333 w 1118524"/>
              <a:gd name="connsiteY51" fmla="*/ 1651000 h 2786585"/>
              <a:gd name="connsiteX52" fmla="*/ 448733 w 1118524"/>
              <a:gd name="connsiteY52" fmla="*/ 1659467 h 2786585"/>
              <a:gd name="connsiteX53" fmla="*/ 499533 w 1118524"/>
              <a:gd name="connsiteY53" fmla="*/ 1693334 h 2786585"/>
              <a:gd name="connsiteX54" fmla="*/ 516467 w 1118524"/>
              <a:gd name="connsiteY54" fmla="*/ 1718734 h 2786585"/>
              <a:gd name="connsiteX55" fmla="*/ 541867 w 1118524"/>
              <a:gd name="connsiteY55" fmla="*/ 1744134 h 2786585"/>
              <a:gd name="connsiteX56" fmla="*/ 550333 w 1118524"/>
              <a:gd name="connsiteY56" fmla="*/ 1769534 h 2786585"/>
              <a:gd name="connsiteX57" fmla="*/ 541867 w 1118524"/>
              <a:gd name="connsiteY57" fmla="*/ 1811867 h 2786585"/>
              <a:gd name="connsiteX58" fmla="*/ 508000 w 1118524"/>
              <a:gd name="connsiteY58" fmla="*/ 1845734 h 2786585"/>
              <a:gd name="connsiteX59" fmla="*/ 499533 w 1118524"/>
              <a:gd name="connsiteY59" fmla="*/ 1871134 h 2786585"/>
              <a:gd name="connsiteX60" fmla="*/ 482600 w 1118524"/>
              <a:gd name="connsiteY60" fmla="*/ 1930400 h 2786585"/>
              <a:gd name="connsiteX61" fmla="*/ 491067 w 1118524"/>
              <a:gd name="connsiteY61" fmla="*/ 1955800 h 2786585"/>
              <a:gd name="connsiteX62" fmla="*/ 499533 w 1118524"/>
              <a:gd name="connsiteY62" fmla="*/ 1989667 h 2786585"/>
              <a:gd name="connsiteX63" fmla="*/ 516467 w 1118524"/>
              <a:gd name="connsiteY63" fmla="*/ 2015067 h 2786585"/>
              <a:gd name="connsiteX64" fmla="*/ 524933 w 1118524"/>
              <a:gd name="connsiteY64" fmla="*/ 2040467 h 2786585"/>
              <a:gd name="connsiteX65" fmla="*/ 550333 w 1118524"/>
              <a:gd name="connsiteY65" fmla="*/ 2057400 h 2786585"/>
              <a:gd name="connsiteX66" fmla="*/ 567267 w 1118524"/>
              <a:gd name="connsiteY66" fmla="*/ 2074334 h 2786585"/>
              <a:gd name="connsiteX67" fmla="*/ 601133 w 1118524"/>
              <a:gd name="connsiteY67" fmla="*/ 2150534 h 2786585"/>
              <a:gd name="connsiteX68" fmla="*/ 609600 w 1118524"/>
              <a:gd name="connsiteY68" fmla="*/ 2175934 h 2786585"/>
              <a:gd name="connsiteX69" fmla="*/ 643467 w 1118524"/>
              <a:gd name="connsiteY69" fmla="*/ 2184400 h 2786585"/>
              <a:gd name="connsiteX70" fmla="*/ 685800 w 1118524"/>
              <a:gd name="connsiteY70" fmla="*/ 2218267 h 2786585"/>
              <a:gd name="connsiteX71" fmla="*/ 711200 w 1118524"/>
              <a:gd name="connsiteY71" fmla="*/ 2226734 h 2786585"/>
              <a:gd name="connsiteX72" fmla="*/ 762000 w 1118524"/>
              <a:gd name="connsiteY72" fmla="*/ 2260600 h 2786585"/>
              <a:gd name="connsiteX73" fmla="*/ 804333 w 1118524"/>
              <a:gd name="connsiteY73" fmla="*/ 2286000 h 2786585"/>
              <a:gd name="connsiteX74" fmla="*/ 846667 w 1118524"/>
              <a:gd name="connsiteY74" fmla="*/ 2311400 h 2786585"/>
              <a:gd name="connsiteX75" fmla="*/ 863600 w 1118524"/>
              <a:gd name="connsiteY75" fmla="*/ 2328334 h 2786585"/>
              <a:gd name="connsiteX76" fmla="*/ 889000 w 1118524"/>
              <a:gd name="connsiteY76" fmla="*/ 2336800 h 2786585"/>
              <a:gd name="connsiteX77" fmla="*/ 956733 w 1118524"/>
              <a:gd name="connsiteY77" fmla="*/ 2362200 h 2786585"/>
              <a:gd name="connsiteX78" fmla="*/ 999067 w 1118524"/>
              <a:gd name="connsiteY78" fmla="*/ 2396067 h 2786585"/>
              <a:gd name="connsiteX79" fmla="*/ 1032933 w 1118524"/>
              <a:gd name="connsiteY79" fmla="*/ 2413000 h 2786585"/>
              <a:gd name="connsiteX80" fmla="*/ 1075267 w 1118524"/>
              <a:gd name="connsiteY80" fmla="*/ 2455334 h 2786585"/>
              <a:gd name="connsiteX81" fmla="*/ 1100667 w 1118524"/>
              <a:gd name="connsiteY81" fmla="*/ 2472267 h 2786585"/>
              <a:gd name="connsiteX82" fmla="*/ 1117600 w 1118524"/>
              <a:gd name="connsiteY82" fmla="*/ 2497667 h 2786585"/>
              <a:gd name="connsiteX83" fmla="*/ 1083733 w 1118524"/>
              <a:gd name="connsiteY83" fmla="*/ 2582334 h 2786585"/>
              <a:gd name="connsiteX84" fmla="*/ 1041400 w 1118524"/>
              <a:gd name="connsiteY84" fmla="*/ 2641600 h 2786585"/>
              <a:gd name="connsiteX85" fmla="*/ 1016000 w 1118524"/>
              <a:gd name="connsiteY85" fmla="*/ 2667000 h 2786585"/>
              <a:gd name="connsiteX86" fmla="*/ 982133 w 1118524"/>
              <a:gd name="connsiteY86" fmla="*/ 2726267 h 2786585"/>
              <a:gd name="connsiteX87" fmla="*/ 956733 w 1118524"/>
              <a:gd name="connsiteY87" fmla="*/ 2743200 h 2786585"/>
              <a:gd name="connsiteX88" fmla="*/ 905933 w 1118524"/>
              <a:gd name="connsiteY88" fmla="*/ 2785534 h 2786585"/>
              <a:gd name="connsiteX89" fmla="*/ 914400 w 1118524"/>
              <a:gd name="connsiteY89" fmla="*/ 2760134 h 2786585"/>
              <a:gd name="connsiteX90" fmla="*/ 948267 w 1118524"/>
              <a:gd name="connsiteY90" fmla="*/ 2734734 h 278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118524" h="2786585">
                <a:moveTo>
                  <a:pt x="1058333" y="0"/>
                </a:moveTo>
                <a:cubicBezTo>
                  <a:pt x="1055511" y="42333"/>
                  <a:pt x="1054552" y="84832"/>
                  <a:pt x="1049867" y="127000"/>
                </a:cubicBezTo>
                <a:cubicBezTo>
                  <a:pt x="1048881" y="135870"/>
                  <a:pt x="1043565" y="143742"/>
                  <a:pt x="1041400" y="152400"/>
                </a:cubicBezTo>
                <a:cubicBezTo>
                  <a:pt x="1037910" y="166361"/>
                  <a:pt x="1036719" y="180850"/>
                  <a:pt x="1032933" y="194734"/>
                </a:cubicBezTo>
                <a:cubicBezTo>
                  <a:pt x="1028237" y="211954"/>
                  <a:pt x="1021644" y="228601"/>
                  <a:pt x="1016000" y="245534"/>
                </a:cubicBezTo>
                <a:cubicBezTo>
                  <a:pt x="1013178" y="254001"/>
                  <a:pt x="1012483" y="263508"/>
                  <a:pt x="1007533" y="270934"/>
                </a:cubicBezTo>
                <a:cubicBezTo>
                  <a:pt x="996244" y="287867"/>
                  <a:pt x="980103" y="302427"/>
                  <a:pt x="973667" y="321734"/>
                </a:cubicBezTo>
                <a:cubicBezTo>
                  <a:pt x="968022" y="338667"/>
                  <a:pt x="966634" y="357682"/>
                  <a:pt x="956733" y="372534"/>
                </a:cubicBezTo>
                <a:cubicBezTo>
                  <a:pt x="918439" y="429976"/>
                  <a:pt x="937258" y="408944"/>
                  <a:pt x="905933" y="440267"/>
                </a:cubicBezTo>
                <a:cubicBezTo>
                  <a:pt x="881950" y="512220"/>
                  <a:pt x="915399" y="424491"/>
                  <a:pt x="880533" y="482600"/>
                </a:cubicBezTo>
                <a:cubicBezTo>
                  <a:pt x="875941" y="490253"/>
                  <a:pt x="876659" y="500347"/>
                  <a:pt x="872067" y="508000"/>
                </a:cubicBezTo>
                <a:cubicBezTo>
                  <a:pt x="867960" y="514845"/>
                  <a:pt x="859923" y="518548"/>
                  <a:pt x="855133" y="524934"/>
                </a:cubicBezTo>
                <a:cubicBezTo>
                  <a:pt x="842922" y="541215"/>
                  <a:pt x="835658" y="561344"/>
                  <a:pt x="821267" y="575734"/>
                </a:cubicBezTo>
                <a:cubicBezTo>
                  <a:pt x="815622" y="581378"/>
                  <a:pt x="809320" y="586434"/>
                  <a:pt x="804333" y="592667"/>
                </a:cubicBezTo>
                <a:cubicBezTo>
                  <a:pt x="797976" y="600613"/>
                  <a:pt x="794595" y="610872"/>
                  <a:pt x="787400" y="618067"/>
                </a:cubicBezTo>
                <a:cubicBezTo>
                  <a:pt x="780205" y="625262"/>
                  <a:pt x="769946" y="628643"/>
                  <a:pt x="762000" y="635000"/>
                </a:cubicBezTo>
                <a:cubicBezTo>
                  <a:pt x="755767" y="639987"/>
                  <a:pt x="751912" y="647827"/>
                  <a:pt x="745067" y="651934"/>
                </a:cubicBezTo>
                <a:cubicBezTo>
                  <a:pt x="737414" y="656526"/>
                  <a:pt x="728134" y="657578"/>
                  <a:pt x="719667" y="660400"/>
                </a:cubicBezTo>
                <a:cubicBezTo>
                  <a:pt x="711200" y="666045"/>
                  <a:pt x="703369" y="672783"/>
                  <a:pt x="694267" y="677334"/>
                </a:cubicBezTo>
                <a:cubicBezTo>
                  <a:pt x="686285" y="681325"/>
                  <a:pt x="676669" y="681466"/>
                  <a:pt x="668867" y="685800"/>
                </a:cubicBezTo>
                <a:cubicBezTo>
                  <a:pt x="651077" y="695683"/>
                  <a:pt x="637374" y="713231"/>
                  <a:pt x="618067" y="719667"/>
                </a:cubicBezTo>
                <a:lnTo>
                  <a:pt x="567267" y="736600"/>
                </a:lnTo>
                <a:cubicBezTo>
                  <a:pt x="534190" y="769677"/>
                  <a:pt x="568899" y="740017"/>
                  <a:pt x="524933" y="762000"/>
                </a:cubicBezTo>
                <a:cubicBezTo>
                  <a:pt x="459282" y="794826"/>
                  <a:pt x="537976" y="766121"/>
                  <a:pt x="474133" y="787400"/>
                </a:cubicBezTo>
                <a:cubicBezTo>
                  <a:pt x="431228" y="830307"/>
                  <a:pt x="486754" y="779827"/>
                  <a:pt x="431800" y="812800"/>
                </a:cubicBezTo>
                <a:cubicBezTo>
                  <a:pt x="424955" y="816907"/>
                  <a:pt x="422007" y="826164"/>
                  <a:pt x="414867" y="829734"/>
                </a:cubicBezTo>
                <a:cubicBezTo>
                  <a:pt x="398902" y="837717"/>
                  <a:pt x="381000" y="841023"/>
                  <a:pt x="364067" y="846667"/>
                </a:cubicBezTo>
                <a:lnTo>
                  <a:pt x="338667" y="855134"/>
                </a:lnTo>
                <a:lnTo>
                  <a:pt x="313267" y="863600"/>
                </a:lnTo>
                <a:cubicBezTo>
                  <a:pt x="307622" y="869245"/>
                  <a:pt x="303670" y="877389"/>
                  <a:pt x="296333" y="880534"/>
                </a:cubicBezTo>
                <a:cubicBezTo>
                  <a:pt x="251794" y="899622"/>
                  <a:pt x="248679" y="875615"/>
                  <a:pt x="203200" y="905934"/>
                </a:cubicBezTo>
                <a:cubicBezTo>
                  <a:pt x="130408" y="954461"/>
                  <a:pt x="222507" y="896281"/>
                  <a:pt x="152400" y="931334"/>
                </a:cubicBezTo>
                <a:cubicBezTo>
                  <a:pt x="143299" y="935885"/>
                  <a:pt x="136101" y="943716"/>
                  <a:pt x="127000" y="948267"/>
                </a:cubicBezTo>
                <a:cubicBezTo>
                  <a:pt x="119018" y="952258"/>
                  <a:pt x="109582" y="952743"/>
                  <a:pt x="101600" y="956734"/>
                </a:cubicBezTo>
                <a:cubicBezTo>
                  <a:pt x="35948" y="989560"/>
                  <a:pt x="114644" y="960852"/>
                  <a:pt x="50800" y="982134"/>
                </a:cubicBezTo>
                <a:cubicBezTo>
                  <a:pt x="32074" y="1000860"/>
                  <a:pt x="20255" y="1009358"/>
                  <a:pt x="8467" y="1032934"/>
                </a:cubicBezTo>
                <a:cubicBezTo>
                  <a:pt x="4476" y="1040916"/>
                  <a:pt x="2822" y="1049867"/>
                  <a:pt x="0" y="1058334"/>
                </a:cubicBezTo>
                <a:cubicBezTo>
                  <a:pt x="1709" y="1068586"/>
                  <a:pt x="7315" y="1118504"/>
                  <a:pt x="16933" y="1134534"/>
                </a:cubicBezTo>
                <a:cubicBezTo>
                  <a:pt x="21040" y="1141379"/>
                  <a:pt x="28222" y="1145823"/>
                  <a:pt x="33867" y="1151467"/>
                </a:cubicBezTo>
                <a:cubicBezTo>
                  <a:pt x="36689" y="1159934"/>
                  <a:pt x="36978" y="1169727"/>
                  <a:pt x="42333" y="1176867"/>
                </a:cubicBezTo>
                <a:cubicBezTo>
                  <a:pt x="54307" y="1192832"/>
                  <a:pt x="66818" y="1210275"/>
                  <a:pt x="84667" y="1219200"/>
                </a:cubicBezTo>
                <a:cubicBezTo>
                  <a:pt x="111388" y="1232561"/>
                  <a:pt x="148903" y="1249570"/>
                  <a:pt x="169333" y="1270000"/>
                </a:cubicBezTo>
                <a:cubicBezTo>
                  <a:pt x="174978" y="1275645"/>
                  <a:pt x="179881" y="1282144"/>
                  <a:pt x="186267" y="1286934"/>
                </a:cubicBezTo>
                <a:cubicBezTo>
                  <a:pt x="202548" y="1299145"/>
                  <a:pt x="237067" y="1320800"/>
                  <a:pt x="237067" y="1320800"/>
                </a:cubicBezTo>
                <a:cubicBezTo>
                  <a:pt x="234245" y="1354667"/>
                  <a:pt x="233092" y="1388714"/>
                  <a:pt x="228600" y="1422400"/>
                </a:cubicBezTo>
                <a:cubicBezTo>
                  <a:pt x="222135" y="1470886"/>
                  <a:pt x="204372" y="1425917"/>
                  <a:pt x="228600" y="1498600"/>
                </a:cubicBezTo>
                <a:cubicBezTo>
                  <a:pt x="233941" y="1514622"/>
                  <a:pt x="250906" y="1529373"/>
                  <a:pt x="262467" y="1540934"/>
                </a:cubicBezTo>
                <a:cubicBezTo>
                  <a:pt x="265289" y="1549401"/>
                  <a:pt x="265358" y="1559365"/>
                  <a:pt x="270933" y="1566334"/>
                </a:cubicBezTo>
                <a:cubicBezTo>
                  <a:pt x="287108" y="1586552"/>
                  <a:pt x="301284" y="1581509"/>
                  <a:pt x="321733" y="1591734"/>
                </a:cubicBezTo>
                <a:cubicBezTo>
                  <a:pt x="330834" y="1596285"/>
                  <a:pt x="338032" y="1604116"/>
                  <a:pt x="347133" y="1608667"/>
                </a:cubicBezTo>
                <a:cubicBezTo>
                  <a:pt x="355115" y="1612658"/>
                  <a:pt x="364731" y="1612800"/>
                  <a:pt x="372533" y="1617134"/>
                </a:cubicBezTo>
                <a:cubicBezTo>
                  <a:pt x="390323" y="1627017"/>
                  <a:pt x="404026" y="1644564"/>
                  <a:pt x="423333" y="1651000"/>
                </a:cubicBezTo>
                <a:cubicBezTo>
                  <a:pt x="431800" y="1653822"/>
                  <a:pt x="440931" y="1655133"/>
                  <a:pt x="448733" y="1659467"/>
                </a:cubicBezTo>
                <a:cubicBezTo>
                  <a:pt x="466523" y="1669351"/>
                  <a:pt x="499533" y="1693334"/>
                  <a:pt x="499533" y="1693334"/>
                </a:cubicBezTo>
                <a:cubicBezTo>
                  <a:pt x="505178" y="1701801"/>
                  <a:pt x="509953" y="1710917"/>
                  <a:pt x="516467" y="1718734"/>
                </a:cubicBezTo>
                <a:cubicBezTo>
                  <a:pt x="524132" y="1727932"/>
                  <a:pt x="535225" y="1734171"/>
                  <a:pt x="541867" y="1744134"/>
                </a:cubicBezTo>
                <a:cubicBezTo>
                  <a:pt x="546817" y="1751560"/>
                  <a:pt x="547511" y="1761067"/>
                  <a:pt x="550333" y="1769534"/>
                </a:cubicBezTo>
                <a:cubicBezTo>
                  <a:pt x="547511" y="1783645"/>
                  <a:pt x="548856" y="1799287"/>
                  <a:pt x="541867" y="1811867"/>
                </a:cubicBezTo>
                <a:cubicBezTo>
                  <a:pt x="534114" y="1825823"/>
                  <a:pt x="508000" y="1845734"/>
                  <a:pt x="508000" y="1845734"/>
                </a:cubicBezTo>
                <a:cubicBezTo>
                  <a:pt x="505178" y="1854201"/>
                  <a:pt x="501985" y="1862553"/>
                  <a:pt x="499533" y="1871134"/>
                </a:cubicBezTo>
                <a:cubicBezTo>
                  <a:pt x="478271" y="1945552"/>
                  <a:pt x="502901" y="1869499"/>
                  <a:pt x="482600" y="1930400"/>
                </a:cubicBezTo>
                <a:cubicBezTo>
                  <a:pt x="485422" y="1938867"/>
                  <a:pt x="488615" y="1947219"/>
                  <a:pt x="491067" y="1955800"/>
                </a:cubicBezTo>
                <a:cubicBezTo>
                  <a:pt x="494264" y="1966989"/>
                  <a:pt x="494949" y="1978971"/>
                  <a:pt x="499533" y="1989667"/>
                </a:cubicBezTo>
                <a:cubicBezTo>
                  <a:pt x="503541" y="1999020"/>
                  <a:pt x="510822" y="2006600"/>
                  <a:pt x="516467" y="2015067"/>
                </a:cubicBezTo>
                <a:cubicBezTo>
                  <a:pt x="519289" y="2023534"/>
                  <a:pt x="519358" y="2033498"/>
                  <a:pt x="524933" y="2040467"/>
                </a:cubicBezTo>
                <a:cubicBezTo>
                  <a:pt x="531290" y="2048413"/>
                  <a:pt x="542387" y="2051043"/>
                  <a:pt x="550333" y="2057400"/>
                </a:cubicBezTo>
                <a:cubicBezTo>
                  <a:pt x="556567" y="2062387"/>
                  <a:pt x="562280" y="2068100"/>
                  <a:pt x="567267" y="2074334"/>
                </a:cubicBezTo>
                <a:cubicBezTo>
                  <a:pt x="590267" y="2103085"/>
                  <a:pt x="587706" y="2110254"/>
                  <a:pt x="601133" y="2150534"/>
                </a:cubicBezTo>
                <a:cubicBezTo>
                  <a:pt x="603955" y="2159001"/>
                  <a:pt x="600942" y="2173770"/>
                  <a:pt x="609600" y="2175934"/>
                </a:cubicBezTo>
                <a:lnTo>
                  <a:pt x="643467" y="2184400"/>
                </a:lnTo>
                <a:cubicBezTo>
                  <a:pt x="659218" y="2200152"/>
                  <a:pt x="664437" y="2207585"/>
                  <a:pt x="685800" y="2218267"/>
                </a:cubicBezTo>
                <a:cubicBezTo>
                  <a:pt x="693782" y="2222258"/>
                  <a:pt x="702733" y="2223912"/>
                  <a:pt x="711200" y="2226734"/>
                </a:cubicBezTo>
                <a:cubicBezTo>
                  <a:pt x="775794" y="2291328"/>
                  <a:pt x="700731" y="2223839"/>
                  <a:pt x="762000" y="2260600"/>
                </a:cubicBezTo>
                <a:cubicBezTo>
                  <a:pt x="820109" y="2295466"/>
                  <a:pt x="732380" y="2262017"/>
                  <a:pt x="804333" y="2286000"/>
                </a:cubicBezTo>
                <a:cubicBezTo>
                  <a:pt x="847242" y="2328909"/>
                  <a:pt x="791709" y="2278425"/>
                  <a:pt x="846667" y="2311400"/>
                </a:cubicBezTo>
                <a:cubicBezTo>
                  <a:pt x="853512" y="2315507"/>
                  <a:pt x="856755" y="2324227"/>
                  <a:pt x="863600" y="2328334"/>
                </a:cubicBezTo>
                <a:cubicBezTo>
                  <a:pt x="871253" y="2332926"/>
                  <a:pt x="880644" y="2333666"/>
                  <a:pt x="889000" y="2336800"/>
                </a:cubicBezTo>
                <a:cubicBezTo>
                  <a:pt x="969991" y="2367172"/>
                  <a:pt x="899080" y="2342984"/>
                  <a:pt x="956733" y="2362200"/>
                </a:cubicBezTo>
                <a:cubicBezTo>
                  <a:pt x="975277" y="2380744"/>
                  <a:pt x="974145" y="2381826"/>
                  <a:pt x="999067" y="2396067"/>
                </a:cubicBezTo>
                <a:cubicBezTo>
                  <a:pt x="1010025" y="2402329"/>
                  <a:pt x="1022971" y="2405251"/>
                  <a:pt x="1032933" y="2413000"/>
                </a:cubicBezTo>
                <a:cubicBezTo>
                  <a:pt x="1048686" y="2425252"/>
                  <a:pt x="1058662" y="2444264"/>
                  <a:pt x="1075267" y="2455334"/>
                </a:cubicBezTo>
                <a:lnTo>
                  <a:pt x="1100667" y="2472267"/>
                </a:lnTo>
                <a:cubicBezTo>
                  <a:pt x="1106311" y="2480734"/>
                  <a:pt x="1116476" y="2487554"/>
                  <a:pt x="1117600" y="2497667"/>
                </a:cubicBezTo>
                <a:cubicBezTo>
                  <a:pt x="1122649" y="2543111"/>
                  <a:pt x="1106416" y="2550577"/>
                  <a:pt x="1083733" y="2582334"/>
                </a:cubicBezTo>
                <a:cubicBezTo>
                  <a:pt x="1064586" y="2609140"/>
                  <a:pt x="1065121" y="2613925"/>
                  <a:pt x="1041400" y="2641600"/>
                </a:cubicBezTo>
                <a:cubicBezTo>
                  <a:pt x="1033608" y="2650691"/>
                  <a:pt x="1024467" y="2658533"/>
                  <a:pt x="1016000" y="2667000"/>
                </a:cubicBezTo>
                <a:cubicBezTo>
                  <a:pt x="1009358" y="2680284"/>
                  <a:pt x="994102" y="2714298"/>
                  <a:pt x="982133" y="2726267"/>
                </a:cubicBezTo>
                <a:cubicBezTo>
                  <a:pt x="974938" y="2733462"/>
                  <a:pt x="965200" y="2737556"/>
                  <a:pt x="956733" y="2743200"/>
                </a:cubicBezTo>
                <a:cubicBezTo>
                  <a:pt x="948545" y="2755483"/>
                  <a:pt x="929371" y="2793346"/>
                  <a:pt x="905933" y="2785534"/>
                </a:cubicBezTo>
                <a:cubicBezTo>
                  <a:pt x="897466" y="2782712"/>
                  <a:pt x="908687" y="2766990"/>
                  <a:pt x="914400" y="2760134"/>
                </a:cubicBezTo>
                <a:cubicBezTo>
                  <a:pt x="923434" y="2749294"/>
                  <a:pt x="948267" y="2734734"/>
                  <a:pt x="948267" y="2734734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4547" tIns="47273" rIns="94547" bIns="47273"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89DC2-AC44-D544-805B-A4C71EF52DC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" name="ReStep25-tex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7690" y="3677374"/>
            <a:ext cx="2408968" cy="2432382"/>
          </a:xfrm>
          <a:prstGeom prst="rect">
            <a:avLst/>
          </a:prstGeom>
        </p:spPr>
      </p:pic>
      <p:pic>
        <p:nvPicPr>
          <p:cNvPr id="11" name="Picture 2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749" y="3677369"/>
            <a:ext cx="826814" cy="77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Box 1"/>
          <p:cNvSpPr txBox="1">
            <a:spLocks noChangeArrowheads="1"/>
          </p:cNvSpPr>
          <p:nvPr/>
        </p:nvSpPr>
        <p:spPr bwMode="auto">
          <a:xfrm>
            <a:off x="2943326" y="64402"/>
            <a:ext cx="3497256" cy="48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STEP 4: Addition of CO</a:t>
            </a:r>
          </a:p>
        </p:txBody>
      </p:sp>
      <p:pic>
        <p:nvPicPr>
          <p:cNvPr id="2" name="Picture 1" descr="Figure_D6_che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0" y="481352"/>
            <a:ext cx="9209335" cy="66703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7856" y="402038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1687" y="3955150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4054" y="3897144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7319" y="3539716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7827" y="642924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1909" y="3546430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33751" y="353012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8388" y="392873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1282123" y="5456780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rial"/>
                <a:cs typeface="Arial"/>
              </a:rPr>
              <a:t>~ 1 kcal/</a:t>
            </a:r>
            <a:r>
              <a:rPr lang="en-US" b="1" dirty="0" err="1">
                <a:solidFill>
                  <a:srgbClr val="008000"/>
                </a:solidFill>
                <a:latin typeface="Arial"/>
                <a:cs typeface="Arial"/>
              </a:rPr>
              <a:t>mol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36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8795" y="13212"/>
            <a:ext cx="5709853" cy="512164"/>
          </a:xfrm>
          <a:prstGeom prst="rect">
            <a:avLst/>
          </a:prstGeom>
          <a:noFill/>
        </p:spPr>
        <p:txBody>
          <a:bodyPr wrap="square" lIns="94547" tIns="47273" rIns="94547" bIns="47273" rtlCol="0"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sz="2500" dirty="0">
                <a:latin typeface="Arial" charset="0"/>
                <a:cs typeface="Arial" charset="0"/>
              </a:rPr>
              <a:t>Rhenium Catalyzed </a:t>
            </a:r>
            <a:r>
              <a:rPr lang="en-US" sz="2500" dirty="0">
                <a:latin typeface="Arial" charset="0"/>
                <a:ea typeface="ＭＳ 明朝" charset="0"/>
                <a:cs typeface="ＭＳ 明朝" charset="0"/>
              </a:rPr>
              <a:t>CO</a:t>
            </a:r>
            <a:r>
              <a:rPr lang="en-US" sz="2500" baseline="-25000" dirty="0">
                <a:latin typeface="Arial" charset="0"/>
                <a:ea typeface="ＭＳ 明朝" charset="0"/>
                <a:cs typeface="ＭＳ 明朝" charset="0"/>
              </a:rPr>
              <a:t>2</a:t>
            </a:r>
            <a:r>
              <a:rPr lang="en-US" sz="2500" dirty="0">
                <a:latin typeface="Arial" charset="0"/>
                <a:ea typeface="ＭＳ 明朝" charset="0"/>
                <a:cs typeface="ＭＳ 明朝" charset="0"/>
              </a:rPr>
              <a:t>-capture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4838" y="1736754"/>
            <a:ext cx="3671476" cy="480153"/>
          </a:xfrm>
          <a:prstGeom prst="rect">
            <a:avLst/>
          </a:prstGeom>
          <a:noFill/>
        </p:spPr>
        <p:txBody>
          <a:bodyPr wrap="square" lIns="94547" tIns="47273" rIns="94547" bIns="47273" rtlCol="0">
            <a:spAutoFit/>
          </a:bodyPr>
          <a:lstStyle/>
          <a:p>
            <a:pPr eaLnBrk="1" hangingPunct="1"/>
            <a:r>
              <a:rPr lang="en-US" sz="2500" dirty="0">
                <a:solidFill>
                  <a:srgbClr val="0000FF"/>
                </a:solidFill>
                <a:latin typeface="Arial" charset="0"/>
                <a:cs typeface="Arial" charset="0"/>
              </a:rPr>
              <a:t>STEP 4: Addition of CO</a:t>
            </a:r>
          </a:p>
        </p:txBody>
      </p:sp>
      <p:pic>
        <p:nvPicPr>
          <p:cNvPr id="4" name="ReStep4-tex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559" y="911393"/>
            <a:ext cx="5507287" cy="556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6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Box 3"/>
          <p:cNvSpPr txBox="1">
            <a:spLocks noChangeArrowheads="1"/>
          </p:cNvSpPr>
          <p:nvPr/>
        </p:nvSpPr>
        <p:spPr bwMode="auto">
          <a:xfrm>
            <a:off x="243311" y="217829"/>
            <a:ext cx="8607576" cy="362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45" tIns="47075" rIns="94145" bIns="470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2884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	</a:t>
            </a:r>
            <a:r>
              <a:rPr lang="zh-CN" altLang="en-US" sz="2884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铼催化剂的特点</a:t>
            </a:r>
            <a:endParaRPr lang="en-US" sz="2884" dirty="0">
              <a:solidFill>
                <a:srgbClr val="0000FF"/>
              </a:solidFill>
              <a:latin typeface="Hiragino Sans GB W3"/>
              <a:ea typeface="Hiragino Sans GB W3"/>
              <a:cs typeface="Hiragino Sans GB W3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sz="2884" dirty="0">
              <a:solidFill>
                <a:srgbClr val="0000FF"/>
              </a:solidFill>
              <a:latin typeface="Hiragino Sans GB W3"/>
              <a:ea typeface="Hiragino Sans GB W3"/>
              <a:cs typeface="Hiragino Sans GB W3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sz="2884" dirty="0">
              <a:latin typeface="Hiragino Sans GB W3"/>
              <a:ea typeface="Hiragino Sans GB W3"/>
              <a:cs typeface="Hiragino Sans GB W3"/>
            </a:endParaRPr>
          </a:p>
          <a:p>
            <a:pPr marL="470716" indent="-470716" eaLnBrk="1" hangingPunct="1">
              <a:lnSpc>
                <a:spcPct val="120000"/>
              </a:lnSpc>
              <a:buFont typeface="Wingdings" charset="2"/>
              <a:buChar char="v"/>
              <a:defRPr/>
            </a:pP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在数个反应相中降低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Re-C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键以及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Re-O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键形成和断裂时所需的能量</a:t>
            </a:r>
            <a:endParaRPr lang="en-US" altLang="zh-CN" sz="2472" dirty="0">
              <a:latin typeface="Hiragino Sans GB W3"/>
              <a:ea typeface="Hiragino Sans GB W3"/>
              <a:cs typeface="Hiragino Sans GB W3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sz="2472" dirty="0">
              <a:latin typeface="Hiragino Sans GB W3"/>
              <a:ea typeface="Hiragino Sans GB W3"/>
              <a:cs typeface="Hiragino Sans GB W3"/>
            </a:endParaRPr>
          </a:p>
          <a:p>
            <a:pPr marL="470716" indent="-470716" eaLnBrk="1" hangingPunct="1">
              <a:lnSpc>
                <a:spcPct val="120000"/>
              </a:lnSpc>
              <a:buFont typeface="Wingdings" charset="2"/>
              <a:buChar char="v"/>
              <a:defRPr/>
            </a:pP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铼的配位层很容易改变，从而辅助偶和反应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9F04-D39D-3F4F-BA16-ECD2571E4212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11" y="4263773"/>
            <a:ext cx="5945473" cy="260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1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Box 1"/>
          <p:cNvSpPr txBox="1">
            <a:spLocks noChangeArrowheads="1"/>
          </p:cNvSpPr>
          <p:nvPr/>
        </p:nvSpPr>
        <p:spPr bwMode="auto">
          <a:xfrm>
            <a:off x="1818330" y="2296092"/>
            <a:ext cx="5838683" cy="161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sz="4100" dirty="0">
                <a:latin typeface="Arial" charset="0"/>
                <a:cs typeface="Arial" charset="0"/>
              </a:rPr>
              <a:t>Rhodium Catalyzed </a:t>
            </a:r>
            <a:r>
              <a:rPr lang="en-US" sz="4100" dirty="0" err="1">
                <a:latin typeface="Arial" charset="0"/>
                <a:ea typeface="ＭＳ 明朝" charset="0"/>
                <a:cs typeface="ＭＳ 明朝" charset="0"/>
              </a:rPr>
              <a:t>Hydroformylation</a:t>
            </a:r>
            <a:r>
              <a:rPr lang="en-US" sz="4100" dirty="0">
                <a:latin typeface="Arial" charset="0"/>
                <a:cs typeface="Arial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4" descr="C1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" y="594387"/>
            <a:ext cx="9027830" cy="628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Rectangle 1"/>
          <p:cNvSpPr>
            <a:spLocks noChangeArrowheads="1"/>
          </p:cNvSpPr>
          <p:nvPr/>
        </p:nvSpPr>
        <p:spPr bwMode="auto">
          <a:xfrm>
            <a:off x="1559962" y="104026"/>
            <a:ext cx="6581852" cy="41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7" tIns="47273" rIns="94547" bIns="47273">
            <a:spAutoFit/>
          </a:bodyPr>
          <a:lstStyle/>
          <a:p>
            <a:r>
              <a:rPr lang="en-US" sz="2100">
                <a:solidFill>
                  <a:srgbClr val="0000FF"/>
                </a:solidFill>
                <a:latin typeface="Arial" charset="0"/>
                <a:cs typeface="Arial" charset="0"/>
              </a:rPr>
              <a:t>Catalytic Cycle: Rhodium Catalyzed </a:t>
            </a:r>
            <a:r>
              <a:rPr lang="en-US" sz="2100">
                <a:solidFill>
                  <a:srgbClr val="0000FF"/>
                </a:solidFill>
                <a:latin typeface="Arial" charset="0"/>
                <a:ea typeface="ＭＳ 明朝" charset="0"/>
                <a:cs typeface="ＭＳ 明朝" charset="0"/>
              </a:rPr>
              <a:t>Hydroformylation</a:t>
            </a:r>
            <a:r>
              <a:rPr lang="en-US" sz="2100">
                <a:solidFill>
                  <a:srgbClr val="0000FF"/>
                </a:solidFill>
                <a:latin typeface="Arial" charset="0"/>
                <a:cs typeface="Arial" charset="0"/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41295" y="581178"/>
            <a:ext cx="1657438" cy="384122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11.5 kcal/</a:t>
            </a:r>
            <a:r>
              <a:rPr lang="en-US" b="1" dirty="0" err="1" smtClean="0">
                <a:solidFill>
                  <a:srgbClr val="008000"/>
                </a:solidFill>
                <a:latin typeface="Arial"/>
                <a:cs typeface="Arial"/>
              </a:rPr>
              <a:t>mol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90214" y="5653276"/>
            <a:ext cx="1657438" cy="384122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11.7 </a:t>
            </a:r>
            <a:r>
              <a:rPr lang="en-US" b="1" dirty="0">
                <a:solidFill>
                  <a:srgbClr val="008000"/>
                </a:solidFill>
                <a:latin typeface="Arial"/>
                <a:cs typeface="Arial"/>
              </a:rPr>
              <a:t>kcal/</a:t>
            </a:r>
            <a:r>
              <a:rPr lang="en-US" b="1" dirty="0" err="1" smtClean="0">
                <a:solidFill>
                  <a:srgbClr val="008000"/>
                </a:solidFill>
                <a:latin typeface="Arial"/>
                <a:cs typeface="Arial"/>
              </a:rPr>
              <a:t>mol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15805" y="6346191"/>
            <a:ext cx="1670558" cy="384122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17.1 </a:t>
            </a:r>
            <a:r>
              <a:rPr lang="en-US" b="1" dirty="0">
                <a:solidFill>
                  <a:srgbClr val="008000"/>
                </a:solidFill>
                <a:latin typeface="Arial"/>
                <a:cs typeface="Arial"/>
              </a:rPr>
              <a:t>kcal/</a:t>
            </a:r>
            <a:r>
              <a:rPr lang="en-US" b="1" dirty="0" err="1" smtClean="0">
                <a:solidFill>
                  <a:srgbClr val="008000"/>
                </a:solidFill>
                <a:latin typeface="Arial"/>
                <a:cs typeface="Arial"/>
              </a:rPr>
              <a:t>mol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688" y="4120007"/>
            <a:ext cx="1604382" cy="384122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9.1  </a:t>
            </a:r>
            <a:r>
              <a:rPr lang="en-US" b="1" dirty="0">
                <a:solidFill>
                  <a:srgbClr val="008000"/>
                </a:solidFill>
                <a:latin typeface="Arial"/>
                <a:cs typeface="Arial"/>
              </a:rPr>
              <a:t>kcal/</a:t>
            </a:r>
            <a:r>
              <a:rPr lang="en-US" b="1" dirty="0" err="1" smtClean="0">
                <a:solidFill>
                  <a:srgbClr val="008000"/>
                </a:solidFill>
                <a:latin typeface="Arial"/>
                <a:cs typeface="Arial"/>
              </a:rPr>
              <a:t>mol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32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Box 2"/>
          <p:cNvSpPr txBox="1">
            <a:spLocks noChangeArrowheads="1"/>
          </p:cNvSpPr>
          <p:nvPr/>
        </p:nvSpPr>
        <p:spPr bwMode="auto">
          <a:xfrm>
            <a:off x="3391364" y="2536059"/>
            <a:ext cx="2119220" cy="67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23" tIns="47266" rIns="94523" bIns="4726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sz="3700">
                <a:solidFill>
                  <a:srgbClr val="FFFFFF"/>
                </a:solidFill>
                <a:latin typeface="Arial" charset="0"/>
                <a:cs typeface="Arial" charset="0"/>
              </a:rPr>
              <a:t>Catalysis</a:t>
            </a:r>
          </a:p>
        </p:txBody>
      </p:sp>
      <p:sp>
        <p:nvSpPr>
          <p:cNvPr id="99330" name="Rectangle 6"/>
          <p:cNvSpPr>
            <a:spLocks noChangeArrowheads="1"/>
          </p:cNvSpPr>
          <p:nvPr/>
        </p:nvSpPr>
        <p:spPr bwMode="auto">
          <a:xfrm>
            <a:off x="737467" y="242709"/>
            <a:ext cx="8094142" cy="54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23" tIns="47266" rIns="94523" bIns="47266">
            <a:spAutoFit/>
          </a:bodyPr>
          <a:lstStyle/>
          <a:p>
            <a:pPr algn="just"/>
            <a:r>
              <a:rPr lang="en-US" sz="2900" b="1" dirty="0">
                <a:solidFill>
                  <a:srgbClr val="0000FF"/>
                </a:solidFill>
                <a:latin typeface="Arial" charset="0"/>
                <a:cs typeface="Arial" charset="0"/>
              </a:rPr>
              <a:t>Step 1</a:t>
            </a:r>
            <a:r>
              <a:rPr lang="en-US" sz="2900" dirty="0">
                <a:solidFill>
                  <a:srgbClr val="0000FF"/>
                </a:solidFill>
                <a:latin typeface="Arial" charset="0"/>
                <a:cs typeface="Arial" charset="0"/>
              </a:rPr>
              <a:t>:  Ethylene insertion into the Rh-H bond</a:t>
            </a:r>
          </a:p>
        </p:txBody>
      </p:sp>
      <p:sp>
        <p:nvSpPr>
          <p:cNvPr id="99331" name="TextBox 1"/>
          <p:cNvSpPr txBox="1">
            <a:spLocks noChangeArrowheads="1"/>
          </p:cNvSpPr>
          <p:nvPr/>
        </p:nvSpPr>
        <p:spPr bwMode="auto">
          <a:xfrm>
            <a:off x="5829428" y="2990105"/>
            <a:ext cx="3379613" cy="48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10-phases mechanism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99332" name="Picture 2" descr="Fig1-curv-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4" y="3619153"/>
            <a:ext cx="4567059" cy="329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12" descr="Fig1-curv-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82" y="3645570"/>
            <a:ext cx="4500016" cy="32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00" y="1160706"/>
            <a:ext cx="5010192" cy="206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8875" y="446164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9734" y="482041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03726" y="4869850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20908" y="3981489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10791" y="374141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09565" y="5028073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20102" y="5028073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2118" y="374141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27353" y="5028073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3751" y="5028073"/>
            <a:ext cx="511567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29418" y="1402476"/>
            <a:ext cx="3468940" cy="1064996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100" dirty="0">
                <a:solidFill>
                  <a:srgbClr val="660066"/>
                </a:solidFill>
                <a:latin typeface="Arial" charset="0"/>
                <a:cs typeface="Arial" charset="0"/>
              </a:rPr>
              <a:t>distinct distortions of the</a:t>
            </a:r>
          </a:p>
          <a:p>
            <a:r>
              <a:rPr lang="en-US" sz="2100" dirty="0">
                <a:solidFill>
                  <a:srgbClr val="660066"/>
                </a:solidFill>
                <a:latin typeface="Arial" charset="0"/>
                <a:cs typeface="Arial" charset="0"/>
              </a:rPr>
              <a:t>butterfly form of the starting</a:t>
            </a:r>
          </a:p>
          <a:p>
            <a:r>
              <a:rPr lang="en-US" sz="2100" dirty="0">
                <a:solidFill>
                  <a:srgbClr val="660066"/>
                </a:solidFill>
                <a:latin typeface="Arial" charset="0"/>
                <a:cs typeface="Arial" charset="0"/>
              </a:rPr>
              <a:t>Rh complex</a:t>
            </a:r>
            <a:endParaRPr lang="en-US" sz="2100" dirty="0">
              <a:solidFill>
                <a:srgbClr val="66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9F04-D39D-3F4F-BA16-ECD2571E4212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03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1" y="670337"/>
            <a:ext cx="8954248" cy="64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77069" y="226876"/>
            <a:ext cx="5572956" cy="480220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“Quantization” of Rh-H bond cleavage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0584" y="4117004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2836" y="584445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6177" y="584445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1572" y="584445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12692" y="4361404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1204" y="4361404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5385" y="4361404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45464" y="4361404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6441" y="4361404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90918" y="4361404"/>
            <a:ext cx="511567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7277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39470" y="2599779"/>
            <a:ext cx="3755489" cy="864941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dirty="0">
                <a:solidFill>
                  <a:srgbClr val="0000FF"/>
                </a:solidFill>
                <a:latin typeface="Arial" charset="0"/>
                <a:cs typeface="Arial" charset="0"/>
              </a:rPr>
              <a:t>Step 1:Ethylene insertion </a:t>
            </a:r>
          </a:p>
          <a:p>
            <a:r>
              <a:rPr lang="en-US" sz="2500" dirty="0">
                <a:solidFill>
                  <a:srgbClr val="0000FF"/>
                </a:solidFill>
                <a:latin typeface="Arial" charset="0"/>
                <a:cs typeface="Arial" charset="0"/>
              </a:rPr>
              <a:t>into the Rh-H bond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0302" y="278804"/>
            <a:ext cx="6315974" cy="54417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900" dirty="0">
                <a:latin typeface="Arial" charset="0"/>
                <a:cs typeface="Arial" charset="0"/>
              </a:rPr>
              <a:t>Rhodium Catalyzed </a:t>
            </a:r>
            <a:r>
              <a:rPr lang="en-US" sz="2900" dirty="0" err="1">
                <a:latin typeface="Arial" charset="0"/>
                <a:ea typeface="ＭＳ 明朝" charset="0"/>
                <a:cs typeface="ＭＳ 明朝" charset="0"/>
              </a:rPr>
              <a:t>Hydroformylation</a:t>
            </a:r>
            <a:r>
              <a:rPr lang="en-US" sz="2900" dirty="0">
                <a:latin typeface="Arial" charset="0"/>
                <a:cs typeface="Arial" charset="0"/>
              </a:rPr>
              <a:t>  </a:t>
            </a:r>
          </a:p>
        </p:txBody>
      </p:sp>
      <p:pic>
        <p:nvPicPr>
          <p:cNvPr id="2" name="rhhydco1-text-speed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935" y="1708080"/>
            <a:ext cx="4712396" cy="471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0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Box 3"/>
          <p:cNvSpPr txBox="1">
            <a:spLocks noChangeArrowheads="1"/>
          </p:cNvSpPr>
          <p:nvPr/>
        </p:nvSpPr>
        <p:spPr bwMode="auto">
          <a:xfrm>
            <a:off x="92636" y="0"/>
            <a:ext cx="9105339" cy="481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49" tIns="47076" rIns="94149" bIns="4707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2884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    </a:t>
            </a:r>
            <a:r>
              <a:rPr lang="zh-CN" altLang="en-US" sz="2884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“有效”</a:t>
            </a:r>
            <a:r>
              <a:rPr lang="en-US" sz="2884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Rh-H</a:t>
            </a:r>
            <a:r>
              <a:rPr lang="zh-CN" altLang="en-US" sz="2884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键断裂的特</a:t>
            </a:r>
            <a:r>
              <a:rPr lang="zh-CN" altLang="en-US" sz="2884" dirty="0" smtClean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征</a:t>
            </a:r>
            <a:endParaRPr lang="en-US" sz="2884" dirty="0">
              <a:latin typeface="Hiragino Sans GB W3"/>
              <a:ea typeface="Hiragino Sans GB W3"/>
              <a:cs typeface="Hiragino Sans GB W3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sz="2884" dirty="0">
              <a:latin typeface="Hiragino Sans GB W3"/>
              <a:ea typeface="Hiragino Sans GB W3"/>
              <a:cs typeface="Hiragino Sans GB W3"/>
            </a:endParaRPr>
          </a:p>
          <a:p>
            <a:pPr marL="470735" indent="-470735" eaLnBrk="1" hangingPunct="1">
              <a:lnSpc>
                <a:spcPct val="120000"/>
              </a:lnSpc>
              <a:buFont typeface="Wingdings" charset="2"/>
              <a:buChar char="v"/>
              <a:defRPr/>
            </a:pPr>
            <a:r>
              <a:rPr lang="zh-CN" altLang="en-US" sz="2884" dirty="0">
                <a:latin typeface="Hiragino Sans GB W3"/>
                <a:ea typeface="Hiragino Sans GB W3"/>
                <a:cs typeface="Hiragino Sans GB W3"/>
              </a:rPr>
              <a:t>“抓氢键”以及“非抓氢键”来源于铑原子配位层中</a:t>
            </a:r>
            <a:r>
              <a:rPr lang="en-US" altLang="zh-CN" sz="2884" dirty="0">
                <a:latin typeface="Hiragino Sans GB W3"/>
                <a:ea typeface="Hiragino Sans GB W3"/>
                <a:cs typeface="Hiragino Sans GB W3"/>
              </a:rPr>
              <a:t> </a:t>
            </a:r>
            <a:r>
              <a:rPr lang="zh-CN" altLang="en-US" sz="2884" i="1" dirty="0">
                <a:latin typeface="Hiragino Sans GB W3"/>
                <a:ea typeface="Hiragino Sans GB W3"/>
                <a:cs typeface="Hiragino Sans GB W3"/>
              </a:rPr>
              <a:t>“</a:t>
            </a:r>
            <a:r>
              <a:rPr lang="en-US" altLang="zh-CN" sz="2884" i="1" dirty="0">
                <a:latin typeface="Hiragino Sans GB W3"/>
                <a:ea typeface="Hiragino Sans GB W3"/>
                <a:cs typeface="Hiragino Sans GB W3"/>
              </a:rPr>
              <a:t>d-</a:t>
            </a:r>
            <a:r>
              <a:rPr lang="zh-CN" altLang="en-US" sz="2884" i="1" dirty="0">
                <a:latin typeface="Hiragino Sans GB W3"/>
                <a:ea typeface="Hiragino Sans GB W3"/>
                <a:cs typeface="Hiragino Sans GB W3"/>
              </a:rPr>
              <a:t>洞”</a:t>
            </a:r>
            <a:r>
              <a:rPr lang="zh-CN" altLang="en-US" sz="2884" dirty="0">
                <a:latin typeface="Hiragino Sans GB W3"/>
                <a:ea typeface="Hiragino Sans GB W3"/>
                <a:cs typeface="Hiragino Sans GB W3"/>
              </a:rPr>
              <a:t> </a:t>
            </a:r>
            <a:r>
              <a:rPr lang="en-US" sz="2884" b="1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(</a:t>
            </a:r>
            <a:r>
              <a:rPr lang="en-US" sz="2884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M-C</a:t>
            </a:r>
            <a:r>
              <a:rPr lang="zh-CN" altLang="en-US" sz="2884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键断裂中也有这两种键，例如，铼催化捕捉</a:t>
            </a:r>
            <a:r>
              <a:rPr lang="en-US" sz="2884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CO</a:t>
            </a:r>
            <a:r>
              <a:rPr lang="en-US" sz="2884" baseline="-25000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2</a:t>
            </a:r>
            <a:r>
              <a:rPr lang="zh-CN" altLang="en-US" sz="2884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，以及在</a:t>
            </a:r>
            <a:r>
              <a:rPr lang="en-US" sz="2884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M-B</a:t>
            </a:r>
            <a:r>
              <a:rPr lang="zh-CN" altLang="en-US" sz="2884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键或</a:t>
            </a:r>
            <a:r>
              <a:rPr lang="en-US" sz="2884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M-Si</a:t>
            </a:r>
            <a:r>
              <a:rPr lang="zh-CN" altLang="en-US" sz="2884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键中</a:t>
            </a:r>
            <a:r>
              <a:rPr lang="en-US" sz="2884" b="1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)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sz="2472" dirty="0">
              <a:latin typeface="Hiragino Sans GB W3"/>
              <a:ea typeface="Hiragino Sans GB W3"/>
              <a:cs typeface="Hiragino Sans GB W3"/>
            </a:endParaRPr>
          </a:p>
          <a:p>
            <a:pPr marL="470735" indent="-470735" eaLnBrk="1" hangingPunct="1">
              <a:lnSpc>
                <a:spcPct val="120000"/>
              </a:lnSpc>
              <a:buFont typeface="Wingdings" charset="2"/>
              <a:buChar char="v"/>
              <a:defRPr/>
            </a:pPr>
            <a:r>
              <a:rPr lang="zh-CN" altLang="en-US" sz="2884" dirty="0">
                <a:latin typeface="Hiragino Sans GB W3"/>
                <a:ea typeface="Hiragino Sans GB W3"/>
                <a:cs typeface="Hiragino Sans GB W3"/>
              </a:rPr>
              <a:t>在前（后）化学区域，铑配合物的配位层容易发生改变</a:t>
            </a:r>
            <a:r>
              <a:rPr lang="en-US" sz="2884" dirty="0">
                <a:latin typeface="Hiragino Sans GB W3"/>
                <a:ea typeface="Hiragino Sans GB W3"/>
                <a:cs typeface="Hiragino Sans GB W3"/>
              </a:rPr>
              <a:t>	</a:t>
            </a:r>
            <a:r>
              <a:rPr lang="en-US" sz="2884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(</a:t>
            </a:r>
            <a:r>
              <a:rPr lang="zh-CN" altLang="en-US" sz="2884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总体结论</a:t>
            </a:r>
            <a:r>
              <a:rPr lang="en-US" sz="2884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: </a:t>
            </a:r>
            <a:r>
              <a:rPr lang="zh-CN" altLang="en-US" sz="2884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过渡金属的氧化态以及配位数都容易改变</a:t>
            </a:r>
            <a:r>
              <a:rPr lang="en-US" sz="2884" dirty="0">
                <a:solidFill>
                  <a:srgbClr val="008000"/>
                </a:solidFill>
                <a:latin typeface="Hiragino Sans GB W3"/>
                <a:ea typeface="Hiragino Sans GB W3"/>
                <a:cs typeface="Hiragino Sans GB W3"/>
              </a:rPr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9F04-D39D-3F4F-BA16-ECD2571E4212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635" y="4330135"/>
            <a:ext cx="3826797" cy="270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432FF"/>
                </a:solidFill>
              </a:rPr>
              <a:t>Fe Catalyzed Hydrogenation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2413" y="1812426"/>
            <a:ext cx="4025953" cy="46618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Ketones </a:t>
            </a:r>
            <a:r>
              <a:rPr lang="en-US" dirty="0"/>
              <a:t>and aldehydes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 </a:t>
            </a:r>
            <a:r>
              <a:rPr lang="en-US" dirty="0" smtClean="0"/>
              <a:t>alcohols</a:t>
            </a:r>
          </a:p>
          <a:p>
            <a:pPr lvl="1"/>
            <a:r>
              <a:rPr lang="en-US" dirty="0" smtClean="0"/>
              <a:t>Synthesis</a:t>
            </a:r>
          </a:p>
          <a:p>
            <a:pPr lvl="1"/>
            <a:r>
              <a:rPr lang="en-US" dirty="0" smtClean="0"/>
              <a:t>Asymmetric synthesis</a:t>
            </a:r>
          </a:p>
          <a:p>
            <a:r>
              <a:rPr lang="en-US" dirty="0" smtClean="0"/>
              <a:t>Regenerate by H</a:t>
            </a:r>
            <a:r>
              <a:rPr lang="en-US" baseline="-25000" dirty="0" smtClean="0"/>
              <a:t>2</a:t>
            </a:r>
            <a:r>
              <a:rPr lang="en-US" dirty="0" smtClean="0"/>
              <a:t> or another alcohol</a:t>
            </a:r>
          </a:p>
          <a:p>
            <a:r>
              <a:rPr lang="en-US" dirty="0" smtClean="0"/>
              <a:t>Reactions </a:t>
            </a:r>
            <a:r>
              <a:rPr lang="en-US" dirty="0"/>
              <a:t>of several substrates were </a:t>
            </a:r>
            <a:r>
              <a:rPr lang="en-US" dirty="0" smtClean="0"/>
              <a:t>examined</a:t>
            </a:r>
            <a:endParaRPr lang="en-US" dirty="0"/>
          </a:p>
          <a:p>
            <a:pPr lvl="1"/>
            <a:r>
              <a:rPr lang="en-US" dirty="0" smtClean="0"/>
              <a:t>Formaldehyde</a:t>
            </a:r>
          </a:p>
          <a:p>
            <a:pPr lvl="1"/>
            <a:r>
              <a:rPr lang="en-US" dirty="0" err="1" smtClean="0"/>
              <a:t>Ethanal</a:t>
            </a:r>
            <a:endParaRPr lang="en-US" dirty="0" smtClean="0"/>
          </a:p>
          <a:p>
            <a:pPr lvl="1"/>
            <a:r>
              <a:rPr lang="en-US" dirty="0" smtClean="0"/>
              <a:t>Acetone</a:t>
            </a:r>
          </a:p>
          <a:p>
            <a:pPr lvl="1"/>
            <a:r>
              <a:rPr lang="en-US" dirty="0" err="1" smtClean="0"/>
              <a:t>Benzaldehyde</a:t>
            </a:r>
            <a:endParaRPr lang="en-US" dirty="0"/>
          </a:p>
          <a:p>
            <a:pPr lvl="1"/>
            <a:r>
              <a:rPr lang="en-US" dirty="0" err="1" smtClean="0"/>
              <a:t>Acetophenone</a:t>
            </a:r>
            <a:endParaRPr lang="en-US" dirty="0"/>
          </a:p>
        </p:txBody>
      </p:sp>
      <p:pic>
        <p:nvPicPr>
          <p:cNvPr id="6" name="Picture 5" descr="Cyc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4" y="1812426"/>
            <a:ext cx="5224534" cy="48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8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14C6F-DF49-3340-87AD-6EEFB0070DF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15" y="367104"/>
            <a:ext cx="8946239" cy="643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5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 Catalyzed Hydrogenation</a:t>
            </a:r>
            <a:endParaRPr lang="en-US" dirty="0"/>
          </a:p>
        </p:txBody>
      </p:sp>
      <p:pic>
        <p:nvPicPr>
          <p:cNvPr id="3" name="MeM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6885" y="1682591"/>
            <a:ext cx="4845819" cy="484581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0932" y="1682592"/>
            <a:ext cx="4025953" cy="4661899"/>
          </a:xfrm>
        </p:spPr>
        <p:txBody>
          <a:bodyPr>
            <a:normAutofit/>
          </a:bodyPr>
          <a:lstStyle/>
          <a:p>
            <a:r>
              <a:rPr lang="en-US" dirty="0" smtClean="0"/>
              <a:t>Both H atoms transferred in one step</a:t>
            </a:r>
          </a:p>
          <a:p>
            <a:r>
              <a:rPr lang="en-US" dirty="0" smtClean="0"/>
              <a:t>Carbonyl is polarized, requires polarized H</a:t>
            </a:r>
            <a:r>
              <a:rPr lang="en-US" baseline="-25000" dirty="0" smtClean="0"/>
              <a:t>2</a:t>
            </a:r>
          </a:p>
          <a:p>
            <a:pPr lvl="1"/>
            <a:r>
              <a:rPr lang="en-US" dirty="0" err="1" smtClean="0"/>
              <a:t>H</a:t>
            </a:r>
            <a:r>
              <a:rPr lang="en-US" baseline="30000" dirty="0" err="1" smtClean="0"/>
              <a:t>δ</a:t>
            </a:r>
            <a:r>
              <a:rPr lang="en-US" baseline="30000" dirty="0" smtClean="0"/>
              <a:t>+</a:t>
            </a:r>
            <a:r>
              <a:rPr lang="en-US" dirty="0"/>
              <a:t> </a:t>
            </a:r>
            <a:r>
              <a:rPr lang="en-US" dirty="0" smtClean="0"/>
              <a:t>from O</a:t>
            </a:r>
            <a:endParaRPr lang="en-US" baseline="30000" dirty="0"/>
          </a:p>
          <a:p>
            <a:pPr lvl="1"/>
            <a:r>
              <a:rPr lang="en-US" dirty="0" err="1" smtClean="0"/>
              <a:t>H</a:t>
            </a:r>
            <a:r>
              <a:rPr lang="en-US" baseline="30000" dirty="0" err="1" smtClean="0"/>
              <a:t>δ</a:t>
            </a:r>
            <a:r>
              <a:rPr lang="en-US" baseline="30000" dirty="0" smtClean="0"/>
              <a:t>- </a:t>
            </a:r>
            <a:r>
              <a:rPr lang="en-US" dirty="0" smtClean="0"/>
              <a:t>from Fe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85375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Box 3"/>
          <p:cNvSpPr txBox="1">
            <a:spLocks noChangeArrowheads="1"/>
          </p:cNvSpPr>
          <p:nvPr/>
        </p:nvSpPr>
        <p:spPr bwMode="auto">
          <a:xfrm>
            <a:off x="1151175" y="191083"/>
            <a:ext cx="6540720" cy="158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53" tIns="47077" rIns="94153" bIns="4707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n-US" sz="2884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	</a:t>
            </a:r>
            <a:r>
              <a:rPr lang="zh-CN" altLang="en-US" sz="2884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过渡金属催化剂的如何作用的？</a:t>
            </a:r>
            <a:endParaRPr lang="en-US" sz="2884" dirty="0">
              <a:solidFill>
                <a:srgbClr val="0000FF"/>
              </a:solidFill>
              <a:latin typeface="Hiragino Sans GB W3"/>
              <a:ea typeface="Hiragino Sans GB W3"/>
              <a:cs typeface="Hiragino Sans GB W3"/>
            </a:endParaRPr>
          </a:p>
          <a:p>
            <a:pPr algn="ctr" eaLnBrk="1" hangingPunct="1">
              <a:lnSpc>
                <a:spcPct val="120000"/>
              </a:lnSpc>
              <a:defRPr/>
            </a:pPr>
            <a:endParaRPr lang="en-US" sz="2060" dirty="0">
              <a:solidFill>
                <a:srgbClr val="0000FF"/>
              </a:solidFill>
              <a:latin typeface="Hiragino Sans GB W3"/>
              <a:ea typeface="Hiragino Sans GB W3"/>
              <a:cs typeface="Hiragino Sans GB W3"/>
            </a:endParaRPr>
          </a:p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2884" dirty="0">
                <a:solidFill>
                  <a:srgbClr val="000000"/>
                </a:solidFill>
                <a:latin typeface="Hiragino Sans GB W3"/>
                <a:ea typeface="Hiragino Sans GB W3"/>
                <a:cs typeface="Hiragino Sans GB W3"/>
              </a:rPr>
              <a:t>通过以下方法辅助化学键断裂／形成</a:t>
            </a:r>
            <a:endParaRPr lang="en-US" sz="2884" dirty="0">
              <a:solidFill>
                <a:srgbClr val="000000"/>
              </a:solidFill>
              <a:latin typeface="Hiragino Sans GB W3"/>
              <a:ea typeface="Hiragino Sans GB W3"/>
              <a:cs typeface="Hiragino Sans GB W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1175" y="1850884"/>
            <a:ext cx="2478637" cy="2054392"/>
          </a:xfrm>
          <a:prstGeom prst="rect">
            <a:avLst/>
          </a:prstGeom>
          <a:noFill/>
        </p:spPr>
        <p:txBody>
          <a:bodyPr wrap="none" lIns="94153" tIns="47077" rIns="94153" bIns="47077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84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固定</a:t>
            </a:r>
            <a:endParaRPr lang="en-US" sz="2884" dirty="0">
              <a:solidFill>
                <a:srgbClr val="0000FF"/>
              </a:solidFill>
              <a:latin typeface="Hiragino Sans GB W3"/>
              <a:ea typeface="Hiragino Sans GB W3"/>
              <a:cs typeface="Hiragino Sans GB W3"/>
            </a:endParaRPr>
          </a:p>
          <a:p>
            <a:pPr>
              <a:lnSpc>
                <a:spcPct val="120000"/>
              </a:lnSpc>
            </a:pP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特定的结构化学</a:t>
            </a:r>
            <a:endParaRPr lang="en-US" sz="2472" dirty="0">
              <a:latin typeface="Hiragino Sans GB W3"/>
              <a:ea typeface="Hiragino Sans GB W3"/>
              <a:cs typeface="Hiragino Sans GB W3"/>
            </a:endParaRPr>
          </a:p>
          <a:p>
            <a:pPr>
              <a:lnSpc>
                <a:spcPct val="120000"/>
              </a:lnSpc>
            </a:pPr>
            <a:endParaRPr lang="en-US" sz="2472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2472" dirty="0" err="1">
                <a:solidFill>
                  <a:srgbClr val="0000FF"/>
                </a:solidFill>
                <a:latin typeface="Arial"/>
                <a:cs typeface="Arial"/>
              </a:rPr>
              <a:t>Sharpless</a:t>
            </a:r>
            <a:r>
              <a:rPr lang="zh-CN" altLang="en-US" sz="247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反应</a:t>
            </a:r>
            <a:endParaRPr lang="en-US" sz="2472" dirty="0">
              <a:solidFill>
                <a:srgbClr val="0000FF"/>
              </a:solidFill>
              <a:latin typeface="Hiragino Sans GB W3"/>
              <a:ea typeface="Hiragino Sans GB W3"/>
              <a:cs typeface="Hiragino Sans GB W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8775" y="1850885"/>
            <a:ext cx="2478637" cy="2994887"/>
          </a:xfrm>
          <a:prstGeom prst="rect">
            <a:avLst/>
          </a:prstGeom>
          <a:noFill/>
        </p:spPr>
        <p:txBody>
          <a:bodyPr wrap="none" lIns="94153" tIns="47077" rIns="94153" bIns="47077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84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转化</a:t>
            </a:r>
            <a:endParaRPr lang="en-US" sz="2884" dirty="0">
              <a:solidFill>
                <a:srgbClr val="0000FF"/>
              </a:solidFill>
              <a:latin typeface="Hiragino Sans GB W3"/>
              <a:ea typeface="Hiragino Sans GB W3"/>
              <a:cs typeface="Hiragino Sans GB W3"/>
            </a:endParaRPr>
          </a:p>
          <a:p>
            <a:pPr>
              <a:lnSpc>
                <a:spcPct val="120000"/>
              </a:lnSpc>
            </a:pP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成为多步骤过程</a:t>
            </a:r>
            <a:endParaRPr lang="en-US" sz="2472" dirty="0">
              <a:latin typeface="Hiragino Sans GB W3"/>
              <a:ea typeface="Hiragino Sans GB W3"/>
              <a:cs typeface="Hiragino Sans GB W3"/>
            </a:endParaRPr>
          </a:p>
          <a:p>
            <a:pPr>
              <a:lnSpc>
                <a:spcPct val="120000"/>
              </a:lnSpc>
            </a:pPr>
            <a:endParaRPr lang="en-US" sz="2472" dirty="0">
              <a:latin typeface="Hiragino Sans GB W3"/>
              <a:ea typeface="Hiragino Sans GB W3"/>
              <a:cs typeface="Hiragino Sans GB W3"/>
            </a:endParaRPr>
          </a:p>
          <a:p>
            <a:pPr>
              <a:lnSpc>
                <a:spcPct val="120000"/>
              </a:lnSpc>
            </a:pPr>
            <a:r>
              <a:rPr lang="en-US" sz="247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Au: </a:t>
            </a:r>
            <a:r>
              <a:rPr lang="zh-CN" altLang="en-US" sz="2472" dirty="0">
                <a:solidFill>
                  <a:srgbClr val="000000"/>
                </a:solidFill>
                <a:latin typeface="Hiragino Sans GB W3"/>
                <a:ea typeface="Hiragino Sans GB W3"/>
                <a:cs typeface="Hiragino Sans GB W3"/>
              </a:rPr>
              <a:t>一步到两步</a:t>
            </a:r>
            <a:endParaRPr lang="en-US" sz="2472" dirty="0">
              <a:latin typeface="Hiragino Sans GB W3"/>
              <a:ea typeface="Hiragino Sans GB W3"/>
              <a:cs typeface="Hiragino Sans GB W3"/>
            </a:endParaRPr>
          </a:p>
          <a:p>
            <a:pPr>
              <a:lnSpc>
                <a:spcPct val="120000"/>
              </a:lnSpc>
            </a:pPr>
            <a:r>
              <a:rPr lang="en-US" sz="247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Re: 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一步到四步</a:t>
            </a:r>
            <a:endParaRPr lang="en-US" sz="2472" dirty="0">
              <a:latin typeface="Hiragino Sans GB W3"/>
              <a:ea typeface="Hiragino Sans GB W3"/>
              <a:cs typeface="Hiragino Sans GB W3"/>
            </a:endParaRPr>
          </a:p>
          <a:p>
            <a:pPr>
              <a:lnSpc>
                <a:spcPct val="120000"/>
              </a:lnSpc>
            </a:pPr>
            <a:r>
              <a:rPr lang="en-US" sz="247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Rh: 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一相到多相</a:t>
            </a:r>
            <a:endParaRPr lang="en-US" sz="2472" dirty="0">
              <a:latin typeface="Hiragino Sans GB W3"/>
              <a:ea typeface="Hiragino Sans GB W3"/>
              <a:cs typeface="Hiragino Sans GB W3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9F04-D39D-3F4F-BA16-ECD2571E4212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8" y="4248665"/>
            <a:ext cx="4371047" cy="285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3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1"/>
          <p:cNvSpPr txBox="1">
            <a:spLocks noChangeArrowheads="1"/>
          </p:cNvSpPr>
          <p:nvPr/>
        </p:nvSpPr>
        <p:spPr bwMode="auto">
          <a:xfrm>
            <a:off x="2616298" y="138690"/>
            <a:ext cx="4324689" cy="60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300" dirty="0">
                <a:solidFill>
                  <a:srgbClr val="0000FF"/>
                </a:solidFill>
                <a:latin typeface="Arial" charset="0"/>
              </a:rPr>
              <a:t>The 11 steps of URVA</a:t>
            </a:r>
          </a:p>
        </p:txBody>
      </p:sp>
      <p:pic>
        <p:nvPicPr>
          <p:cNvPr id="27650" name="Picture 2" descr="a.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1" y="951028"/>
            <a:ext cx="8798906" cy="612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9F04-D39D-3F4F-BA16-ECD2571E4212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0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1" name="Group 1"/>
          <p:cNvGrpSpPr>
            <a:grpSpLocks/>
          </p:cNvGrpSpPr>
          <p:nvPr/>
        </p:nvGrpSpPr>
        <p:grpSpPr bwMode="auto">
          <a:xfrm>
            <a:off x="85022" y="0"/>
            <a:ext cx="9522627" cy="4494221"/>
            <a:chOff x="82530" y="0"/>
            <a:chExt cx="9245414" cy="4321174"/>
          </a:xfrm>
        </p:grpSpPr>
        <p:sp>
          <p:nvSpPr>
            <p:cNvPr id="71682" name="Rectangle 10"/>
            <p:cNvSpPr>
              <a:spLocks noChangeArrowheads="1"/>
            </p:cNvSpPr>
            <p:nvPr/>
          </p:nvSpPr>
          <p:spPr bwMode="auto">
            <a:xfrm>
              <a:off x="2524126" y="1024240"/>
              <a:ext cx="2505074" cy="220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11" tIns="40805" rIns="81611" bIns="40805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</a:rPr>
                <a:t>For each reaction:</a:t>
              </a:r>
            </a:p>
            <a:p>
              <a:endParaRPr lang="en-US">
                <a:solidFill>
                  <a:srgbClr val="000000"/>
                </a:solidFill>
              </a:endParaRPr>
            </a:p>
            <a:p>
              <a:r>
                <a:rPr lang="en-US">
                  <a:solidFill>
                    <a:srgbClr val="000000"/>
                  </a:solidFill>
                </a:rPr>
                <a:t>Computational Details</a:t>
              </a:r>
            </a:p>
            <a:p>
              <a:r>
                <a:rPr lang="en-US">
                  <a:solidFill>
                    <a:srgbClr val="000000"/>
                  </a:solidFill>
                </a:rPr>
                <a:t>Energetics</a:t>
              </a:r>
            </a:p>
            <a:p>
              <a:r>
                <a:rPr lang="en-US">
                  <a:solidFill>
                    <a:srgbClr val="000000"/>
                  </a:solidFill>
                </a:rPr>
                <a:t>Discussion</a:t>
              </a:r>
            </a:p>
            <a:p>
              <a:r>
                <a:rPr lang="en-US">
                  <a:solidFill>
                    <a:srgbClr val="000000"/>
                  </a:solidFill>
                </a:rPr>
                <a:t>Representative Literature</a:t>
              </a:r>
            </a:p>
            <a:p>
              <a:r>
                <a:rPr lang="en-US">
                  <a:solidFill>
                    <a:srgbClr val="000000"/>
                  </a:solidFill>
                </a:rPr>
                <a:t>Graphics</a:t>
              </a:r>
            </a:p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683" name="Line 11"/>
            <p:cNvSpPr>
              <a:spLocks noChangeShapeType="1"/>
            </p:cNvSpPr>
            <p:nvPr/>
          </p:nvSpPr>
          <p:spPr bwMode="auto">
            <a:xfrm flipH="1">
              <a:off x="2765426" y="3327399"/>
              <a:ext cx="447674" cy="993775"/>
            </a:xfrm>
            <a:prstGeom prst="line">
              <a:avLst/>
            </a:prstGeom>
            <a:noFill/>
            <a:ln w="38100">
              <a:solidFill>
                <a:srgbClr val="FF110E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81611" tIns="40805" rIns="81611" bIns="40805" anchor="ctr"/>
            <a:lstStyle/>
            <a:p>
              <a:endParaRPr lang="en-US"/>
            </a:p>
          </p:txBody>
        </p:sp>
        <p:pic>
          <p:nvPicPr>
            <p:cNvPr id="71684" name="Picture 4" descr="Picture 3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0" y="990600"/>
              <a:ext cx="2071931" cy="295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86" name="Text Box 7"/>
            <p:cNvSpPr txBox="1">
              <a:spLocks noChangeArrowheads="1"/>
            </p:cNvSpPr>
            <p:nvPr/>
          </p:nvSpPr>
          <p:spPr bwMode="auto">
            <a:xfrm>
              <a:off x="82530" y="0"/>
              <a:ext cx="9245414" cy="641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611" tIns="40805" rIns="81611" bIns="4080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1" lang="en-US" sz="1900" dirty="0">
                  <a:solidFill>
                    <a:srgbClr val="0000FF"/>
                  </a:solidFill>
                  <a:latin typeface="Arial" charset="0"/>
                </a:rPr>
                <a:t>CATCO’s REACTION LIBRARY: More  than 500 reactions are listed, ordered in groups </a:t>
              </a:r>
            </a:p>
            <a:p>
              <a:pPr eaLnBrk="1" hangingPunct="1"/>
              <a:r>
                <a:rPr kumimoji="1" lang="en-US" sz="1900" dirty="0">
                  <a:solidFill>
                    <a:srgbClr val="0000FF"/>
                  </a:solidFill>
                  <a:latin typeface="Arial" charset="0"/>
                </a:rPr>
                <a:t>according to common chemical classifications</a:t>
              </a:r>
            </a:p>
          </p:txBody>
        </p:sp>
      </p:grpSp>
      <p:pic>
        <p:nvPicPr>
          <p:cNvPr id="3" name="Picture 2" descr="Screen Shot 2014-11-15 at 8.14.1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4533920"/>
            <a:ext cx="5006048" cy="2357786"/>
          </a:xfrm>
          <a:prstGeom prst="rect">
            <a:avLst/>
          </a:prstGeom>
        </p:spPr>
      </p:pic>
      <p:pic>
        <p:nvPicPr>
          <p:cNvPr id="4" name="Picture 3" descr="Screen Shot 2014-11-15 at 8.16.0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11" y="869273"/>
            <a:ext cx="3943925" cy="574903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89DC2-AC44-D544-805B-A4C71EF52DC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Box 1"/>
          <p:cNvSpPr txBox="1">
            <a:spLocks noChangeArrowheads="1"/>
          </p:cNvSpPr>
          <p:nvPr/>
        </p:nvSpPr>
        <p:spPr bwMode="auto">
          <a:xfrm>
            <a:off x="658602" y="0"/>
            <a:ext cx="8438370" cy="445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53" tIns="47077" rIns="94153" bIns="4707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3296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后续的研究？</a:t>
            </a:r>
            <a:endParaRPr lang="en-US" sz="3296" dirty="0">
              <a:solidFill>
                <a:srgbClr val="0000FF"/>
              </a:solidFill>
              <a:latin typeface="Hiragino Sans GB W3"/>
              <a:ea typeface="Hiragino Sans GB W3"/>
              <a:cs typeface="Hiragino Sans GB W3"/>
            </a:endParaRPr>
          </a:p>
          <a:p>
            <a:pPr eaLnBrk="1" hangingPunct="1"/>
            <a:endParaRPr lang="en-US" sz="2472" dirty="0">
              <a:latin typeface="Hiragino Sans GB W3"/>
              <a:ea typeface="Hiragino Sans GB W3"/>
              <a:cs typeface="Hiragino Sans GB W3"/>
            </a:endParaRPr>
          </a:p>
          <a:p>
            <a:pPr marL="353064" indent="-353064" eaLnBrk="1" hangingPunct="1">
              <a:lnSpc>
                <a:spcPct val="110000"/>
              </a:lnSpc>
              <a:buFont typeface="Wingdings" charset="2"/>
              <a:buChar char="v"/>
            </a:pP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在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URVA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研究中</a:t>
            </a:r>
            <a:r>
              <a:rPr lang="zh-CN" altLang="en-US" sz="247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引入溶剂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 – QM-cluster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方法</a:t>
            </a:r>
            <a:r>
              <a:rPr lang="en-US" altLang="zh-CN" sz="2472" dirty="0">
                <a:latin typeface="Hiragino Sans GB W3"/>
                <a:ea typeface="Hiragino Sans GB W3"/>
                <a:cs typeface="Hiragino Sans GB W3"/>
              </a:rPr>
              <a:t> 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(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隐性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) 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以及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QM/MM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方法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 (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显性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) 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中的</a:t>
            </a:r>
            <a:r>
              <a:rPr lang="en-US" altLang="zh-CN" sz="2472" dirty="0">
                <a:latin typeface="Hiragino Sans GB W3"/>
                <a:ea typeface="Hiragino Sans GB W3"/>
                <a:cs typeface="Hiragino Sans GB W3"/>
              </a:rPr>
              <a:t>URVA</a:t>
            </a:r>
            <a:endParaRPr lang="en-US" sz="2472" dirty="0">
              <a:latin typeface="Hiragino Sans GB W3"/>
              <a:ea typeface="Hiragino Sans GB W3"/>
              <a:cs typeface="Hiragino Sans GB W3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	</a:t>
            </a:r>
          </a:p>
          <a:p>
            <a:pPr marL="353064" indent="-353064" eaLnBrk="1" hangingPunct="1">
              <a:lnSpc>
                <a:spcPct val="110000"/>
              </a:lnSpc>
              <a:buFont typeface="Wingdings" charset="2"/>
              <a:buChar char="v"/>
            </a:pPr>
            <a:r>
              <a:rPr lang="zh-CN" altLang="en-US" sz="247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对酶催化反应使用</a:t>
            </a:r>
            <a:r>
              <a:rPr lang="en-US" sz="247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URVA</a:t>
            </a:r>
            <a:r>
              <a:rPr lang="zh-CN" altLang="en-US" sz="247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方法</a:t>
            </a:r>
            <a:endParaRPr lang="en-US" sz="2472" dirty="0">
              <a:solidFill>
                <a:srgbClr val="0000FF"/>
              </a:solidFill>
              <a:latin typeface="Hiragino Sans GB W3"/>
              <a:ea typeface="Hiragino Sans GB W3"/>
              <a:cs typeface="Hiragino Sans GB W3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47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 </a:t>
            </a:r>
          </a:p>
          <a:p>
            <a:pPr marL="353064" indent="-353064" eaLnBrk="1" hangingPunct="1">
              <a:lnSpc>
                <a:spcPct val="110000"/>
              </a:lnSpc>
              <a:buFont typeface="Wingdings" charset="2"/>
              <a:buChar char="v"/>
            </a:pPr>
            <a:r>
              <a:rPr lang="zh-CN" altLang="en-US" sz="247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连接过渡金属催化和酶催化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–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人造金属酶</a:t>
            </a:r>
            <a:endParaRPr lang="en-US" altLang="zh-CN" sz="2472" dirty="0">
              <a:latin typeface="Hiragino Sans GB W3"/>
              <a:ea typeface="Hiragino Sans GB W3"/>
              <a:cs typeface="Hiragino Sans GB W3"/>
            </a:endParaRPr>
          </a:p>
          <a:p>
            <a:pPr marL="353064" indent="-353064" eaLnBrk="1" hangingPunct="1">
              <a:lnSpc>
                <a:spcPct val="110000"/>
              </a:lnSpc>
              <a:buFont typeface="Wingdings" charset="2"/>
              <a:buChar char="v"/>
            </a:pPr>
            <a:endParaRPr lang="en-US" sz="2472" dirty="0">
              <a:latin typeface="Hiragino Sans GB W3"/>
              <a:ea typeface="Hiragino Sans GB W3"/>
              <a:cs typeface="Hiragino Sans GB W3"/>
            </a:endParaRPr>
          </a:p>
          <a:p>
            <a:pPr marL="353064" indent="-353064" eaLnBrk="1" hangingPunct="1">
              <a:lnSpc>
                <a:spcPct val="110000"/>
              </a:lnSpc>
              <a:buFont typeface="Wingdings" charset="2"/>
              <a:buChar char="v"/>
            </a:pPr>
            <a:r>
              <a:rPr lang="zh-CN" altLang="en-US" sz="2472" dirty="0">
                <a:solidFill>
                  <a:srgbClr val="0000FF"/>
                </a:solidFill>
                <a:latin typeface="Hiragino Sans GB W3"/>
                <a:ea typeface="Hiragino Sans GB W3"/>
                <a:cs typeface="Hiragino Sans GB W3"/>
              </a:rPr>
              <a:t>研究酶类似物</a:t>
            </a:r>
            <a:r>
              <a:rPr lang="en-US" sz="2472" dirty="0">
                <a:latin typeface="Hiragino Sans GB W3"/>
                <a:ea typeface="Hiragino Sans GB W3"/>
                <a:cs typeface="Hiragino Sans GB W3"/>
              </a:rPr>
              <a:t> - </a:t>
            </a:r>
            <a:r>
              <a:rPr lang="zh-CN" altLang="en-US" sz="2472" dirty="0">
                <a:latin typeface="Hiragino Sans GB W3"/>
                <a:ea typeface="Hiragino Sans GB W3"/>
                <a:cs typeface="Hiragino Sans GB W3"/>
              </a:rPr>
              <a:t>从头开始的酶设计</a:t>
            </a:r>
            <a:endParaRPr lang="en-US" sz="2472" dirty="0">
              <a:latin typeface="Hiragino Sans GB W3"/>
              <a:ea typeface="Hiragino Sans GB W3"/>
              <a:cs typeface="Hiragino Sans GB W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12" y="4414754"/>
            <a:ext cx="4187405" cy="263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5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Arrow Connector 37"/>
          <p:cNvCxnSpPr/>
          <p:nvPr/>
        </p:nvCxnSpPr>
        <p:spPr>
          <a:xfrm>
            <a:off x="5288552" y="2211232"/>
            <a:ext cx="2206911" cy="214985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47769" y="56420"/>
            <a:ext cx="1247502" cy="672214"/>
          </a:xfrm>
          <a:prstGeom prst="rect">
            <a:avLst/>
          </a:prstGeom>
          <a:noFill/>
        </p:spPr>
        <p:txBody>
          <a:bodyPr wrap="none" lIns="94557" tIns="47278" rIns="94557" bIns="47278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OC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eactions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7845" y="91699"/>
            <a:ext cx="1154741" cy="672214"/>
          </a:xfrm>
          <a:prstGeom prst="rect">
            <a:avLst/>
          </a:prstGeom>
          <a:noFill/>
        </p:spPr>
        <p:txBody>
          <a:bodyPr wrap="none" lIns="94557" tIns="47278" rIns="94557" bIns="47278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TM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C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atalysis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442" y="1591277"/>
            <a:ext cx="1154741" cy="672214"/>
          </a:xfrm>
          <a:prstGeom prst="rect">
            <a:avLst/>
          </a:prstGeom>
          <a:noFill/>
        </p:spPr>
        <p:txBody>
          <a:bodyPr wrap="none" lIns="94557" tIns="47278" rIns="94557" bIns="47278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Enzyme</a:t>
            </a:r>
          </a:p>
          <a:p>
            <a:r>
              <a:rPr lang="en-US" dirty="0">
                <a:latin typeface="Arial"/>
                <a:cs typeface="Arial"/>
              </a:rPr>
              <a:t>C</a:t>
            </a:r>
            <a:r>
              <a:rPr lang="en-US" dirty="0" smtClean="0">
                <a:latin typeface="Arial"/>
                <a:cs typeface="Arial"/>
              </a:rPr>
              <a:t>atalysis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2165" y="1613804"/>
            <a:ext cx="1167976" cy="672214"/>
          </a:xfrm>
          <a:prstGeom prst="rect">
            <a:avLst/>
          </a:prstGeom>
          <a:noFill/>
        </p:spPr>
        <p:txBody>
          <a:bodyPr wrap="none" lIns="94557" tIns="47278" rIns="94557" bIns="47278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Metallo</a:t>
            </a:r>
            <a:r>
              <a:rPr lang="en-US" dirty="0" smtClean="0">
                <a:latin typeface="Arial"/>
                <a:cs typeface="Arial"/>
              </a:rPr>
              <a:t>-</a:t>
            </a:r>
          </a:p>
          <a:p>
            <a:r>
              <a:rPr lang="en-US" dirty="0">
                <a:latin typeface="Arial"/>
                <a:cs typeface="Arial"/>
              </a:rPr>
              <a:t>E</a:t>
            </a:r>
            <a:r>
              <a:rPr lang="en-US" dirty="0" smtClean="0">
                <a:latin typeface="Arial"/>
                <a:cs typeface="Arial"/>
              </a:rPr>
              <a:t>nzymes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3332" y="1527251"/>
            <a:ext cx="1630014" cy="736234"/>
          </a:xfrm>
          <a:prstGeom prst="rect">
            <a:avLst/>
          </a:prstGeom>
          <a:noFill/>
        </p:spPr>
        <p:txBody>
          <a:bodyPr wrap="none" lIns="94557" tIns="47278" rIns="94557" bIns="47278" rtlCol="0">
            <a:spAutoFit/>
          </a:bodyPr>
          <a:lstStyle/>
          <a:p>
            <a:pPr algn="ctr"/>
            <a:r>
              <a:rPr lang="en-US" sz="4100" dirty="0">
                <a:solidFill>
                  <a:srgbClr val="0000FF"/>
                </a:solidFill>
                <a:latin typeface="Arial"/>
                <a:cs typeface="Arial"/>
              </a:rPr>
              <a:t>URVA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0651" y="3292078"/>
            <a:ext cx="2569144" cy="672214"/>
          </a:xfrm>
          <a:prstGeom prst="rect">
            <a:avLst/>
          </a:prstGeom>
          <a:noFill/>
        </p:spPr>
        <p:txBody>
          <a:bodyPr wrap="none" lIns="94557" tIns="47278" rIns="94557" bIns="47278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Stand-alone Programs</a:t>
            </a:r>
          </a:p>
          <a:p>
            <a:pPr algn="ctr"/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URVA, </a:t>
            </a:r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LOCAL</a:t>
            </a:r>
            <a:endParaRPr lang="en-US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442" y="2955970"/>
            <a:ext cx="1375092" cy="672214"/>
          </a:xfrm>
          <a:prstGeom prst="rect">
            <a:avLst/>
          </a:prstGeom>
          <a:noFill/>
        </p:spPr>
        <p:txBody>
          <a:bodyPr wrap="none" lIns="94557" tIns="47278" rIns="94557" bIns="47278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Tutorials/</a:t>
            </a:r>
          </a:p>
          <a:p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W</a:t>
            </a:r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orkshops</a:t>
            </a:r>
            <a:endParaRPr lang="en-US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7845" y="2987421"/>
            <a:ext cx="1842032" cy="672214"/>
          </a:xfrm>
          <a:prstGeom prst="rect">
            <a:avLst/>
          </a:prstGeom>
          <a:noFill/>
        </p:spPr>
        <p:txBody>
          <a:bodyPr wrap="none" lIns="94557" tIns="47278" rIns="94557" bIns="47278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Open Access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Reaction library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846" y="4391904"/>
            <a:ext cx="2026742" cy="672214"/>
          </a:xfrm>
          <a:prstGeom prst="rect">
            <a:avLst/>
          </a:prstGeom>
          <a:noFill/>
        </p:spPr>
        <p:txBody>
          <a:bodyPr wrap="none" lIns="94557" tIns="47278" rIns="94557" bIns="47278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QM in Curvilinear</a:t>
            </a:r>
          </a:p>
          <a:p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oordinates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7141" y="5632069"/>
            <a:ext cx="1828797" cy="384122"/>
          </a:xfrm>
          <a:prstGeom prst="rect">
            <a:avLst/>
          </a:prstGeom>
          <a:noFill/>
        </p:spPr>
        <p:txBody>
          <a:bodyPr wrap="none" lIns="94557" tIns="47278" rIns="94557" bIns="47278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Arial"/>
                <a:cs typeface="Arial"/>
              </a:rPr>
              <a:t>Photochemistry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99006" y="6000265"/>
            <a:ext cx="2410788" cy="960306"/>
          </a:xfrm>
          <a:prstGeom prst="rect">
            <a:avLst/>
          </a:prstGeom>
          <a:noFill/>
        </p:spPr>
        <p:txBody>
          <a:bodyPr wrap="none" lIns="94557" tIns="47278" rIns="94557" bIns="47278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Method development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Relativistic Theory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Dirac-exact Methods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14724" y="4617122"/>
            <a:ext cx="1816142" cy="672214"/>
          </a:xfrm>
          <a:prstGeom prst="rect">
            <a:avLst/>
          </a:prstGeom>
          <a:noFill/>
        </p:spPr>
        <p:txBody>
          <a:bodyPr wrap="none" lIns="94557" tIns="47278" rIns="94557" bIns="47278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  <a:latin typeface="Arial"/>
                <a:cs typeface="Arial"/>
              </a:rPr>
              <a:t>Heterogeneous</a:t>
            </a:r>
          </a:p>
          <a:p>
            <a:pPr algn="ctr"/>
            <a:r>
              <a:rPr lang="en-US" dirty="0">
                <a:solidFill>
                  <a:srgbClr val="800000"/>
                </a:solidFill>
                <a:latin typeface="Arial"/>
                <a:cs typeface="Arial"/>
              </a:rPr>
              <a:t>C</a:t>
            </a:r>
            <a:r>
              <a:rPr lang="en-US" dirty="0" smtClean="0">
                <a:solidFill>
                  <a:srgbClr val="800000"/>
                </a:solidFill>
                <a:latin typeface="Arial"/>
                <a:cs typeface="Arial"/>
              </a:rPr>
              <a:t>atalysis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77866" y="4467391"/>
            <a:ext cx="1789440" cy="384122"/>
          </a:xfrm>
          <a:prstGeom prst="rect">
            <a:avLst/>
          </a:prstGeom>
          <a:noFill/>
        </p:spPr>
        <p:txBody>
          <a:bodyPr wrap="none" lIns="94557" tIns="47278" rIns="94557" bIns="47278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Protein Folding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95466" y="5343977"/>
            <a:ext cx="1866475" cy="672214"/>
          </a:xfrm>
          <a:prstGeom prst="rect">
            <a:avLst/>
          </a:prstGeom>
          <a:noFill/>
        </p:spPr>
        <p:txBody>
          <a:bodyPr wrap="none" lIns="94557" tIns="47278" rIns="94557" bIns="47278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800000"/>
                </a:solidFill>
                <a:latin typeface="Arial"/>
                <a:cs typeface="Arial"/>
              </a:rPr>
              <a:t>De novo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  <a:latin typeface="Arial"/>
                <a:cs typeface="Arial"/>
              </a:rPr>
              <a:t>Catalyst Design</a:t>
            </a:r>
            <a:endParaRPr lang="en-US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cxnSp>
        <p:nvCxnSpPr>
          <p:cNvPr id="20" name="Straight Arrow Connector 19"/>
          <p:cNvCxnSpPr>
            <a:cxnSpLocks noChangeAspect="1"/>
          </p:cNvCxnSpPr>
          <p:nvPr/>
        </p:nvCxnSpPr>
        <p:spPr>
          <a:xfrm flipH="1">
            <a:off x="5631412" y="624995"/>
            <a:ext cx="1474909" cy="951018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 noChangeAspect="1"/>
          </p:cNvCxnSpPr>
          <p:nvPr/>
        </p:nvCxnSpPr>
        <p:spPr>
          <a:xfrm rot="10800000" flipH="1" flipV="1">
            <a:off x="2152855" y="630886"/>
            <a:ext cx="1474909" cy="951018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694209" y="1949911"/>
            <a:ext cx="11368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8" idx="2"/>
          </p:cNvCxnSpPr>
          <p:nvPr/>
        </p:nvCxnSpPr>
        <p:spPr>
          <a:xfrm>
            <a:off x="4638339" y="2263485"/>
            <a:ext cx="0" cy="95280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625454" y="4145489"/>
            <a:ext cx="11637" cy="49283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631420" y="5298405"/>
            <a:ext cx="6925" cy="70186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288550" y="2211232"/>
            <a:ext cx="2340648" cy="3323999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1861537" y="2211232"/>
            <a:ext cx="2340648" cy="3323999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1995271" y="2211232"/>
            <a:ext cx="2206911" cy="214985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5288556" y="2211238"/>
            <a:ext cx="2029295" cy="93545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2176540" y="2193887"/>
            <a:ext cx="2029295" cy="93545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2577888" y="1932566"/>
            <a:ext cx="1136841" cy="173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6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ext Box 4"/>
          <p:cNvSpPr txBox="1">
            <a:spLocks noChangeArrowheads="1"/>
          </p:cNvSpPr>
          <p:nvPr/>
        </p:nvSpPr>
        <p:spPr bwMode="auto">
          <a:xfrm>
            <a:off x="166789" y="198131"/>
            <a:ext cx="9019654" cy="129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443" tIns="47222" rIns="94443" bIns="47222">
            <a:spAutoFit/>
          </a:bodyPr>
          <a:lstStyle>
            <a:lvl1pPr eaLnBrk="0" hangingPunct="0">
              <a:tabLst>
                <a:tab pos="4340225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4340225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tabLst>
                <a:tab pos="4340225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tabLst>
                <a:tab pos="4340225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tabLst>
                <a:tab pos="4340225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0225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0225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0225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0225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100">
                <a:solidFill>
                  <a:srgbClr val="0000FF"/>
                </a:solidFill>
                <a:latin typeface="Arial" charset="0"/>
                <a:cs typeface="Arial" charset="0"/>
              </a:rPr>
              <a:t>C</a:t>
            </a:r>
            <a:r>
              <a:rPr lang="en-US" sz="2900">
                <a:latin typeface="Arial" charset="0"/>
                <a:cs typeface="Arial" charset="0"/>
              </a:rPr>
              <a:t>omputational</a:t>
            </a:r>
            <a:r>
              <a:rPr lang="en-US" sz="380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4100">
                <a:solidFill>
                  <a:srgbClr val="0000FF"/>
                </a:solidFill>
                <a:latin typeface="Arial" charset="0"/>
                <a:cs typeface="Arial" charset="0"/>
              </a:rPr>
              <a:t>A</a:t>
            </a:r>
            <a:r>
              <a:rPr lang="en-US" sz="2900">
                <a:solidFill>
                  <a:srgbClr val="000000"/>
                </a:solidFill>
                <a:latin typeface="Arial" charset="0"/>
                <a:cs typeface="Arial" charset="0"/>
              </a:rPr>
              <a:t>nd</a:t>
            </a:r>
            <a:r>
              <a:rPr lang="en-US" sz="380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4100">
                <a:solidFill>
                  <a:srgbClr val="0000FF"/>
                </a:solidFill>
                <a:latin typeface="Arial" charset="0"/>
                <a:cs typeface="Arial" charset="0"/>
              </a:rPr>
              <a:t>T</a:t>
            </a:r>
            <a:r>
              <a:rPr lang="en-US" sz="2900">
                <a:solidFill>
                  <a:srgbClr val="000000"/>
                </a:solidFill>
                <a:latin typeface="Arial" charset="0"/>
                <a:cs typeface="Arial" charset="0"/>
              </a:rPr>
              <a:t>heoretical</a:t>
            </a:r>
            <a:r>
              <a:rPr lang="en-US" sz="290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4100">
                <a:solidFill>
                  <a:srgbClr val="0000FF"/>
                </a:solidFill>
                <a:latin typeface="Arial" charset="0"/>
                <a:cs typeface="Arial" charset="0"/>
              </a:rPr>
              <a:t>C</a:t>
            </a:r>
            <a:r>
              <a:rPr lang="en-US" sz="2900">
                <a:solidFill>
                  <a:srgbClr val="000000"/>
                </a:solidFill>
                <a:latin typeface="Arial" charset="0"/>
                <a:cs typeface="Arial" charset="0"/>
              </a:rPr>
              <a:t>hemistry</a:t>
            </a:r>
            <a:r>
              <a:rPr lang="en-US" sz="380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2900">
                <a:solidFill>
                  <a:srgbClr val="000000"/>
                </a:solidFill>
                <a:latin typeface="Arial" charset="0"/>
                <a:cs typeface="Arial" charset="0"/>
              </a:rPr>
              <a:t>Gr</a:t>
            </a:r>
            <a:r>
              <a:rPr lang="en-US" sz="4600">
                <a:solidFill>
                  <a:srgbClr val="0000FF"/>
                </a:solidFill>
                <a:latin typeface="Arial" charset="0"/>
                <a:cs typeface="Arial" charset="0"/>
              </a:rPr>
              <a:t>o</a:t>
            </a:r>
            <a:r>
              <a:rPr lang="en-US" sz="2900">
                <a:solidFill>
                  <a:srgbClr val="000000"/>
                </a:solidFill>
                <a:latin typeface="Arial" charset="0"/>
                <a:cs typeface="Arial" charset="0"/>
              </a:rPr>
              <a:t>up, </a:t>
            </a:r>
            <a:r>
              <a:rPr lang="en-US" sz="2900">
                <a:solidFill>
                  <a:srgbClr val="0000FF"/>
                </a:solidFill>
                <a:latin typeface="Arial" charset="0"/>
                <a:cs typeface="Arial" charset="0"/>
              </a:rPr>
              <a:t>CATCO:http://smu.edu/catco/ </a:t>
            </a:r>
          </a:p>
        </p:txBody>
      </p:sp>
      <p:sp>
        <p:nvSpPr>
          <p:cNvPr id="112642" name="Text Box 5"/>
          <p:cNvSpPr txBox="1">
            <a:spLocks noChangeArrowheads="1"/>
          </p:cNvSpPr>
          <p:nvPr/>
        </p:nvSpPr>
        <p:spPr bwMode="auto">
          <a:xfrm>
            <a:off x="2063602" y="2853130"/>
            <a:ext cx="190731" cy="46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443" tIns="47222" rIns="94443" bIns="4722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112643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2" y="3036395"/>
            <a:ext cx="863375" cy="87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363" y="2780249"/>
            <a:ext cx="811049" cy="81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12" y="3940077"/>
            <a:ext cx="784887" cy="79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7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13" y="4882437"/>
            <a:ext cx="863375" cy="87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76" y="1765400"/>
            <a:ext cx="840482" cy="8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096" y="1765400"/>
            <a:ext cx="850294" cy="8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797" y="1765400"/>
            <a:ext cx="850294" cy="8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72" y="2780249"/>
            <a:ext cx="887263" cy="8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01" y="2780249"/>
            <a:ext cx="842118" cy="8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570" y="1765400"/>
            <a:ext cx="850294" cy="8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598" y="5969775"/>
            <a:ext cx="850294" cy="85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530" y="3867588"/>
            <a:ext cx="850294" cy="8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339" y="3867588"/>
            <a:ext cx="850294" cy="85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6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331" y="5969775"/>
            <a:ext cx="850294" cy="8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7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11" y="5969775"/>
            <a:ext cx="850294" cy="8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8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797" y="5016103"/>
            <a:ext cx="850294" cy="8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9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582" y="4882437"/>
            <a:ext cx="850294" cy="8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0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79" y="5016103"/>
            <a:ext cx="850294" cy="8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1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538" y="6030952"/>
            <a:ext cx="850294" cy="8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2" name="Picture 115" descr="U_CC_DIEBOLD_MV_GQ1TEMJRGY2TO=_2000000000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048" y="3867588"/>
            <a:ext cx="863375" cy="87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4" name="Picture 1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12" y="4230034"/>
            <a:ext cx="784887" cy="102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10841" y="2707760"/>
            <a:ext cx="912146" cy="968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15781" y="2852738"/>
            <a:ext cx="819012" cy="869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56849" y="4882436"/>
            <a:ext cx="819012" cy="869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641068" y="3867587"/>
            <a:ext cx="819012" cy="8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8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7909" y="871770"/>
            <a:ext cx="8005842" cy="118877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Acknowledgements</a:t>
            </a:r>
          </a:p>
        </p:txBody>
      </p:sp>
      <p:sp>
        <p:nvSpPr>
          <p:cNvPr id="110594" name="TextBox 2"/>
          <p:cNvSpPr txBox="1">
            <a:spLocks noChangeArrowheads="1"/>
          </p:cNvSpPr>
          <p:nvPr/>
        </p:nvSpPr>
        <p:spPr bwMode="auto">
          <a:xfrm>
            <a:off x="180629" y="3090811"/>
            <a:ext cx="9249916" cy="21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461" tIns="47234" rIns="94461" bIns="4723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900" dirty="0">
                <a:solidFill>
                  <a:srgbClr val="000000"/>
                </a:solidFill>
                <a:latin typeface="Arial" charset="0"/>
              </a:rPr>
              <a:t>National Science Foundation, Grant No. CHE-1152357,</a:t>
            </a:r>
          </a:p>
          <a:p>
            <a:pPr eaLnBrk="1" hangingPunct="1"/>
            <a:r>
              <a:rPr lang="en-US" sz="2900" dirty="0">
                <a:solidFill>
                  <a:srgbClr val="000000"/>
                </a:solidFill>
                <a:latin typeface="Arial" charset="0"/>
              </a:rPr>
              <a:t>and Grant No. CHE-1464906.</a:t>
            </a:r>
          </a:p>
          <a:p>
            <a:pPr eaLnBrk="1" hangingPunct="1"/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sz="2900" dirty="0">
                <a:solidFill>
                  <a:srgbClr val="000000"/>
                </a:solidFill>
                <a:latin typeface="Arial" charset="0"/>
              </a:rPr>
              <a:t>SMU High Performance Computer Center</a:t>
            </a:r>
          </a:p>
          <a:p>
            <a:pPr eaLnBrk="1" hangingPunct="1"/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89DC2-AC44-D544-805B-A4C71EF52DC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14C6F-DF49-3340-87AD-6EEFB0070DF5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9090"/>
            <a:ext cx="9418638" cy="63535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8430" y="32274"/>
            <a:ext cx="490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Recent NSF Highlight</a:t>
            </a:r>
            <a:endParaRPr lang="en-US" sz="3600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8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2"/>
          <p:cNvSpPr txBox="1">
            <a:spLocks noChangeArrowheads="1"/>
          </p:cNvSpPr>
          <p:nvPr/>
        </p:nvSpPr>
        <p:spPr bwMode="auto">
          <a:xfrm>
            <a:off x="1125014" y="189884"/>
            <a:ext cx="7384837" cy="60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23" tIns="47266" rIns="94523" bIns="4726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sz="3300">
                <a:solidFill>
                  <a:srgbClr val="0000FF"/>
                </a:solidFill>
                <a:latin typeface="Arial" charset="0"/>
                <a:cs typeface="Arial" charset="0"/>
              </a:rPr>
              <a:t>High-Performance Computing @ SMU</a:t>
            </a:r>
          </a:p>
        </p:txBody>
      </p:sp>
      <p:sp>
        <p:nvSpPr>
          <p:cNvPr id="103426" name="Rectangle 5"/>
          <p:cNvSpPr>
            <a:spLocks noChangeArrowheads="1"/>
          </p:cNvSpPr>
          <p:nvPr/>
        </p:nvSpPr>
        <p:spPr bwMode="auto">
          <a:xfrm>
            <a:off x="253454" y="952674"/>
            <a:ext cx="8808716" cy="151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23" tIns="47266" rIns="94523" bIns="47266">
            <a:spAutoFit/>
          </a:bodyPr>
          <a:lstStyle/>
          <a:p>
            <a:pPr marL="352911" indent="-352911">
              <a:lnSpc>
                <a:spcPct val="110000"/>
              </a:lnSpc>
              <a:buClr>
                <a:srgbClr val="FF0000"/>
              </a:buClr>
              <a:buSzPct val="106000"/>
              <a:buFont typeface="Wingdings" charset="0"/>
              <a:buChar char=""/>
              <a:defRPr/>
            </a:pPr>
            <a:r>
              <a:rPr lang="en-US" sz="2100" dirty="0">
                <a:latin typeface="Arial" charset="0"/>
                <a:cs typeface="Arial" charset="0"/>
              </a:rPr>
              <a:t>SMU</a:t>
            </a:r>
            <a:r>
              <a:rPr lang="ja-JP" altLang="en-US" sz="2100" dirty="0">
                <a:latin typeface="Arial" charset="0"/>
                <a:cs typeface="Arial" charset="0"/>
              </a:rPr>
              <a:t>’</a:t>
            </a:r>
            <a:r>
              <a:rPr lang="en-US" altLang="ja-JP" sz="2100" dirty="0">
                <a:latin typeface="Arial" charset="0"/>
                <a:cs typeface="Arial" charset="0"/>
              </a:rPr>
              <a:t>s latest addition to the computer computer facilities: </a:t>
            </a:r>
            <a:r>
              <a:rPr lang="en-US" altLang="ja-JP" sz="2100" b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ManeFrame</a:t>
            </a:r>
            <a:endParaRPr lang="en-US" altLang="ja-JP" sz="21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  <a:buClr>
                <a:srgbClr val="FF0000"/>
              </a:buClr>
              <a:buSzPct val="106000"/>
              <a:defRPr/>
            </a:pPr>
            <a:r>
              <a:rPr lang="en-US" sz="2100" dirty="0">
                <a:latin typeface="Arial" charset="0"/>
                <a:cs typeface="Arial" charset="0"/>
              </a:rPr>
              <a:t>     (ranked among the top 500 fastest supercomputers in the world)</a:t>
            </a:r>
            <a:endParaRPr lang="en-US" altLang="ja-JP" sz="21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marL="352911" indent="-352911">
              <a:lnSpc>
                <a:spcPct val="110000"/>
              </a:lnSpc>
              <a:buClr>
                <a:srgbClr val="FF0000"/>
              </a:buClr>
              <a:buSzPct val="106000"/>
              <a:buFont typeface="Wingdings" charset="0"/>
              <a:buChar char=""/>
              <a:defRPr/>
            </a:pPr>
            <a:r>
              <a:rPr lang="en-US" sz="2100" dirty="0">
                <a:latin typeface="Arial" charset="0"/>
                <a:cs typeface="Arial" charset="0"/>
              </a:rPr>
              <a:t>Total Capacity in 2015: 10,900 cores, 120 teraflops, 1.5 PB storage</a:t>
            </a:r>
          </a:p>
        </p:txBody>
      </p:sp>
      <p:pic>
        <p:nvPicPr>
          <p:cNvPr id="10547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53" y="2560825"/>
            <a:ext cx="3427338" cy="230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Box 8"/>
          <p:cNvSpPr txBox="1">
            <a:spLocks noChangeArrowheads="1"/>
          </p:cNvSpPr>
          <p:nvPr/>
        </p:nvSpPr>
        <p:spPr bwMode="auto">
          <a:xfrm>
            <a:off x="5652820" y="5042380"/>
            <a:ext cx="3409350" cy="169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23" tIns="47266" rIns="94523" bIns="4726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sz="2100">
                <a:latin typeface="Arial" charset="0"/>
                <a:cs typeface="Arial" charset="0"/>
              </a:rPr>
              <a:t>25,000-square-foot facility </a:t>
            </a:r>
          </a:p>
          <a:p>
            <a:pPr eaLnBrk="1" hangingPunct="1"/>
            <a:r>
              <a:rPr kumimoji="1" lang="en-US" sz="2100">
                <a:latin typeface="Arial" charset="0"/>
                <a:cs typeface="Arial" charset="0"/>
              </a:rPr>
              <a:t>housing both the high-</a:t>
            </a:r>
          </a:p>
          <a:p>
            <a:pPr eaLnBrk="1" hangingPunct="1"/>
            <a:r>
              <a:rPr kumimoji="1" lang="en-US" sz="2100">
                <a:latin typeface="Arial" charset="0"/>
                <a:cs typeface="Arial" charset="0"/>
              </a:rPr>
              <a:t>performance and general-</a:t>
            </a:r>
          </a:p>
          <a:p>
            <a:pPr eaLnBrk="1" hangingPunct="1"/>
            <a:r>
              <a:rPr kumimoji="1" lang="en-US" sz="2100">
                <a:latin typeface="Arial" charset="0"/>
                <a:cs typeface="Arial" charset="0"/>
              </a:rPr>
              <a:t>purpose computing equipment</a:t>
            </a:r>
          </a:p>
        </p:txBody>
      </p:sp>
      <p:pic>
        <p:nvPicPr>
          <p:cNvPr id="105477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00" y="5139794"/>
            <a:ext cx="4151723" cy="174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65" y="2560817"/>
            <a:ext cx="3924433" cy="207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89DC2-AC44-D544-805B-A4C71EF52DC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21" y="1872319"/>
            <a:ext cx="1291792" cy="68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852" y="5525590"/>
            <a:ext cx="8385204" cy="858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363" tIns="47184" rIns="94363" bIns="4718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83" name="Picture 4" descr="a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85" y="1018685"/>
            <a:ext cx="9055628" cy="525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1988379" y="146917"/>
            <a:ext cx="5194844" cy="60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363" tIns="47184" rIns="94363" bIns="4718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300" dirty="0">
                <a:solidFill>
                  <a:srgbClr val="0000FF"/>
                </a:solidFill>
                <a:latin typeface="Arial" charset="0"/>
                <a:cs typeface="Arial" charset="0"/>
              </a:rPr>
              <a:t>Reaction Path Hamiltonian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299" y="6699592"/>
            <a:ext cx="3066849" cy="384122"/>
          </a:xfrm>
          <a:prstGeom prst="rect">
            <a:avLst/>
          </a:prstGeom>
          <a:noFill/>
        </p:spPr>
        <p:txBody>
          <a:bodyPr wrap="none" lIns="94363" tIns="47184" rIns="94363" bIns="47184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Miller, Handy, Adams, 1980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89DC2-AC44-D544-805B-A4C71EF52DC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3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206" cy="356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TextBox 10"/>
          <p:cNvSpPr txBox="1">
            <a:spLocks noChangeArrowheads="1"/>
          </p:cNvSpPr>
          <p:nvPr/>
        </p:nvSpPr>
        <p:spPr bwMode="auto">
          <a:xfrm>
            <a:off x="156977" y="3724832"/>
            <a:ext cx="3139546" cy="60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486" tIns="47242" rIns="94486" bIns="4724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300">
                <a:solidFill>
                  <a:srgbClr val="0000FF"/>
                </a:solidFill>
                <a:latin typeface="Arial" charset="0"/>
              </a:rPr>
              <a:t>SMU Campus</a:t>
            </a:r>
          </a:p>
        </p:txBody>
      </p:sp>
      <p:pic>
        <p:nvPicPr>
          <p:cNvPr id="11469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967" y="3724832"/>
            <a:ext cx="1020352" cy="57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05" y="5151350"/>
            <a:ext cx="3924433" cy="19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05" y="2853055"/>
            <a:ext cx="3924433" cy="229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05" y="10"/>
            <a:ext cx="3924433" cy="289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10024"/>
            <a:ext cx="5415717" cy="27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F12F-0F68-2042-B4D4-82C49BB9B702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F12F-0F68-2042-B4D4-82C49BB9B702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67450" y="290028"/>
            <a:ext cx="7457314" cy="1099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169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Two postdoc positions are available </a:t>
            </a:r>
          </a:p>
          <a:p>
            <a:pPr algn="ctr"/>
            <a:r>
              <a:rPr lang="en-US" sz="3169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in the CATCO group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5342" y="1676499"/>
            <a:ext cx="8642442" cy="41455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981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1) METHOD DEVELOPMENT </a:t>
            </a:r>
            <a:r>
              <a:rPr lang="en-US" sz="1981" dirty="0">
                <a:latin typeface="Arial" charset="0"/>
                <a:ea typeface="Arial" charset="0"/>
                <a:cs typeface="Arial" charset="0"/>
              </a:rPr>
              <a:t>project in quantum chemistry, which </a:t>
            </a:r>
          </a:p>
          <a:p>
            <a:pPr algn="just"/>
            <a:r>
              <a:rPr lang="en-US" sz="1981" dirty="0">
                <a:latin typeface="Arial" charset="0"/>
                <a:ea typeface="Arial" charset="0"/>
                <a:cs typeface="Arial" charset="0"/>
              </a:rPr>
              <a:t>requires extensive programming in </a:t>
            </a:r>
            <a:r>
              <a:rPr lang="en-US" sz="1981" dirty="0" err="1">
                <a:latin typeface="Arial" charset="0"/>
                <a:ea typeface="Arial" charset="0"/>
                <a:cs typeface="Arial" charset="0"/>
              </a:rPr>
              <a:t>Fortan</a:t>
            </a:r>
            <a:r>
              <a:rPr lang="en-US" sz="1981" dirty="0">
                <a:latin typeface="Arial" charset="0"/>
                <a:ea typeface="Arial" charset="0"/>
                <a:cs typeface="Arial" charset="0"/>
              </a:rPr>
              <a:t> and C. </a:t>
            </a:r>
          </a:p>
          <a:p>
            <a:pPr algn="just"/>
            <a:r>
              <a:rPr lang="en-US" sz="1981" dirty="0">
                <a:latin typeface="Arial" charset="0"/>
                <a:ea typeface="Arial" charset="0"/>
                <a:cs typeface="Arial" charset="0"/>
              </a:rPr>
              <a:t>Possible topics: Design and programming of the reaction valley approach</a:t>
            </a:r>
          </a:p>
          <a:p>
            <a:pPr algn="just"/>
            <a:r>
              <a:rPr lang="en-US" sz="1981" dirty="0">
                <a:latin typeface="Arial" charset="0"/>
                <a:ea typeface="Arial" charset="0"/>
                <a:cs typeface="Arial" charset="0"/>
              </a:rPr>
              <a:t>for an implicit or explicit inclusion of solvent effects; </a:t>
            </a:r>
          </a:p>
          <a:p>
            <a:pPr algn="just"/>
            <a:r>
              <a:rPr lang="en-US" sz="1981" dirty="0">
                <a:latin typeface="Arial" charset="0"/>
                <a:ea typeface="Arial" charset="0"/>
                <a:cs typeface="Arial" charset="0"/>
              </a:rPr>
              <a:t>2-­component relativistic methods for the investigation of “relativistic”</a:t>
            </a:r>
          </a:p>
          <a:p>
            <a:pPr algn="just"/>
            <a:r>
              <a:rPr lang="en-US" sz="1981" dirty="0">
                <a:latin typeface="Arial" charset="0"/>
                <a:ea typeface="Arial" charset="0"/>
                <a:cs typeface="Arial" charset="0"/>
              </a:rPr>
              <a:t>systems; new QM/MM methodologies for the description of chemical </a:t>
            </a:r>
          </a:p>
          <a:p>
            <a:pPr algn="just"/>
            <a:r>
              <a:rPr lang="en-US" sz="1981" dirty="0">
                <a:latin typeface="Arial" charset="0"/>
                <a:ea typeface="Arial" charset="0"/>
                <a:cs typeface="Arial" charset="0"/>
              </a:rPr>
              <a:t>reactions in an enzymatic environment.</a:t>
            </a:r>
          </a:p>
          <a:p>
            <a:endParaRPr lang="en-US" sz="198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98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981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) ADVANCED APPLICATIONS </a:t>
            </a:r>
            <a:r>
              <a:rPr lang="en-US" sz="1981" dirty="0">
                <a:latin typeface="Arial" charset="0"/>
                <a:ea typeface="Arial" charset="0"/>
                <a:cs typeface="Arial" charset="0"/>
              </a:rPr>
              <a:t>including standard quantum </a:t>
            </a:r>
          </a:p>
          <a:p>
            <a:r>
              <a:rPr lang="en-US" sz="1981" dirty="0">
                <a:latin typeface="Arial" charset="0"/>
                <a:ea typeface="Arial" charset="0"/>
                <a:cs typeface="Arial" charset="0"/>
              </a:rPr>
              <a:t>chemical calculations, QM/MM calculations as well as high­-accuracy </a:t>
            </a:r>
          </a:p>
          <a:p>
            <a:r>
              <a:rPr lang="en-US" sz="1981" dirty="0">
                <a:latin typeface="Arial" charset="0"/>
                <a:ea typeface="Arial" charset="0"/>
                <a:cs typeface="Arial" charset="0"/>
              </a:rPr>
              <a:t>calculations with CASPT2, CCSD(T), and  MRCC methods including </a:t>
            </a:r>
          </a:p>
          <a:p>
            <a:r>
              <a:rPr lang="en-US" sz="1981" dirty="0">
                <a:latin typeface="Arial" charset="0"/>
                <a:ea typeface="Arial" charset="0"/>
                <a:cs typeface="Arial" charset="0"/>
              </a:rPr>
              <a:t>relativistic effects; working in a HPC environment, scripting. </a:t>
            </a:r>
          </a:p>
          <a:p>
            <a:endParaRPr lang="en-US" sz="1783" dirty="0"/>
          </a:p>
        </p:txBody>
      </p:sp>
      <p:sp>
        <p:nvSpPr>
          <p:cNvPr id="6" name="TextBox 5"/>
          <p:cNvSpPr txBox="1"/>
          <p:nvPr/>
        </p:nvSpPr>
        <p:spPr>
          <a:xfrm>
            <a:off x="215554" y="5790286"/>
            <a:ext cx="9438758" cy="723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1" dirty="0">
                <a:latin typeface="Arial" charset="0"/>
                <a:ea typeface="Arial" charset="0"/>
                <a:cs typeface="Arial" charset="0"/>
              </a:rPr>
              <a:t>Possible starting date: </a:t>
            </a:r>
            <a:r>
              <a:rPr lang="en-US" sz="198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September 1</a:t>
            </a:r>
            <a:r>
              <a:rPr lang="en-US" sz="1981" baseline="300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st</a:t>
            </a:r>
            <a:endParaRPr lang="en-US" sz="198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981" dirty="0">
                <a:latin typeface="Arial" charset="0"/>
                <a:ea typeface="Arial" charset="0"/>
                <a:cs typeface="Arial" charset="0"/>
              </a:rPr>
              <a:t>Please contact Elfi </a:t>
            </a:r>
            <a:r>
              <a:rPr lang="en-US" sz="1981" dirty="0" err="1">
                <a:latin typeface="Arial" charset="0"/>
                <a:ea typeface="Arial" charset="0"/>
                <a:cs typeface="Arial" charset="0"/>
              </a:rPr>
              <a:t>Kraka</a:t>
            </a:r>
            <a:r>
              <a:rPr lang="en-US" sz="198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981" dirty="0">
                <a:latin typeface="Arial" charset="0"/>
                <a:ea typeface="Arial" charset="0"/>
                <a:cs typeface="Arial" charset="0"/>
                <a:hlinkClick r:id="rId2"/>
              </a:rPr>
              <a:t>ekraka@smu.edu</a:t>
            </a:r>
            <a:r>
              <a:rPr lang="en-US" sz="1981" dirty="0">
                <a:latin typeface="Arial" charset="0"/>
                <a:ea typeface="Arial" charset="0"/>
                <a:cs typeface="Arial" charset="0"/>
              </a:rPr>
              <a:t>; Dieter Cremer, </a:t>
            </a:r>
            <a:r>
              <a:rPr lang="en-US" sz="1981" u="sng" dirty="0" err="1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dcremer@smu.edu</a:t>
            </a:r>
            <a:endParaRPr lang="en-US" sz="1981" u="sng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9060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Box 1"/>
          <p:cNvSpPr txBox="1">
            <a:spLocks noChangeArrowheads="1"/>
          </p:cNvSpPr>
          <p:nvPr/>
        </p:nvSpPr>
        <p:spPr bwMode="auto">
          <a:xfrm>
            <a:off x="3702054" y="2971942"/>
            <a:ext cx="2209548" cy="83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rgbClr val="0000FF"/>
                </a:solidFill>
                <a:latin typeface="Arial"/>
                <a:cs typeface="Arial"/>
              </a:rPr>
              <a:t>Thanks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14C6F-DF49-3340-87AD-6EEFB0070DF5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" y="633756"/>
            <a:ext cx="9437550" cy="4979840"/>
            <a:chOff x="0" y="0"/>
            <a:chExt cx="9144000" cy="481512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52885"/>
              <a:ext cx="9144000" cy="406223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468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00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92" y="243633"/>
            <a:ext cx="8829973" cy="664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438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8" y="3024752"/>
            <a:ext cx="8908461" cy="22892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5810" y="410034"/>
            <a:ext cx="41681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Paradigm Shift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3326" y="1796936"/>
            <a:ext cx="286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Reaction Complex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4736" y="1792275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Reaction Path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343022" y="1966454"/>
            <a:ext cx="858446" cy="61315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9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4" descr="C4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0"/>
            <a:ext cx="5265281" cy="571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2" name="Picture 4" descr="C5_new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16" y="541558"/>
            <a:ext cx="4542531" cy="647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430" y="1854679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099" y="3725617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5487" y="3551285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2740" y="3311208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0455" y="259532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99113" y="3725617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58095" y="3485540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50095" y="2355246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76463" y="4121090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77968" y="4121090"/>
            <a:ext cx="511567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86649" y="5706120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07001" y="4121090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3672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Box 2"/>
          <p:cNvSpPr txBox="1">
            <a:spLocks noChangeArrowheads="1"/>
          </p:cNvSpPr>
          <p:nvPr/>
        </p:nvSpPr>
        <p:spPr bwMode="auto">
          <a:xfrm>
            <a:off x="3391364" y="2536059"/>
            <a:ext cx="2119220" cy="67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23" tIns="47266" rIns="94523" bIns="4726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sz="3700">
                <a:solidFill>
                  <a:srgbClr val="FFFFFF"/>
                </a:solidFill>
                <a:latin typeface="Arial" charset="0"/>
                <a:cs typeface="Arial" charset="0"/>
              </a:rPr>
              <a:t>Catalysis</a:t>
            </a:r>
          </a:p>
        </p:txBody>
      </p:sp>
      <p:pic>
        <p:nvPicPr>
          <p:cNvPr id="103426" name="Picture 3" descr="C5_new_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795" y="224546"/>
            <a:ext cx="5311065" cy="659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5005" y="4205770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5918" y="3501336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9668" y="2967969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09565" y="4445846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8428" y="3741412"/>
            <a:ext cx="350890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9F04-D39D-3F4F-BA16-ECD2571E4212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20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glob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55" y="0"/>
            <a:ext cx="6653550" cy="713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156977" y="112283"/>
            <a:ext cx="3079930" cy="48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Cremer Pople Globe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097" y="4094662"/>
            <a:ext cx="2341578" cy="1783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3457" y="1491953"/>
            <a:ext cx="2476615" cy="960306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Boat and half-chair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Conversion in the exit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channel 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89DC2-AC44-D544-805B-A4C71EF52DC1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3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14" y="241998"/>
            <a:ext cx="7549627" cy="668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53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3404" y="349354"/>
            <a:ext cx="6886756" cy="5134277"/>
          </a:xfrm>
          <a:prstGeom prst="rect">
            <a:avLst/>
          </a:prstGeom>
          <a:noFill/>
        </p:spPr>
        <p:txBody>
          <a:bodyPr wrap="none" lIns="91248" tIns="45628" rIns="91248" bIns="45628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/>
                <a:cs typeface="Arial"/>
              </a:rPr>
              <a:t>Definition of the arc length s</a:t>
            </a:r>
          </a:p>
          <a:p>
            <a:endParaRPr lang="en-US" sz="3600" b="1" dirty="0">
              <a:solidFill>
                <a:prstClr val="black"/>
              </a:solidFill>
            </a:endParaRPr>
          </a:p>
          <a:p>
            <a:endParaRPr lang="en-US" sz="3600" b="1" dirty="0">
              <a:solidFill>
                <a:prstClr val="black"/>
              </a:solidFill>
            </a:endParaRPr>
          </a:p>
          <a:p>
            <a:endParaRPr lang="en-US" sz="3600" b="1" dirty="0">
              <a:solidFill>
                <a:prstClr val="black"/>
              </a:solidFill>
            </a:endParaRPr>
          </a:p>
          <a:p>
            <a:r>
              <a:rPr lang="en-US" sz="3600" b="1" dirty="0">
                <a:solidFill>
                  <a:srgbClr val="0000FF"/>
                </a:solidFill>
                <a:latin typeface="Arial"/>
                <a:cs typeface="Arial"/>
              </a:rPr>
              <a:t>Definition of the path direction</a:t>
            </a:r>
          </a:p>
          <a:p>
            <a:endParaRPr lang="en-US" sz="3600" b="1" dirty="0">
              <a:solidFill>
                <a:prstClr val="black"/>
              </a:solidFill>
            </a:endParaRPr>
          </a:p>
          <a:p>
            <a:endParaRPr lang="en-US" sz="3600" b="1" dirty="0">
              <a:solidFill>
                <a:prstClr val="black"/>
              </a:solidFill>
            </a:endParaRPr>
          </a:p>
          <a:p>
            <a:endParaRPr lang="en-US" sz="3600" b="1" dirty="0">
              <a:solidFill>
                <a:prstClr val="black"/>
              </a:solidFill>
            </a:endParaRPr>
          </a:p>
          <a:p>
            <a:r>
              <a:rPr lang="en-US" sz="3600" b="1" dirty="0">
                <a:solidFill>
                  <a:srgbClr val="0000FF"/>
                </a:solidFill>
                <a:latin typeface="Arial"/>
                <a:cs typeface="Arial"/>
              </a:rPr>
              <a:t>Definition of the curvature</a:t>
            </a:r>
            <a:endParaRPr lang="en-US" sz="3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799" y="813299"/>
            <a:ext cx="6456446" cy="1868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533" y="3185511"/>
            <a:ext cx="6914249" cy="1861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00" y="5660789"/>
            <a:ext cx="9014681" cy="13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8" descr="Energ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9" y="295959"/>
            <a:ext cx="9157009" cy="654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extBox 5"/>
          <p:cNvSpPr txBox="1">
            <a:spLocks noChangeArrowheads="1"/>
          </p:cNvSpPr>
          <p:nvPr/>
        </p:nvSpPr>
        <p:spPr bwMode="auto">
          <a:xfrm>
            <a:off x="3069235" y="3069225"/>
            <a:ext cx="3489474" cy="127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62" tIns="47081" rIns="94162" bIns="47081">
            <a:spAutoFit/>
          </a:bodyPr>
          <a:lstStyle>
            <a:lvl1pPr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472" u="none">
                <a:solidFill>
                  <a:srgbClr val="0000FF"/>
                </a:solidFill>
                <a:latin typeface="Arial" charset="0"/>
                <a:cs typeface="Arial" charset="0"/>
              </a:rPr>
              <a:t>The catalyst lowers </a:t>
            </a:r>
          </a:p>
          <a:p>
            <a:r>
              <a:rPr lang="en-US" sz="2472" u="none">
                <a:solidFill>
                  <a:srgbClr val="0000FF"/>
                </a:solidFill>
                <a:latin typeface="Arial" charset="0"/>
                <a:cs typeface="Arial" charset="0"/>
              </a:rPr>
              <a:t>the energy barrier</a:t>
            </a:r>
          </a:p>
          <a:p>
            <a:r>
              <a:rPr lang="en-US" sz="2472" u="none">
                <a:solidFill>
                  <a:srgbClr val="0000FF"/>
                </a:solidFill>
                <a:latin typeface="Arial" charset="0"/>
                <a:cs typeface="Arial" charset="0"/>
              </a:rPr>
              <a:t>but how ?</a:t>
            </a:r>
          </a:p>
        </p:txBody>
      </p:sp>
      <p:sp>
        <p:nvSpPr>
          <p:cNvPr id="117764" name="TextBox 6"/>
          <p:cNvSpPr txBox="1">
            <a:spLocks noChangeArrowheads="1"/>
          </p:cNvSpPr>
          <p:nvPr/>
        </p:nvSpPr>
        <p:spPr bwMode="auto">
          <a:xfrm>
            <a:off x="1228283" y="2436411"/>
            <a:ext cx="1488164" cy="48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162" tIns="47081" rIns="94162" bIns="47081">
            <a:spAutoFit/>
          </a:bodyPr>
          <a:lstStyle>
            <a:lvl1pPr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472" u="none">
                <a:solidFill>
                  <a:srgbClr val="0000FF"/>
                </a:solidFill>
                <a:latin typeface="Arial" charset="0"/>
                <a:cs typeface="Arial" charset="0"/>
              </a:rPr>
              <a:t>MA + BD</a:t>
            </a:r>
          </a:p>
        </p:txBody>
      </p:sp>
      <p:sp>
        <p:nvSpPr>
          <p:cNvPr id="117765" name="TextBox 7"/>
          <p:cNvSpPr txBox="1">
            <a:spLocks noChangeArrowheads="1"/>
          </p:cNvSpPr>
          <p:nvPr/>
        </p:nvSpPr>
        <p:spPr bwMode="auto">
          <a:xfrm>
            <a:off x="7232309" y="5389548"/>
            <a:ext cx="916668" cy="48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162" tIns="47081" rIns="94162" bIns="47081">
            <a:spAutoFit/>
          </a:bodyPr>
          <a:lstStyle>
            <a:lvl1pPr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472" u="none">
                <a:solidFill>
                  <a:srgbClr val="0000FF"/>
                </a:solidFill>
                <a:latin typeface="Arial" charset="0"/>
                <a:cs typeface="Arial" charset="0"/>
              </a:rPr>
              <a:t>MEC</a:t>
            </a:r>
            <a:endParaRPr lang="en-US" sz="2472" u="none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4456684" y="1385807"/>
            <a:ext cx="1813415" cy="109884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8" descr="TSxs-Cur-Colo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92" y="57223"/>
            <a:ext cx="5141006" cy="367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6" name="Picture 11" descr="TSxs-bf3-Cur-Colo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758" y="3461667"/>
            <a:ext cx="5091297" cy="363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27" y="369545"/>
            <a:ext cx="1093935" cy="150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TextBox 12"/>
          <p:cNvSpPr txBox="1">
            <a:spLocks noChangeArrowheads="1"/>
          </p:cNvSpPr>
          <p:nvPr/>
        </p:nvSpPr>
        <p:spPr bwMode="auto">
          <a:xfrm>
            <a:off x="5736521" y="583752"/>
            <a:ext cx="2950883" cy="74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162" tIns="47081" rIns="94162" bIns="47081">
            <a:spAutoFit/>
          </a:bodyPr>
          <a:lstStyle>
            <a:lvl1pPr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just"/>
            <a:r>
              <a:rPr lang="en-US" sz="2060" u="none">
                <a:latin typeface="Arial" charset="0"/>
                <a:cs typeface="Arial" charset="0"/>
              </a:rPr>
              <a:t>Without catalyst longer</a:t>
            </a:r>
          </a:p>
          <a:p>
            <a:pPr algn="just"/>
            <a:r>
              <a:rPr lang="en-US" sz="2060" u="none">
                <a:latin typeface="Arial" charset="0"/>
                <a:cs typeface="Arial" charset="0"/>
              </a:rPr>
              <a:t>preparation phase</a:t>
            </a:r>
          </a:p>
        </p:txBody>
      </p:sp>
      <p:sp>
        <p:nvSpPr>
          <p:cNvPr id="118790" name="TextBox 13"/>
          <p:cNvSpPr txBox="1">
            <a:spLocks noChangeArrowheads="1"/>
          </p:cNvSpPr>
          <p:nvPr/>
        </p:nvSpPr>
        <p:spPr bwMode="auto">
          <a:xfrm>
            <a:off x="-60743" y="4390451"/>
            <a:ext cx="4407196" cy="107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162" tIns="47081" rIns="94162" bIns="47081">
            <a:spAutoFit/>
          </a:bodyPr>
          <a:lstStyle>
            <a:lvl1pPr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just"/>
            <a:r>
              <a:rPr lang="en-US" sz="2060" u="none" dirty="0">
                <a:latin typeface="Arial" charset="0"/>
                <a:cs typeface="Arial" charset="0"/>
              </a:rPr>
              <a:t>The catalyst increases the electron</a:t>
            </a:r>
          </a:p>
          <a:p>
            <a:pPr algn="just"/>
            <a:r>
              <a:rPr lang="en-US" sz="2060" u="none" dirty="0">
                <a:latin typeface="Arial" charset="0"/>
                <a:cs typeface="Arial" charset="0"/>
              </a:rPr>
              <a:t>withdrawing ability of  MA making</a:t>
            </a:r>
          </a:p>
          <a:p>
            <a:pPr algn="just"/>
            <a:r>
              <a:rPr lang="en-US" sz="2060" u="none" dirty="0">
                <a:latin typeface="Arial" charset="0"/>
                <a:cs typeface="Arial" charset="0"/>
              </a:rPr>
              <a:t>the new CC bond formation easier!</a:t>
            </a:r>
          </a:p>
        </p:txBody>
      </p:sp>
      <p:pic>
        <p:nvPicPr>
          <p:cNvPr id="11879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45" y="3849208"/>
            <a:ext cx="1795428" cy="155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2" name="TextBox 1"/>
          <p:cNvSpPr txBox="1">
            <a:spLocks noChangeArrowheads="1"/>
          </p:cNvSpPr>
          <p:nvPr/>
        </p:nvSpPr>
        <p:spPr bwMode="auto">
          <a:xfrm>
            <a:off x="1006920" y="2006358"/>
            <a:ext cx="1078480" cy="32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162" tIns="47081" rIns="94162" bIns="47081">
            <a:spAutoFit/>
          </a:bodyPr>
          <a:lstStyle>
            <a:lvl1pPr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442" u="none">
                <a:latin typeface="Arial" charset="0"/>
                <a:cs typeface="Arial" charset="0"/>
              </a:rPr>
              <a:t>orientation</a:t>
            </a:r>
          </a:p>
        </p:txBody>
      </p:sp>
      <p:sp>
        <p:nvSpPr>
          <p:cNvPr id="118793" name="TextBox 2"/>
          <p:cNvSpPr txBox="1">
            <a:spLocks noChangeArrowheads="1"/>
          </p:cNvSpPr>
          <p:nvPr/>
        </p:nvSpPr>
        <p:spPr bwMode="auto">
          <a:xfrm>
            <a:off x="2240540" y="2737285"/>
            <a:ext cx="1270013" cy="32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162" tIns="47081" rIns="94162" bIns="47081">
            <a:spAutoFit/>
          </a:bodyPr>
          <a:lstStyle>
            <a:lvl1pPr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442" u="none">
                <a:latin typeface="Arial" charset="0"/>
                <a:cs typeface="Arial" charset="0"/>
              </a:rPr>
              <a:t>planarization</a:t>
            </a:r>
          </a:p>
        </p:txBody>
      </p:sp>
      <p:sp>
        <p:nvSpPr>
          <p:cNvPr id="118794" name="TextBox 4"/>
          <p:cNvSpPr txBox="1">
            <a:spLocks noChangeArrowheads="1"/>
          </p:cNvSpPr>
          <p:nvPr/>
        </p:nvSpPr>
        <p:spPr bwMode="auto">
          <a:xfrm>
            <a:off x="2716475" y="2127361"/>
            <a:ext cx="1567220" cy="32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162" tIns="47081" rIns="94162" bIns="47081">
            <a:spAutoFit/>
          </a:bodyPr>
          <a:lstStyle>
            <a:lvl1pPr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442" u="none"/>
              <a:t>pyramidalization</a:t>
            </a:r>
          </a:p>
        </p:txBody>
      </p:sp>
      <p:sp>
        <p:nvSpPr>
          <p:cNvPr id="118795" name="TextBox 5"/>
          <p:cNvSpPr txBox="1">
            <a:spLocks noChangeArrowheads="1"/>
          </p:cNvSpPr>
          <p:nvPr/>
        </p:nvSpPr>
        <p:spPr bwMode="auto">
          <a:xfrm>
            <a:off x="4019276" y="1229648"/>
            <a:ext cx="982714" cy="55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162" tIns="47081" rIns="94162" bIns="47081">
            <a:spAutoFit/>
          </a:bodyPr>
          <a:lstStyle>
            <a:lvl1pPr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/>
            <a:r>
              <a:rPr lang="en-US" sz="1442" u="none"/>
              <a:t>bond </a:t>
            </a:r>
          </a:p>
          <a:p>
            <a:pPr algn="l"/>
            <a:r>
              <a:rPr lang="en-US" sz="1442" u="none"/>
              <a:t>formation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09621" y="5245978"/>
            <a:ext cx="627909" cy="389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54" dirty="0">
                <a:latin typeface="Arial"/>
                <a:cs typeface="Arial"/>
              </a:rPr>
              <a:t>K1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50827" y="335204"/>
            <a:ext cx="489071" cy="389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54" dirty="0">
                <a:latin typeface="Arial"/>
                <a:cs typeface="Arial"/>
              </a:rPr>
              <a:t>K2</a:t>
            </a:r>
          </a:p>
        </p:txBody>
      </p:sp>
      <p:sp>
        <p:nvSpPr>
          <p:cNvPr id="4" name="Rectangle 3"/>
          <p:cNvSpPr/>
          <p:nvPr/>
        </p:nvSpPr>
        <p:spPr>
          <a:xfrm>
            <a:off x="4351069" y="1837270"/>
            <a:ext cx="489071" cy="3890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54" dirty="0">
                <a:latin typeface="Arial"/>
                <a:cs typeface="Arial"/>
              </a:rPr>
              <a:t>K1</a:t>
            </a:r>
          </a:p>
        </p:txBody>
      </p:sp>
      <p:sp>
        <p:nvSpPr>
          <p:cNvPr id="5" name="Rectangle 4"/>
          <p:cNvSpPr/>
          <p:nvPr/>
        </p:nvSpPr>
        <p:spPr>
          <a:xfrm>
            <a:off x="8602537" y="3629428"/>
            <a:ext cx="489071" cy="3890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54" dirty="0">
                <a:latin typeface="Arial"/>
                <a:cs typeface="Arial"/>
              </a:rPr>
              <a:t>K2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95650" y="1551778"/>
            <a:ext cx="1608550" cy="389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54" dirty="0">
                <a:latin typeface="Arial"/>
                <a:cs typeface="Arial"/>
              </a:rPr>
              <a:t>K1/K2 = 0.14</a:t>
            </a:r>
          </a:p>
        </p:txBody>
      </p:sp>
      <p:sp>
        <p:nvSpPr>
          <p:cNvPr id="7" name="Rectangle 6"/>
          <p:cNvSpPr/>
          <p:nvPr/>
        </p:nvSpPr>
        <p:spPr>
          <a:xfrm>
            <a:off x="469997" y="5800947"/>
            <a:ext cx="1608550" cy="3890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54" dirty="0">
                <a:latin typeface="Arial"/>
                <a:cs typeface="Arial"/>
              </a:rPr>
              <a:t>K1/K2 = 0.28</a:t>
            </a:r>
          </a:p>
        </p:txBody>
      </p:sp>
      <p:sp>
        <p:nvSpPr>
          <p:cNvPr id="8" name="Rectangle 7"/>
          <p:cNvSpPr/>
          <p:nvPr/>
        </p:nvSpPr>
        <p:spPr>
          <a:xfrm>
            <a:off x="490241" y="6245716"/>
            <a:ext cx="3580021" cy="3890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54" dirty="0">
                <a:latin typeface="Arial" charset="0"/>
                <a:cs typeface="Arial" charset="0"/>
              </a:rPr>
              <a:t>less exothermic, smaller barrier</a:t>
            </a:r>
            <a:endParaRPr lang="en-US" sz="1854" dirty="0"/>
          </a:p>
        </p:txBody>
      </p:sp>
    </p:spTree>
    <p:extLst>
      <p:ext uri="{BB962C8B-B14F-4D97-AF65-F5344CB8AC3E}">
        <p14:creationId xmlns:p14="http://schemas.microsoft.com/office/powerpoint/2010/main" val="644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ole_Rxn_Sid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1660"/>
            <a:ext cx="9418638" cy="47093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957" y="641024"/>
            <a:ext cx="2660281" cy="617505"/>
          </a:xfrm>
          <a:prstGeom prst="rect">
            <a:avLst/>
          </a:prstGeom>
          <a:noFill/>
        </p:spPr>
        <p:txBody>
          <a:bodyPr wrap="none" lIns="94162" tIns="47081" rIns="94162" bIns="47081" rtlCol="0">
            <a:spAutoFit/>
          </a:bodyPr>
          <a:lstStyle/>
          <a:p>
            <a:pPr defTabSz="470793" fontAlgn="auto">
              <a:spcBef>
                <a:spcPts val="0"/>
              </a:spcBef>
              <a:spcAft>
                <a:spcPts val="0"/>
              </a:spcAft>
            </a:pPr>
            <a:r>
              <a:rPr lang="en-US" sz="3296" dirty="0">
                <a:solidFill>
                  <a:prstClr val="white"/>
                </a:solidFill>
                <a:latin typeface="Arial"/>
                <a:ea typeface="+mn-ea"/>
                <a:cs typeface="Arial"/>
              </a:rPr>
              <a:t>With catalyst</a:t>
            </a:r>
          </a:p>
        </p:txBody>
      </p:sp>
      <p:sp>
        <p:nvSpPr>
          <p:cNvPr id="8" name="Rectangle 7"/>
          <p:cNvSpPr/>
          <p:nvPr/>
        </p:nvSpPr>
        <p:spPr>
          <a:xfrm>
            <a:off x="6277608" y="641023"/>
            <a:ext cx="3141032" cy="1139928"/>
          </a:xfrm>
          <a:prstGeom prst="rect">
            <a:avLst/>
          </a:prstGeom>
        </p:spPr>
        <p:txBody>
          <a:bodyPr wrap="square" lIns="94162" tIns="47081" rIns="94162" bIns="47081">
            <a:spAutoFit/>
          </a:bodyPr>
          <a:lstStyle/>
          <a:p>
            <a:pPr defTabSz="470793" fontAlgn="auto">
              <a:spcBef>
                <a:spcPts val="0"/>
              </a:spcBef>
              <a:spcAft>
                <a:spcPts val="0"/>
              </a:spcAft>
            </a:pPr>
            <a:r>
              <a:rPr lang="en-US" sz="3296" dirty="0">
                <a:solidFill>
                  <a:prstClr val="white"/>
                </a:solidFill>
                <a:latin typeface="Arial"/>
                <a:ea typeface="+mn-ea"/>
                <a:cs typeface="Arial"/>
              </a:rPr>
              <a:t>Without catalyst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6200000" flipH="1">
            <a:off x="482424" y="1615593"/>
            <a:ext cx="971208" cy="226746"/>
          </a:xfrm>
          <a:prstGeom prst="straightConnector1">
            <a:avLst/>
          </a:prstGeom>
          <a:ln w="76200" cmpd="sng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4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2"/>
          <p:cNvSpPr txBox="1">
            <a:spLocks noChangeArrowheads="1"/>
          </p:cNvSpPr>
          <p:nvPr/>
        </p:nvSpPr>
        <p:spPr bwMode="auto">
          <a:xfrm>
            <a:off x="783261" y="4479372"/>
            <a:ext cx="7955151" cy="197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385" tIns="42192" rIns="84385" bIns="421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sz="3700" dirty="0" err="1">
                <a:latin typeface="Arial" charset="0"/>
                <a:cs typeface="Arial" charset="0"/>
              </a:rPr>
              <a:t>XH</a:t>
            </a:r>
            <a:r>
              <a:rPr kumimoji="1" lang="en-US" sz="3700" baseline="-25000" dirty="0" err="1">
                <a:latin typeface="Arial" charset="0"/>
                <a:cs typeface="Arial" charset="0"/>
              </a:rPr>
              <a:t>n</a:t>
            </a:r>
            <a:r>
              <a:rPr kumimoji="1" lang="en-US" sz="3700" baseline="-25000" dirty="0">
                <a:latin typeface="Arial" charset="0"/>
                <a:cs typeface="Arial" charset="0"/>
              </a:rPr>
              <a:t> </a:t>
            </a:r>
            <a:r>
              <a:rPr kumimoji="1" lang="en-US" sz="3700" dirty="0">
                <a:latin typeface="Arial" charset="0"/>
                <a:cs typeface="Arial" charset="0"/>
              </a:rPr>
              <a:t>+ H</a:t>
            </a:r>
            <a:r>
              <a:rPr kumimoji="1" lang="en-US" sz="3700" baseline="-25000" dirty="0">
                <a:latin typeface="Arial" charset="0"/>
                <a:cs typeface="Arial" charset="0"/>
              </a:rPr>
              <a:t>2</a:t>
            </a:r>
            <a:r>
              <a:rPr kumimoji="1" lang="en-US" sz="3700" dirty="0">
                <a:latin typeface="Arial" charset="0"/>
                <a:cs typeface="Arial" charset="0"/>
              </a:rPr>
              <a:t>           XH</a:t>
            </a:r>
            <a:r>
              <a:rPr kumimoji="1" lang="en-US" sz="3700" baseline="-25000" dirty="0">
                <a:latin typeface="Arial" charset="0"/>
                <a:cs typeface="Arial" charset="0"/>
              </a:rPr>
              <a:t>n+1</a:t>
            </a:r>
            <a:r>
              <a:rPr kumimoji="1" lang="en-US" sz="3700" dirty="0">
                <a:latin typeface="Arial" charset="0"/>
                <a:cs typeface="Arial" charset="0"/>
              </a:rPr>
              <a:t> + H</a:t>
            </a:r>
          </a:p>
          <a:p>
            <a:pPr eaLnBrk="1" hangingPunct="1"/>
            <a:endParaRPr kumimoji="1" lang="en-US" sz="3300" dirty="0">
              <a:latin typeface="Arial" charset="0"/>
              <a:cs typeface="Arial" charset="0"/>
            </a:endParaRPr>
          </a:p>
          <a:p>
            <a:pPr eaLnBrk="1" hangingPunct="1"/>
            <a:r>
              <a:rPr kumimoji="1" lang="en-US" sz="2600" dirty="0">
                <a:latin typeface="Arial" charset="0"/>
                <a:cs typeface="Arial" charset="0"/>
              </a:rPr>
              <a:t>                    X =  </a:t>
            </a:r>
            <a:r>
              <a:rPr kumimoji="1" lang="en-US" sz="2600" i="1" dirty="0">
                <a:latin typeface="Arial" charset="0"/>
                <a:cs typeface="Arial" charset="0"/>
              </a:rPr>
              <a:t>H;</a:t>
            </a:r>
            <a:r>
              <a:rPr kumimoji="1" lang="en-US" sz="2600" dirty="0">
                <a:latin typeface="Arial" charset="0"/>
                <a:cs typeface="Arial" charset="0"/>
              </a:rPr>
              <a:t> </a:t>
            </a:r>
            <a:r>
              <a:rPr kumimoji="1" lang="en-US" sz="2600" i="1" dirty="0">
                <a:latin typeface="Arial" charset="0"/>
                <a:cs typeface="Arial" charset="0"/>
              </a:rPr>
              <a:t>F, </a:t>
            </a:r>
            <a:r>
              <a:rPr kumimoji="1" lang="en-US" sz="2600" i="1" dirty="0" err="1">
                <a:latin typeface="Arial" charset="0"/>
                <a:cs typeface="Arial" charset="0"/>
              </a:rPr>
              <a:t>Cl</a:t>
            </a:r>
            <a:r>
              <a:rPr kumimoji="1" lang="en-US" sz="2600" i="1" dirty="0">
                <a:latin typeface="Arial" charset="0"/>
                <a:cs typeface="Arial" charset="0"/>
              </a:rPr>
              <a:t>, Br, I; O, S, </a:t>
            </a:r>
            <a:r>
              <a:rPr kumimoji="1" lang="en-US" sz="2600" i="1" dirty="0" err="1">
                <a:latin typeface="Arial" charset="0"/>
                <a:cs typeface="Arial" charset="0"/>
              </a:rPr>
              <a:t>Se,Te</a:t>
            </a:r>
            <a:r>
              <a:rPr kumimoji="1" lang="en-US" sz="2600" i="1" dirty="0">
                <a:latin typeface="Arial" charset="0"/>
                <a:cs typeface="Arial" charset="0"/>
              </a:rPr>
              <a:t>; </a:t>
            </a:r>
          </a:p>
          <a:p>
            <a:pPr eaLnBrk="1" hangingPunct="1"/>
            <a:r>
              <a:rPr kumimoji="1" lang="en-US" sz="2600" i="1" dirty="0">
                <a:latin typeface="Arial" charset="0"/>
                <a:cs typeface="Arial" charset="0"/>
              </a:rPr>
              <a:t>                           N, P, As, </a:t>
            </a:r>
            <a:r>
              <a:rPr kumimoji="1" lang="en-US" sz="2600" i="1" dirty="0" err="1">
                <a:latin typeface="Arial" charset="0"/>
                <a:cs typeface="Arial" charset="0"/>
              </a:rPr>
              <a:t>Sb</a:t>
            </a:r>
            <a:r>
              <a:rPr kumimoji="1" lang="en-US" sz="2600" i="1" dirty="0">
                <a:latin typeface="Arial" charset="0"/>
                <a:cs typeface="Arial" charset="0"/>
              </a:rPr>
              <a:t>, Bi;  C, Si, </a:t>
            </a:r>
            <a:r>
              <a:rPr kumimoji="1" lang="en-US" sz="2600" i="1" dirty="0" err="1">
                <a:latin typeface="Arial" charset="0"/>
                <a:cs typeface="Arial" charset="0"/>
              </a:rPr>
              <a:t>Ge</a:t>
            </a:r>
            <a:r>
              <a:rPr kumimoji="1" lang="en-US" sz="2600" i="1" dirty="0">
                <a:latin typeface="Arial" charset="0"/>
                <a:cs typeface="Arial" charset="0"/>
              </a:rPr>
              <a:t>, </a:t>
            </a:r>
            <a:r>
              <a:rPr kumimoji="1" lang="en-US" sz="2600" i="1" dirty="0" err="1">
                <a:latin typeface="Arial" charset="0"/>
                <a:cs typeface="Arial" charset="0"/>
              </a:rPr>
              <a:t>Sn</a:t>
            </a:r>
            <a:r>
              <a:rPr kumimoji="1" lang="en-US" sz="2600" i="1" dirty="0">
                <a:latin typeface="Arial" charset="0"/>
                <a:cs typeface="Arial" charset="0"/>
              </a:rPr>
              <a:t>, </a:t>
            </a:r>
            <a:r>
              <a:rPr kumimoji="1" lang="en-US" sz="2600" i="1" dirty="0" err="1">
                <a:latin typeface="Arial" charset="0"/>
                <a:cs typeface="Arial" charset="0"/>
              </a:rPr>
              <a:t>Pb</a:t>
            </a:r>
            <a:endParaRPr kumimoji="1" lang="en-US" sz="2600" i="1" dirty="0">
              <a:latin typeface="Arial" charset="0"/>
              <a:cs typeface="Arial" charset="0"/>
            </a:endParaRPr>
          </a:p>
        </p:txBody>
      </p:sp>
      <p:cxnSp>
        <p:nvCxnSpPr>
          <p:cNvPr id="47106" name="Straight Arrow Connector 4"/>
          <p:cNvCxnSpPr>
            <a:cxnSpLocks noChangeShapeType="1"/>
          </p:cNvCxnSpPr>
          <p:nvPr/>
        </p:nvCxnSpPr>
        <p:spPr bwMode="auto">
          <a:xfrm>
            <a:off x="2884459" y="4832703"/>
            <a:ext cx="1020352" cy="1651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7107" name="Rectangle 1"/>
          <p:cNvSpPr>
            <a:spLocks noChangeArrowheads="1"/>
          </p:cNvSpPr>
          <p:nvPr/>
        </p:nvSpPr>
        <p:spPr bwMode="auto">
          <a:xfrm>
            <a:off x="601746" y="3473860"/>
            <a:ext cx="8345960" cy="7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23" tIns="47266" rIns="94523" bIns="47266">
            <a:spAutoFit/>
          </a:bodyPr>
          <a:lstStyle/>
          <a:p>
            <a:pPr defTabSz="761625">
              <a:lnSpc>
                <a:spcPct val="120000"/>
              </a:lnSpc>
            </a:pPr>
            <a:r>
              <a:rPr lang="en-US" sz="3700">
                <a:latin typeface="Arial" charset="0"/>
              </a:rPr>
              <a:t>Investigation of Substitution reactions</a:t>
            </a:r>
          </a:p>
        </p:txBody>
      </p:sp>
      <p:sp>
        <p:nvSpPr>
          <p:cNvPr id="47108" name="TextBox 1"/>
          <p:cNvSpPr txBox="1">
            <a:spLocks noChangeArrowheads="1"/>
          </p:cNvSpPr>
          <p:nvPr/>
        </p:nvSpPr>
        <p:spPr bwMode="auto">
          <a:xfrm>
            <a:off x="3165709" y="3460650"/>
            <a:ext cx="190999" cy="3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900"/>
          </a:p>
        </p:txBody>
      </p:sp>
      <p:sp>
        <p:nvSpPr>
          <p:cNvPr id="47109" name="TextBox 1"/>
          <p:cNvSpPr txBox="1">
            <a:spLocks noChangeArrowheads="1"/>
          </p:cNvSpPr>
          <p:nvPr/>
        </p:nvSpPr>
        <p:spPr bwMode="auto">
          <a:xfrm flipH="1">
            <a:off x="1151168" y="1159055"/>
            <a:ext cx="7181711" cy="124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700">
                <a:solidFill>
                  <a:srgbClr val="0000FF"/>
                </a:solidFill>
                <a:latin typeface="Arial" charset="0"/>
                <a:cs typeface="Arial" charset="0"/>
              </a:rPr>
              <a:t>Relationship between Reaction Path Curvature and Energy</a:t>
            </a:r>
          </a:p>
        </p:txBody>
      </p:sp>
    </p:spTree>
    <p:extLst>
      <p:ext uri="{BB962C8B-B14F-4D97-AF65-F5344CB8AC3E}">
        <p14:creationId xmlns:p14="http://schemas.microsoft.com/office/powerpoint/2010/main" val="262556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extBox 7"/>
          <p:cNvSpPr txBox="1">
            <a:spLocks noChangeArrowheads="1"/>
          </p:cNvSpPr>
          <p:nvPr/>
        </p:nvSpPr>
        <p:spPr bwMode="auto">
          <a:xfrm>
            <a:off x="2022720" y="158513"/>
            <a:ext cx="5406606" cy="48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23" tIns="47266" rIns="94523" bIns="4726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>
                <a:solidFill>
                  <a:srgbClr val="0000FF"/>
                </a:solidFill>
                <a:latin typeface="Arial" charset="0"/>
              </a:rPr>
              <a:t>NBO charges along the reaction path</a:t>
            </a:r>
          </a:p>
        </p:txBody>
      </p:sp>
      <p:pic>
        <p:nvPicPr>
          <p:cNvPr id="118786" name="Picture 2" descr="a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7" y="739690"/>
            <a:ext cx="8751484" cy="621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14C6F-DF49-3340-87AD-6EEFB0070DF5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80" y="-140342"/>
            <a:ext cx="9500398" cy="741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92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40" y="-104018"/>
            <a:ext cx="9663917" cy="734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62" y="-85856"/>
            <a:ext cx="9526561" cy="730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9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80" y="-140342"/>
            <a:ext cx="9500398" cy="741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37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1" descr="tehh2-ene-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41" y="3566319"/>
            <a:ext cx="4578505" cy="330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20" descr="sehh2-ene-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10" y="3513491"/>
            <a:ext cx="4578505" cy="330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19" descr="shh2-ene-pp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51" y="237755"/>
            <a:ext cx="4670075" cy="336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8" descr="ohh2-ene-pp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8" y="237762"/>
            <a:ext cx="4578505" cy="330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2"/>
          <p:cNvSpPr>
            <a:spLocks noChangeArrowheads="1"/>
          </p:cNvSpPr>
          <p:nvPr/>
        </p:nvSpPr>
        <p:spPr bwMode="auto">
          <a:xfrm>
            <a:off x="977842" y="6736381"/>
            <a:ext cx="2693963" cy="29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385" tIns="42192" rIns="84385" bIns="42192">
            <a:spAutoFit/>
          </a:bodyPr>
          <a:lstStyle/>
          <a:p>
            <a:r>
              <a:rPr lang="en-US" sz="1300" b="1"/>
              <a:t>Reaction coordinate  (amu </a:t>
            </a:r>
            <a:r>
              <a:rPr lang="en-US" sz="1300" b="1" baseline="30000"/>
              <a:t>1/2</a:t>
            </a:r>
            <a:r>
              <a:rPr lang="en-US" sz="1300" b="1"/>
              <a:t> Bohr)</a:t>
            </a:r>
          </a:p>
        </p:txBody>
      </p:sp>
      <p:sp>
        <p:nvSpPr>
          <p:cNvPr id="59398" name="Rectangle 3"/>
          <p:cNvSpPr>
            <a:spLocks noChangeArrowheads="1"/>
          </p:cNvSpPr>
          <p:nvPr/>
        </p:nvSpPr>
        <p:spPr bwMode="auto">
          <a:xfrm>
            <a:off x="5595594" y="6736381"/>
            <a:ext cx="2693963" cy="29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385" tIns="42192" rIns="84385" bIns="42192">
            <a:spAutoFit/>
          </a:bodyPr>
          <a:lstStyle/>
          <a:p>
            <a:r>
              <a:rPr lang="en-US" sz="1300" b="1"/>
              <a:t>Reaction coordinate  (amu </a:t>
            </a:r>
            <a:r>
              <a:rPr lang="en-US" sz="1300" b="1" baseline="30000"/>
              <a:t>1/2</a:t>
            </a:r>
            <a:r>
              <a:rPr lang="en-US" sz="1300" b="1"/>
              <a:t> Bohr)</a:t>
            </a:r>
          </a:p>
        </p:txBody>
      </p:sp>
      <p:sp>
        <p:nvSpPr>
          <p:cNvPr id="59400" name="Rectangle 17"/>
          <p:cNvSpPr>
            <a:spLocks noChangeArrowheads="1"/>
          </p:cNvSpPr>
          <p:nvPr/>
        </p:nvSpPr>
        <p:spPr bwMode="auto">
          <a:xfrm rot="16200000">
            <a:off x="-642406" y="3173525"/>
            <a:ext cx="1994498" cy="30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385" tIns="42192" rIns="84385" bIns="42192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Energy [kcal/</a:t>
            </a:r>
            <a:r>
              <a:rPr lang="en-US" sz="1400" b="1" dirty="0" err="1">
                <a:latin typeface="Arial"/>
                <a:cs typeface="Arial"/>
              </a:rPr>
              <a:t>mol</a:t>
            </a:r>
            <a:r>
              <a:rPr lang="en-US" sz="1300" b="1" dirty="0"/>
              <a:t>]</a:t>
            </a:r>
            <a:endParaRPr lang="en-US" sz="1300" dirty="0"/>
          </a:p>
        </p:txBody>
      </p:sp>
      <p:sp>
        <p:nvSpPr>
          <p:cNvPr id="59405" name="TextBox 28"/>
          <p:cNvSpPr txBox="1">
            <a:spLocks noChangeArrowheads="1"/>
          </p:cNvSpPr>
          <p:nvPr/>
        </p:nvSpPr>
        <p:spPr bwMode="auto">
          <a:xfrm>
            <a:off x="3371749" y="1268025"/>
            <a:ext cx="1247687" cy="34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385" tIns="42192" rIns="84385" bIns="421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sz="1700" dirty="0">
                <a:latin typeface="Helvetica" charset="0"/>
              </a:rPr>
              <a:t>exothermic</a:t>
            </a:r>
          </a:p>
        </p:txBody>
      </p:sp>
      <p:sp>
        <p:nvSpPr>
          <p:cNvPr id="59406" name="TextBox 29"/>
          <p:cNvSpPr txBox="1">
            <a:spLocks noChangeArrowheads="1"/>
          </p:cNvSpPr>
          <p:nvPr/>
        </p:nvSpPr>
        <p:spPr bwMode="auto">
          <a:xfrm>
            <a:off x="7691888" y="927904"/>
            <a:ext cx="1353930" cy="60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385" tIns="42192" rIns="84385" bIns="421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sz="1700">
                <a:latin typeface="Helvetica" charset="0"/>
              </a:rPr>
              <a:t>endothermic</a:t>
            </a:r>
          </a:p>
          <a:p>
            <a:pPr eaLnBrk="1" hangingPunct="1"/>
            <a:endParaRPr kumimoji="1" lang="en-US" sz="1700">
              <a:latin typeface="Helvetica" charset="0"/>
            </a:endParaRPr>
          </a:p>
        </p:txBody>
      </p:sp>
      <p:sp>
        <p:nvSpPr>
          <p:cNvPr id="59407" name="Rectangle 34"/>
          <p:cNvSpPr>
            <a:spLocks noChangeArrowheads="1"/>
          </p:cNvSpPr>
          <p:nvPr/>
        </p:nvSpPr>
        <p:spPr bwMode="auto">
          <a:xfrm>
            <a:off x="3321061" y="3988994"/>
            <a:ext cx="1311807" cy="60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385" tIns="42192" rIns="84385" bIns="42192">
            <a:spAutoFit/>
          </a:bodyPr>
          <a:lstStyle/>
          <a:p>
            <a:r>
              <a:rPr lang="en-US" sz="1700"/>
              <a:t>more</a:t>
            </a:r>
          </a:p>
          <a:p>
            <a:r>
              <a:rPr lang="en-US" sz="1700"/>
              <a:t>endothermic</a:t>
            </a:r>
          </a:p>
        </p:txBody>
      </p:sp>
      <p:sp>
        <p:nvSpPr>
          <p:cNvPr id="59408" name="Rectangle 35"/>
          <p:cNvSpPr>
            <a:spLocks noChangeArrowheads="1"/>
          </p:cNvSpPr>
          <p:nvPr/>
        </p:nvSpPr>
        <p:spPr bwMode="auto">
          <a:xfrm>
            <a:off x="7696802" y="4324162"/>
            <a:ext cx="1311807" cy="60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385" tIns="42192" rIns="84385" bIns="42192">
            <a:spAutoFit/>
          </a:bodyPr>
          <a:lstStyle/>
          <a:p>
            <a:r>
              <a:rPr lang="en-US" sz="1700" dirty="0"/>
              <a:t>strongly </a:t>
            </a:r>
          </a:p>
          <a:p>
            <a:r>
              <a:rPr lang="en-US" sz="1700" dirty="0"/>
              <a:t>endothermic</a:t>
            </a:r>
          </a:p>
        </p:txBody>
      </p:sp>
      <p:pic>
        <p:nvPicPr>
          <p:cNvPr id="59401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78" y="1793977"/>
            <a:ext cx="2043975" cy="59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66" y="1477894"/>
            <a:ext cx="2043975" cy="61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33" y="4769228"/>
            <a:ext cx="2007146" cy="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4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19" y="4686112"/>
            <a:ext cx="2117632" cy="59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14C6F-DF49-3340-87AD-6EEFB0070DF5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860987" y="392405"/>
            <a:ext cx="7673384" cy="11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47" tIns="47273" rIns="94547" bIns="472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sz="3200" dirty="0">
                <a:solidFill>
                  <a:srgbClr val="0000FF"/>
                </a:solidFill>
                <a:latin typeface="Arial" charset="0"/>
              </a:rPr>
              <a:t>Connection Reaction Path Curvature and 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sz="3200" dirty="0">
                <a:solidFill>
                  <a:srgbClr val="0000FF"/>
                </a:solidFill>
                <a:latin typeface="Arial" charset="0"/>
              </a:rPr>
              <a:t>Curvature Coupling Coefficients 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755894" y="6307823"/>
            <a:ext cx="2197682" cy="379747"/>
          </a:xfrm>
        </p:spPr>
        <p:txBody>
          <a:bodyPr/>
          <a:lstStyle/>
          <a:p>
            <a:pPr>
              <a:defRPr/>
            </a:pPr>
            <a:fld id="{66689DC2-AC44-D544-805B-A4C71EF52DC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723" y="1479236"/>
            <a:ext cx="9115959" cy="1443832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 rot="1383939" flipH="1">
            <a:off x="587755" y="3472001"/>
            <a:ext cx="6032500" cy="3258853"/>
          </a:xfrm>
          <a:custGeom>
            <a:avLst/>
            <a:gdLst>
              <a:gd name="connsiteX0" fmla="*/ 0 w 6032500"/>
              <a:gd name="connsiteY0" fmla="*/ 693598 h 3258853"/>
              <a:gd name="connsiteX1" fmla="*/ 2362200 w 6032500"/>
              <a:gd name="connsiteY1" fmla="*/ 160198 h 3258853"/>
              <a:gd name="connsiteX2" fmla="*/ 3365500 w 6032500"/>
              <a:gd name="connsiteY2" fmla="*/ 3195498 h 3258853"/>
              <a:gd name="connsiteX3" fmla="*/ 6032500 w 6032500"/>
              <a:gd name="connsiteY3" fmla="*/ 2293798 h 325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500" h="3258853">
                <a:moveTo>
                  <a:pt x="0" y="693598"/>
                </a:moveTo>
                <a:cubicBezTo>
                  <a:pt x="900641" y="218406"/>
                  <a:pt x="1801283" y="-256785"/>
                  <a:pt x="2362200" y="160198"/>
                </a:cubicBezTo>
                <a:cubicBezTo>
                  <a:pt x="2923117" y="577181"/>
                  <a:pt x="2753783" y="2839898"/>
                  <a:pt x="3365500" y="3195498"/>
                </a:cubicBezTo>
                <a:cubicBezTo>
                  <a:pt x="3977217" y="3551098"/>
                  <a:pt x="6032500" y="2293798"/>
                  <a:pt x="6032500" y="2293798"/>
                </a:cubicBezTo>
              </a:path>
            </a:pathLst>
          </a:custGeom>
          <a:noFill/>
          <a:ln w="60325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705725" y="3113957"/>
            <a:ext cx="1658548" cy="1987470"/>
            <a:chOff x="4070470" y="1323258"/>
            <a:chExt cx="1658548" cy="1987470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4803236" y="2363632"/>
              <a:ext cx="683164" cy="947096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4803236" y="1587968"/>
              <a:ext cx="925782" cy="775664"/>
            </a:xfrm>
            <a:prstGeom prst="straightConnector1">
              <a:avLst/>
            </a:prstGeom>
            <a:ln w="44450">
              <a:solidFill>
                <a:srgbClr val="00B050"/>
              </a:solidFill>
              <a:prstDash val="solid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4737100" y="2286000"/>
              <a:ext cx="152400" cy="1524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4070470" y="1323258"/>
              <a:ext cx="703532" cy="986160"/>
            </a:xfrm>
            <a:prstGeom prst="straightConnector1">
              <a:avLst/>
            </a:prstGeom>
            <a:ln w="44450">
              <a:solidFill>
                <a:srgbClr val="00B0F0"/>
              </a:solidFill>
              <a:prstDash val="sysDot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101328" y="5267775"/>
            <a:ext cx="3374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Reaction path curvature vector </a:t>
            </a:r>
            <a:r>
              <a:rPr lang="en-US" sz="2400" b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k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(s)</a:t>
            </a:r>
            <a:endParaRPr lang="en-US" sz="2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5454037" y="3039023"/>
            <a:ext cx="3357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Reaction path direction </a:t>
            </a:r>
            <a:r>
              <a:rPr lang="en-US" sz="2400" b="1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40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(s)  (</a:t>
            </a:r>
            <a:r>
              <a:rPr lang="en-US" sz="24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tangent) </a:t>
            </a:r>
            <a:endParaRPr lang="en-US" sz="2400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8396" y="6542445"/>
            <a:ext cx="8523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Reaction path </a:t>
            </a:r>
            <a:r>
              <a:rPr lang="en-US" sz="2400" b="1" dirty="0" err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US" sz="2400" baseline="-25000" dirty="0" err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4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(s), a curve in (3N-6) dimensional space! </a:t>
            </a:r>
            <a:endParaRPr lang="en-US" sz="24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55710" y="3615034"/>
            <a:ext cx="266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Normal mode </a:t>
            </a:r>
            <a:r>
              <a:rPr lang="en-US" sz="2400" b="1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sz="2400" baseline="-25000" dirty="0" smtClean="0">
                <a:solidFill>
                  <a:schemeClr val="accent5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(s)</a:t>
            </a:r>
            <a:endParaRPr lang="en-US" sz="2400" dirty="0">
              <a:solidFill>
                <a:schemeClr val="accent5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55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a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2" y="184921"/>
            <a:ext cx="9201160" cy="674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591597" y="3936168"/>
            <a:ext cx="3784557" cy="480153"/>
            <a:chOff x="4457700" y="3784600"/>
            <a:chExt cx="3674204" cy="461665"/>
          </a:xfrm>
        </p:grpSpPr>
        <p:sp>
          <p:nvSpPr>
            <p:cNvPr id="2" name="TextBox 1"/>
            <p:cNvSpPr txBox="1"/>
            <p:nvPr/>
          </p:nvSpPr>
          <p:spPr>
            <a:xfrm>
              <a:off x="4457700" y="3784600"/>
              <a:ext cx="36742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sz="2500" dirty="0" err="1">
                  <a:latin typeface="Arial" charset="0"/>
                  <a:cs typeface="Arial" charset="0"/>
                </a:rPr>
                <a:t>XH</a:t>
              </a:r>
              <a:r>
                <a:rPr kumimoji="1" lang="en-US" sz="2500" baseline="-25000" dirty="0" err="1">
                  <a:latin typeface="Arial" charset="0"/>
                  <a:cs typeface="Arial" charset="0"/>
                </a:rPr>
                <a:t>n</a:t>
              </a:r>
              <a:r>
                <a:rPr kumimoji="1" lang="en-US" sz="2500" baseline="-25000" dirty="0">
                  <a:latin typeface="Arial" charset="0"/>
                  <a:cs typeface="Arial" charset="0"/>
                </a:rPr>
                <a:t> </a:t>
              </a:r>
              <a:r>
                <a:rPr kumimoji="1" lang="en-US" sz="2500" dirty="0">
                  <a:latin typeface="Arial" charset="0"/>
                  <a:cs typeface="Arial" charset="0"/>
                </a:rPr>
                <a:t>+ H</a:t>
              </a:r>
              <a:r>
                <a:rPr kumimoji="1" lang="en-US" sz="2500" baseline="-25000" dirty="0">
                  <a:latin typeface="Arial" charset="0"/>
                  <a:cs typeface="Arial" charset="0"/>
                </a:rPr>
                <a:t>2</a:t>
              </a:r>
              <a:r>
                <a:rPr kumimoji="1" lang="en-US" sz="2500" dirty="0">
                  <a:latin typeface="Arial" charset="0"/>
                  <a:cs typeface="Arial" charset="0"/>
                </a:rPr>
                <a:t>           XH</a:t>
              </a:r>
              <a:r>
                <a:rPr kumimoji="1" lang="en-US" sz="2500" baseline="-25000" dirty="0">
                  <a:latin typeface="Arial" charset="0"/>
                  <a:cs typeface="Arial" charset="0"/>
                </a:rPr>
                <a:t>n+1</a:t>
              </a:r>
              <a:r>
                <a:rPr kumimoji="1" lang="en-US" sz="2500" dirty="0">
                  <a:latin typeface="Arial" charset="0"/>
                  <a:cs typeface="Arial" charset="0"/>
                </a:rPr>
                <a:t> + H</a:t>
              </a:r>
            </a:p>
          </p:txBody>
        </p:sp>
        <p:cxnSp>
          <p:nvCxnSpPr>
            <p:cNvPr id="4" name="Straight Arrow Connector 4"/>
            <p:cNvCxnSpPr>
              <a:cxnSpLocks noChangeShapeType="1"/>
            </p:cNvCxnSpPr>
            <p:nvPr/>
          </p:nvCxnSpPr>
          <p:spPr bwMode="auto">
            <a:xfrm>
              <a:off x="5797550" y="4037013"/>
              <a:ext cx="857250" cy="0"/>
            </a:xfrm>
            <a:prstGeom prst="straightConnector1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14C6F-DF49-3340-87AD-6EEFB0070DF5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6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ChangeArrowheads="1"/>
          </p:cNvSpPr>
          <p:nvPr/>
        </p:nvSpPr>
        <p:spPr bwMode="auto">
          <a:xfrm>
            <a:off x="753826" y="951501"/>
            <a:ext cx="8272377" cy="59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147" tIns="34074" rIns="68147" bIns="34074">
            <a:spAutoFit/>
          </a:bodyPr>
          <a:lstStyle/>
          <a:p>
            <a:pPr defTabSz="679557">
              <a:lnSpc>
                <a:spcPct val="120000"/>
              </a:lnSpc>
            </a:pPr>
            <a:r>
              <a:rPr lang="en-US" sz="2900" dirty="0">
                <a:solidFill>
                  <a:srgbClr val="0000FF"/>
                </a:solidFill>
                <a:latin typeface="Arial"/>
                <a:cs typeface="Arial"/>
              </a:rPr>
              <a:t>Quantification of the Hammond-</a:t>
            </a:r>
            <a:r>
              <a:rPr lang="en-US" sz="2900" dirty="0" err="1">
                <a:solidFill>
                  <a:srgbClr val="0000FF"/>
                </a:solidFill>
                <a:latin typeface="Arial"/>
                <a:cs typeface="Arial"/>
              </a:rPr>
              <a:t>Leffler</a:t>
            </a:r>
            <a:r>
              <a:rPr lang="en-US" sz="2900" dirty="0">
                <a:solidFill>
                  <a:srgbClr val="0000FF"/>
                </a:solidFill>
                <a:latin typeface="Arial"/>
                <a:cs typeface="Arial"/>
              </a:rPr>
              <a:t> Postulate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4835" y="2353213"/>
            <a:ext cx="7940435" cy="2060389"/>
          </a:xfrm>
          <a:prstGeom prst="rect">
            <a:avLst/>
          </a:prstGeom>
          <a:noFill/>
        </p:spPr>
        <p:txBody>
          <a:bodyPr wrap="square" lIns="94547" tIns="47273" rIns="94547" bIns="47273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900" dirty="0">
                <a:solidFill>
                  <a:srgbClr val="0000FF"/>
                </a:solidFill>
                <a:latin typeface="Arial"/>
                <a:cs typeface="Arial"/>
              </a:rPr>
              <a:t>Exothermic </a:t>
            </a:r>
            <a:r>
              <a:rPr lang="en-US" sz="2900" dirty="0">
                <a:latin typeface="Arial"/>
                <a:cs typeface="Arial"/>
              </a:rPr>
              <a:t>reaction:</a:t>
            </a:r>
          </a:p>
          <a:p>
            <a:pPr>
              <a:lnSpc>
                <a:spcPct val="110000"/>
              </a:lnSpc>
            </a:pPr>
            <a:r>
              <a:rPr lang="en-US" sz="2900" dirty="0">
                <a:latin typeface="Arial"/>
                <a:cs typeface="Arial"/>
              </a:rPr>
              <a:t>early TS (</a:t>
            </a:r>
            <a:r>
              <a:rPr lang="en-US" sz="2900" i="1" dirty="0">
                <a:latin typeface="Arial"/>
                <a:cs typeface="Arial"/>
              </a:rPr>
              <a:t>reactants like</a:t>
            </a:r>
            <a:r>
              <a:rPr lang="en-US" sz="2900" dirty="0">
                <a:latin typeface="Arial"/>
                <a:cs typeface="Arial"/>
              </a:rPr>
              <a:t>) and a small barrier;  </a:t>
            </a:r>
          </a:p>
          <a:p>
            <a:pPr>
              <a:lnSpc>
                <a:spcPct val="110000"/>
              </a:lnSpc>
            </a:pPr>
            <a:r>
              <a:rPr lang="en-US" sz="2900" dirty="0">
                <a:solidFill>
                  <a:srgbClr val="0000FF"/>
                </a:solidFill>
                <a:latin typeface="Arial"/>
                <a:cs typeface="Arial"/>
              </a:rPr>
              <a:t>Endothermic</a:t>
            </a:r>
            <a:r>
              <a:rPr lang="en-US" sz="2900" dirty="0">
                <a:latin typeface="Arial"/>
                <a:cs typeface="Arial"/>
              </a:rPr>
              <a:t> reaction: </a:t>
            </a:r>
          </a:p>
          <a:p>
            <a:pPr>
              <a:lnSpc>
                <a:spcPct val="110000"/>
              </a:lnSpc>
            </a:pPr>
            <a:r>
              <a:rPr lang="en-US" sz="2900" dirty="0">
                <a:latin typeface="Arial"/>
                <a:cs typeface="Arial"/>
              </a:rPr>
              <a:t>late TS (</a:t>
            </a:r>
            <a:r>
              <a:rPr lang="en-US" sz="2900" i="1" dirty="0">
                <a:latin typeface="Arial"/>
                <a:cs typeface="Arial"/>
              </a:rPr>
              <a:t>product like</a:t>
            </a:r>
            <a:r>
              <a:rPr lang="en-US" sz="2900" dirty="0">
                <a:latin typeface="Arial"/>
                <a:cs typeface="Arial"/>
              </a:rPr>
              <a:t>) and a large barrier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8791" y="5195628"/>
            <a:ext cx="7090141" cy="992316"/>
          </a:xfrm>
          <a:prstGeom prst="rect">
            <a:avLst/>
          </a:prstGeom>
          <a:noFill/>
        </p:spPr>
        <p:txBody>
          <a:bodyPr wrap="square" lIns="94547" tIns="47273" rIns="94547" bIns="47273" rtlCol="0">
            <a:spAutoFit/>
          </a:bodyPr>
          <a:lstStyle/>
          <a:p>
            <a:r>
              <a:rPr lang="en-US" sz="2900" dirty="0">
                <a:solidFill>
                  <a:srgbClr val="0000FF"/>
                </a:solidFill>
                <a:latin typeface="Arial"/>
                <a:cs typeface="Arial"/>
              </a:rPr>
              <a:t>Problem: </a:t>
            </a:r>
            <a:r>
              <a:rPr lang="en-US" sz="2900" dirty="0">
                <a:latin typeface="Arial"/>
                <a:cs typeface="Arial"/>
              </a:rPr>
              <a:t>How can ‘early’ and ‘late’ be</a:t>
            </a:r>
          </a:p>
          <a:p>
            <a:r>
              <a:rPr lang="en-US" sz="2900" dirty="0">
                <a:latin typeface="Arial"/>
                <a:cs typeface="Arial"/>
              </a:rPr>
              <a:t>               defined and quantified?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3933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49685" y="475517"/>
            <a:ext cx="8518471" cy="6126962"/>
            <a:chOff x="525462" y="279400"/>
            <a:chExt cx="8270081" cy="5891047"/>
          </a:xfrm>
        </p:grpSpPr>
        <p:pic>
          <p:nvPicPr>
            <p:cNvPr id="67585" name="Picture 1" descr="a.3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043" y="1574800"/>
              <a:ext cx="7186613" cy="317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86" name="TextBox 4"/>
            <p:cNvSpPr txBox="1">
              <a:spLocks noChangeArrowheads="1"/>
            </p:cNvSpPr>
            <p:nvPr/>
          </p:nvSpPr>
          <p:spPr bwMode="auto">
            <a:xfrm>
              <a:off x="4015470" y="990600"/>
              <a:ext cx="2554573" cy="419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611" tIns="40805" rIns="81611" bIns="4080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1" lang="en-US" sz="2300" dirty="0">
                  <a:solidFill>
                    <a:srgbClr val="0000FF"/>
                  </a:solidFill>
                  <a:latin typeface="Symbol" charset="0"/>
                  <a:cs typeface="Symbol" charset="0"/>
                </a:rPr>
                <a:t>D</a:t>
              </a:r>
              <a:r>
                <a:rPr kumimoji="1" lang="en-US" sz="2300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s = s(M1) – s(TS)</a:t>
              </a:r>
            </a:p>
          </p:txBody>
        </p:sp>
        <p:cxnSp>
          <p:nvCxnSpPr>
            <p:cNvPr id="67587" name="Straight Arrow Connector 8"/>
            <p:cNvCxnSpPr>
              <a:cxnSpLocks noChangeShapeType="1"/>
            </p:cNvCxnSpPr>
            <p:nvPr/>
          </p:nvCxnSpPr>
          <p:spPr bwMode="auto">
            <a:xfrm flipV="1">
              <a:off x="4095750" y="1460500"/>
              <a:ext cx="660400" cy="127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588" name="TextBox 11"/>
            <p:cNvSpPr txBox="1">
              <a:spLocks noChangeArrowheads="1"/>
            </p:cNvSpPr>
            <p:nvPr/>
          </p:nvSpPr>
          <p:spPr bwMode="auto">
            <a:xfrm>
              <a:off x="704057" y="279400"/>
              <a:ext cx="8091486" cy="420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1611" tIns="40805" rIns="81611" bIns="4080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1" lang="en-US" sz="2300" dirty="0">
                  <a:solidFill>
                    <a:srgbClr val="0000FF"/>
                  </a:solidFill>
                  <a:latin typeface="Arial" charset="0"/>
                </a:rPr>
                <a:t>References: Shift </a:t>
              </a:r>
              <a:r>
                <a:rPr kumimoji="1" lang="en-US" sz="2300" dirty="0">
                  <a:solidFill>
                    <a:srgbClr val="0000FF"/>
                  </a:solidFill>
                  <a:latin typeface="Symbol" charset="0"/>
                  <a:cs typeface="Symbol" charset="0"/>
                </a:rPr>
                <a:t>D</a:t>
              </a:r>
              <a:r>
                <a:rPr kumimoji="1" lang="en-US" sz="2300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s </a:t>
              </a:r>
              <a:r>
                <a:rPr kumimoji="1" lang="en-US" sz="2300" dirty="0">
                  <a:solidFill>
                    <a:srgbClr val="0000FF"/>
                  </a:solidFill>
                  <a:latin typeface="Arial" charset="0"/>
                </a:rPr>
                <a:t>of the position of M1 with regard to TS</a:t>
              </a:r>
            </a:p>
          </p:txBody>
        </p:sp>
        <p:sp>
          <p:nvSpPr>
            <p:cNvPr id="67589" name="TextBox 13"/>
            <p:cNvSpPr txBox="1">
              <a:spLocks noChangeArrowheads="1"/>
            </p:cNvSpPr>
            <p:nvPr/>
          </p:nvSpPr>
          <p:spPr bwMode="auto">
            <a:xfrm>
              <a:off x="525462" y="5341938"/>
              <a:ext cx="8161337" cy="828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1611" tIns="40805" rIns="81611" bIns="4080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Aft>
                  <a:spcPts val="556"/>
                </a:spcAft>
              </a:pPr>
              <a:r>
                <a:rPr kumimoji="1" lang="en-US" sz="2300" dirty="0">
                  <a:solidFill>
                    <a:srgbClr val="0000FF"/>
                  </a:solidFill>
                  <a:latin typeface="Symbol" charset="0"/>
                  <a:cs typeface="Symbol" charset="0"/>
                </a:rPr>
                <a:t>                </a:t>
              </a:r>
              <a:r>
                <a:rPr kumimoji="1" lang="en-US" sz="2300" dirty="0">
                  <a:solidFill>
                    <a:srgbClr val="008000"/>
                  </a:solidFill>
                  <a:latin typeface="Symbol" charset="0"/>
                  <a:cs typeface="Symbol" charset="0"/>
                </a:rPr>
                <a:t>D</a:t>
              </a:r>
              <a:r>
                <a:rPr kumimoji="1" lang="en-US" sz="2300" dirty="0">
                  <a:solidFill>
                    <a:srgbClr val="008000"/>
                  </a:solidFill>
                  <a:latin typeface="Arial" charset="0"/>
                  <a:cs typeface="Arial" charset="0"/>
                </a:rPr>
                <a:t>s =  s(M1)   &lt;  0         endothermic reaction  (late TS)</a:t>
              </a:r>
            </a:p>
            <a:p>
              <a:pPr eaLnBrk="1" hangingPunct="1">
                <a:spcAft>
                  <a:spcPts val="556"/>
                </a:spcAft>
              </a:pPr>
              <a:r>
                <a:rPr kumimoji="1" lang="en-US" sz="2300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                                    </a:t>
              </a:r>
              <a:r>
                <a:rPr kumimoji="1" lang="en-US" sz="23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cs typeface="Arial" charset="0"/>
                </a:rPr>
                <a:t>&gt;  0         exothermic (early TS)</a:t>
              </a:r>
            </a:p>
          </p:txBody>
        </p:sp>
        <p:cxnSp>
          <p:nvCxnSpPr>
            <p:cNvPr id="67590" name="Straight Connector 7"/>
            <p:cNvCxnSpPr>
              <a:cxnSpLocks noChangeShapeType="1"/>
            </p:cNvCxnSpPr>
            <p:nvPr/>
          </p:nvCxnSpPr>
          <p:spPr bwMode="auto">
            <a:xfrm>
              <a:off x="1239043" y="4419600"/>
              <a:ext cx="7308057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591" name="TextBox 8"/>
            <p:cNvSpPr txBox="1">
              <a:spLocks noChangeArrowheads="1"/>
            </p:cNvSpPr>
            <p:nvPr/>
          </p:nvSpPr>
          <p:spPr bwMode="auto">
            <a:xfrm>
              <a:off x="7823200" y="4432300"/>
              <a:ext cx="317500" cy="400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1" lang="en-US" sz="2100" b="1" dirty="0">
                  <a:latin typeface="Arial" charset="0"/>
                </a:rPr>
                <a:t>s</a:t>
              </a:r>
            </a:p>
          </p:txBody>
        </p:sp>
        <p:sp>
          <p:nvSpPr>
            <p:cNvPr id="67592" name="Rectangle 10"/>
            <p:cNvSpPr>
              <a:spLocks noChangeArrowheads="1"/>
            </p:cNvSpPr>
            <p:nvPr/>
          </p:nvSpPr>
          <p:spPr bwMode="auto">
            <a:xfrm>
              <a:off x="4592638" y="4470400"/>
              <a:ext cx="392112" cy="400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0</a:t>
              </a:r>
              <a:r>
                <a:rPr lang="en-US" sz="21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3600450" y="1739900"/>
              <a:ext cx="469900" cy="36195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927223" y="3483234"/>
              <a:ext cx="7781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2500" dirty="0">
                  <a:solidFill>
                    <a:srgbClr val="0000FF"/>
                  </a:solidFill>
                  <a:latin typeface="Arial" charset="0"/>
                </a:rPr>
                <a:t>M1</a:t>
              </a:r>
              <a:endParaRPr lang="en-US" sz="25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59201" y="4501118"/>
              <a:ext cx="751900" cy="355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dirty="0" smtClean="0">
                  <a:latin typeface="Arial" charset="0"/>
                  <a:cs typeface="Arial" charset="0"/>
                </a:rPr>
                <a:t>s(M1)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822110" y="2408787"/>
            <a:ext cx="569267" cy="864911"/>
          </a:xfrm>
          <a:prstGeom prst="rect">
            <a:avLst/>
          </a:prstGeom>
          <a:noFill/>
        </p:spPr>
        <p:txBody>
          <a:bodyPr wrap="square" lIns="94547" tIns="47273" rIns="94547" bIns="47273" rtlCol="0">
            <a:spAutoFit/>
          </a:bodyPr>
          <a:lstStyle/>
          <a:p>
            <a:r>
              <a:rPr lang="en-US" sz="2500" dirty="0">
                <a:latin typeface="Arial"/>
                <a:cs typeface="Arial"/>
              </a:rPr>
              <a:t>K1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7238" y="3708652"/>
            <a:ext cx="577974" cy="480153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2500" dirty="0">
                <a:latin typeface="Arial"/>
                <a:cs typeface="Arial"/>
              </a:rPr>
              <a:t>K2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80581" y="2648858"/>
            <a:ext cx="3184889" cy="480220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kumimoji="1" lang="en-US" sz="2500" dirty="0">
                <a:solidFill>
                  <a:srgbClr val="008000"/>
                </a:solidFill>
                <a:latin typeface="Arial" charset="0"/>
                <a:cs typeface="Arial" charset="0"/>
              </a:rPr>
              <a:t>endothermic reaction</a:t>
            </a:r>
            <a:endParaRPr lang="en-US" sz="25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14C6F-DF49-3340-87AD-6EEFB0070DF5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9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a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4" y="584133"/>
            <a:ext cx="9238768" cy="659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608550" y="4221133"/>
            <a:ext cx="3784557" cy="480153"/>
            <a:chOff x="4457700" y="3784600"/>
            <a:chExt cx="3674204" cy="461665"/>
          </a:xfrm>
        </p:grpSpPr>
        <p:sp>
          <p:nvSpPr>
            <p:cNvPr id="5" name="TextBox 4"/>
            <p:cNvSpPr txBox="1"/>
            <p:nvPr/>
          </p:nvSpPr>
          <p:spPr>
            <a:xfrm>
              <a:off x="4457700" y="3784600"/>
              <a:ext cx="36742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sz="2500" dirty="0" err="1">
                  <a:latin typeface="Arial" charset="0"/>
                  <a:cs typeface="Arial" charset="0"/>
                </a:rPr>
                <a:t>XH</a:t>
              </a:r>
              <a:r>
                <a:rPr kumimoji="1" lang="en-US" sz="2500" baseline="-25000" dirty="0" err="1">
                  <a:latin typeface="Arial" charset="0"/>
                  <a:cs typeface="Arial" charset="0"/>
                </a:rPr>
                <a:t>n</a:t>
              </a:r>
              <a:r>
                <a:rPr kumimoji="1" lang="en-US" sz="2500" baseline="-25000" dirty="0">
                  <a:latin typeface="Arial" charset="0"/>
                  <a:cs typeface="Arial" charset="0"/>
                </a:rPr>
                <a:t> </a:t>
              </a:r>
              <a:r>
                <a:rPr kumimoji="1" lang="en-US" sz="2500" dirty="0">
                  <a:latin typeface="Arial" charset="0"/>
                  <a:cs typeface="Arial" charset="0"/>
                </a:rPr>
                <a:t>+ H</a:t>
              </a:r>
              <a:r>
                <a:rPr kumimoji="1" lang="en-US" sz="2500" baseline="-25000" dirty="0">
                  <a:latin typeface="Arial" charset="0"/>
                  <a:cs typeface="Arial" charset="0"/>
                </a:rPr>
                <a:t>2</a:t>
              </a:r>
              <a:r>
                <a:rPr kumimoji="1" lang="en-US" sz="2500" dirty="0">
                  <a:latin typeface="Arial" charset="0"/>
                  <a:cs typeface="Arial" charset="0"/>
                </a:rPr>
                <a:t>           XH</a:t>
              </a:r>
              <a:r>
                <a:rPr kumimoji="1" lang="en-US" sz="2500" baseline="-25000" dirty="0">
                  <a:latin typeface="Arial" charset="0"/>
                  <a:cs typeface="Arial" charset="0"/>
                </a:rPr>
                <a:t>n+1</a:t>
              </a:r>
              <a:r>
                <a:rPr kumimoji="1" lang="en-US" sz="2500" dirty="0">
                  <a:latin typeface="Arial" charset="0"/>
                  <a:cs typeface="Arial" charset="0"/>
                </a:rPr>
                <a:t> + H</a:t>
              </a:r>
            </a:p>
          </p:txBody>
        </p:sp>
        <p:cxnSp>
          <p:nvCxnSpPr>
            <p:cNvPr id="6" name="Straight Arrow Connector 4"/>
            <p:cNvCxnSpPr>
              <a:cxnSpLocks noChangeShapeType="1"/>
            </p:cNvCxnSpPr>
            <p:nvPr/>
          </p:nvCxnSpPr>
          <p:spPr bwMode="auto">
            <a:xfrm>
              <a:off x="5797550" y="4037013"/>
              <a:ext cx="857250" cy="0"/>
            </a:xfrm>
            <a:prstGeom prst="straightConnector1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extBox 1"/>
          <p:cNvSpPr txBox="1"/>
          <p:nvPr/>
        </p:nvSpPr>
        <p:spPr>
          <a:xfrm>
            <a:off x="113053" y="114156"/>
            <a:ext cx="9204866" cy="608194"/>
          </a:xfrm>
          <a:prstGeom prst="rect">
            <a:avLst/>
          </a:prstGeom>
          <a:noFill/>
        </p:spPr>
        <p:txBody>
          <a:bodyPr wrap="none" lIns="94547" tIns="47273" rIns="94547" bIns="47273" rtlCol="0">
            <a:spAutoFit/>
          </a:bodyPr>
          <a:lstStyle/>
          <a:p>
            <a:r>
              <a:rPr lang="en-US" sz="3300" dirty="0">
                <a:solidFill>
                  <a:srgbClr val="0000FF"/>
                </a:solidFill>
                <a:latin typeface="Arial"/>
                <a:cs typeface="Arial"/>
              </a:rPr>
              <a:t>Quantification of the Hammond-</a:t>
            </a:r>
            <a:r>
              <a:rPr lang="en-US" sz="3300" dirty="0" err="1">
                <a:solidFill>
                  <a:srgbClr val="0000FF"/>
                </a:solidFill>
                <a:latin typeface="Arial"/>
                <a:cs typeface="Arial"/>
              </a:rPr>
              <a:t>Leffler</a:t>
            </a:r>
            <a:r>
              <a:rPr lang="en-US" sz="3300" dirty="0">
                <a:solidFill>
                  <a:srgbClr val="0000FF"/>
                </a:solidFill>
                <a:latin typeface="Arial"/>
                <a:cs typeface="Arial"/>
              </a:rPr>
              <a:t> Postulate</a:t>
            </a:r>
          </a:p>
        </p:txBody>
      </p:sp>
    </p:spTree>
    <p:extLst>
      <p:ext uri="{BB962C8B-B14F-4D97-AF65-F5344CB8AC3E}">
        <p14:creationId xmlns:p14="http://schemas.microsoft.com/office/powerpoint/2010/main" val="304292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6" y="330218"/>
            <a:ext cx="9345913" cy="68024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89DC2-AC44-D544-805B-A4C71EF52DC1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8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2199326" y="306398"/>
            <a:ext cx="4711985" cy="67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337" tIns="38170" rIns="76337" bIns="38170">
            <a:spAutoFit/>
          </a:bodyPr>
          <a:lstStyle>
            <a:lvl1pPr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1" lang="en-US" sz="3300" dirty="0">
                <a:solidFill>
                  <a:srgbClr val="0000FF"/>
                </a:solidFill>
                <a:latin typeface="Arial" charset="0"/>
              </a:rPr>
              <a:t>Choice of Reaction Path</a:t>
            </a:r>
            <a:endParaRPr kumimoji="1" lang="en-US" sz="3300" u="sng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225655" y="1334073"/>
            <a:ext cx="8949342" cy="99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01" tIns="47248" rIns="94501" bIns="47248">
            <a:spAutoFit/>
          </a:bodyPr>
          <a:lstStyle/>
          <a:p>
            <a:r>
              <a:rPr lang="en-US" sz="2900" dirty="0">
                <a:solidFill>
                  <a:srgbClr val="000000"/>
                </a:solidFill>
                <a:latin typeface="Arial" charset="0"/>
              </a:rPr>
              <a:t>The reaction complex can follow an infinite number of trajectories, therefore </a:t>
            </a:r>
            <a:r>
              <a:rPr lang="en-US" sz="2900" dirty="0">
                <a:solidFill>
                  <a:srgbClr val="0000FF"/>
                </a:solidFill>
                <a:latin typeface="Arial" charset="0"/>
              </a:rPr>
              <a:t>we need a representative path:</a:t>
            </a: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714585" y="2575676"/>
            <a:ext cx="7888642" cy="413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01" tIns="47248" rIns="94501" bIns="4724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30000"/>
              </a:lnSpc>
            </a:pP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i="1" dirty="0">
                <a:solidFill>
                  <a:srgbClr val="0000FF"/>
                </a:solidFill>
                <a:latin typeface="Arial" charset="0"/>
              </a:rPr>
              <a:t>For reaction with a barrier we use</a:t>
            </a:r>
            <a:endParaRPr lang="en-US" dirty="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the Intrinsic Reaction Coordinate (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IRC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 of Fukui,</a:t>
            </a:r>
          </a:p>
          <a:p>
            <a:pPr eaLnBrk="1" hangingPunct="1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the steepest descent path in mass-weighted Cartesian </a:t>
            </a:r>
          </a:p>
          <a:p>
            <a:pPr eaLnBrk="1" hangingPunct="1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Coordinates.</a:t>
            </a:r>
          </a:p>
          <a:p>
            <a:pPr eaLnBrk="1" hangingPunct="1">
              <a:lnSpc>
                <a:spcPct val="60000"/>
              </a:lnSpc>
            </a:pP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60000"/>
              </a:lnSpc>
            </a:pPr>
            <a:endParaRPr lang="en-US" sz="900" dirty="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i="1" dirty="0">
                <a:solidFill>
                  <a:srgbClr val="0000FF"/>
                </a:solidFill>
                <a:latin typeface="Arial" charset="0"/>
              </a:rPr>
              <a:t>For reactions without a barrier we use</a:t>
            </a:r>
            <a:endParaRPr lang="en-US" dirty="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the Newton Trajectory Growing String (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NT-GS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 method </a:t>
            </a:r>
          </a:p>
          <a:p>
            <a:pPr eaLnBrk="1" hangingPunct="1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developed by</a:t>
            </a:r>
          </a:p>
          <a:p>
            <a:pPr eaLnBrk="1" hangingPunct="1">
              <a:lnSpc>
                <a:spcPct val="110000"/>
              </a:lnSpc>
            </a:pPr>
            <a:endParaRPr lang="en-US" sz="800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sz="1700" dirty="0">
                <a:solidFill>
                  <a:srgbClr val="000000"/>
                </a:solidFill>
                <a:latin typeface="Arial" charset="0"/>
                <a:cs typeface="Arial" charset="0"/>
              </a:rPr>
              <a:t>W. </a:t>
            </a:r>
            <a:r>
              <a:rPr lang="en-US" sz="1700" dirty="0" err="1">
                <a:solidFill>
                  <a:srgbClr val="000000"/>
                </a:solidFill>
                <a:latin typeface="Arial" charset="0"/>
                <a:cs typeface="Arial" charset="0"/>
              </a:rPr>
              <a:t>Quapp</a:t>
            </a:r>
            <a:r>
              <a:rPr lang="en-US" sz="17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Arial" charset="0"/>
                <a:cs typeface="Arial" charset="0"/>
              </a:rPr>
              <a:t>E.Kraka</a:t>
            </a:r>
            <a:r>
              <a:rPr lang="en-US" sz="1700" dirty="0">
                <a:solidFill>
                  <a:srgbClr val="000000"/>
                </a:solidFill>
                <a:latin typeface="Arial" charset="0"/>
                <a:cs typeface="Arial" charset="0"/>
              </a:rPr>
              <a:t>, D. Cremer, J. Chem. Phys. A.. </a:t>
            </a:r>
            <a:r>
              <a:rPr lang="en-US" sz="1700" b="1" dirty="0">
                <a:solidFill>
                  <a:srgbClr val="000000"/>
                </a:solidFill>
                <a:latin typeface="Arial" charset="0"/>
                <a:cs typeface="Arial" charset="0"/>
              </a:rPr>
              <a:t>2007, </a:t>
            </a:r>
            <a:r>
              <a:rPr lang="en-US" sz="1700" dirty="0">
                <a:solidFill>
                  <a:srgbClr val="000000"/>
                </a:solidFill>
                <a:latin typeface="Arial" charset="0"/>
                <a:cs typeface="Arial" charset="0"/>
              </a:rPr>
              <a:t>111, 11287.</a:t>
            </a:r>
            <a:endParaRPr lang="en-US" sz="1700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kumimoji="1" lang="en-US" sz="1700" dirty="0">
                <a:latin typeface="Arial" charset="0"/>
                <a:cs typeface="Arial" charset="0"/>
              </a:rPr>
              <a:t>H. </a:t>
            </a:r>
            <a:r>
              <a:rPr kumimoji="1" lang="en-US" sz="1700" dirty="0" err="1">
                <a:latin typeface="Arial" charset="0"/>
                <a:cs typeface="Arial" charset="0"/>
              </a:rPr>
              <a:t>Joo</a:t>
            </a:r>
            <a:r>
              <a:rPr kumimoji="1" lang="en-US" sz="1700" dirty="0">
                <a:latin typeface="Arial" charset="0"/>
                <a:cs typeface="Arial" charset="0"/>
              </a:rPr>
              <a:t>, E. </a:t>
            </a:r>
            <a:r>
              <a:rPr kumimoji="1" lang="en-US" sz="1700" dirty="0" err="1">
                <a:latin typeface="Arial" charset="0"/>
                <a:cs typeface="Arial" charset="0"/>
              </a:rPr>
              <a:t>Kraka</a:t>
            </a:r>
            <a:r>
              <a:rPr kumimoji="1" lang="en-US" sz="1700" dirty="0">
                <a:latin typeface="Arial" charset="0"/>
                <a:cs typeface="Arial" charset="0"/>
              </a:rPr>
              <a:t>, W. </a:t>
            </a:r>
            <a:r>
              <a:rPr kumimoji="1" lang="en-US" sz="1700" dirty="0" err="1">
                <a:latin typeface="Arial" charset="0"/>
                <a:cs typeface="Arial" charset="0"/>
              </a:rPr>
              <a:t>Quapp</a:t>
            </a:r>
            <a:r>
              <a:rPr kumimoji="1" lang="en-US" sz="1700" dirty="0">
                <a:latin typeface="Arial" charset="0"/>
                <a:cs typeface="Arial" charset="0"/>
              </a:rPr>
              <a:t>, D. Cremer, Mol. Phys., </a:t>
            </a:r>
            <a:r>
              <a:rPr kumimoji="1" lang="en-US" sz="1700" b="1" dirty="0">
                <a:latin typeface="Arial" charset="0"/>
                <a:cs typeface="Arial" charset="0"/>
              </a:rPr>
              <a:t>2007</a:t>
            </a:r>
            <a:r>
              <a:rPr kumimoji="1" lang="en-US" sz="1700" dirty="0">
                <a:latin typeface="Arial" charset="0"/>
                <a:cs typeface="Arial" charset="0"/>
              </a:rPr>
              <a:t>, 105, 2697.</a:t>
            </a:r>
            <a:endParaRPr lang="en-US" sz="17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F12F-0F68-2042-B4D4-82C49BB9B702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40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37" name="Group 26"/>
          <p:cNvGrpSpPr>
            <a:grpSpLocks/>
          </p:cNvGrpSpPr>
          <p:nvPr/>
        </p:nvGrpSpPr>
        <p:grpSpPr bwMode="auto">
          <a:xfrm>
            <a:off x="173338" y="288938"/>
            <a:ext cx="9245309" cy="5296644"/>
            <a:chOff x="291" y="44"/>
            <a:chExt cx="6471" cy="4279"/>
          </a:xfrm>
        </p:grpSpPr>
        <p:sp>
          <p:nvSpPr>
            <p:cNvPr id="116740" name="Text Box 2"/>
            <p:cNvSpPr txBox="1">
              <a:spLocks noChangeArrowheads="1"/>
            </p:cNvSpPr>
            <p:nvPr/>
          </p:nvSpPr>
          <p:spPr bwMode="auto">
            <a:xfrm>
              <a:off x="546" y="629"/>
              <a:ext cx="472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793" tIns="18396" rIns="36793" bIns="18396">
              <a:spAutoFit/>
            </a:bodyPr>
            <a:lstStyle>
              <a:lvl1pPr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771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771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771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771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just" eaLnBrk="1" hangingPunct="1">
                <a:lnSpc>
                  <a:spcPct val="140000"/>
                </a:lnSpc>
              </a:pPr>
              <a:r>
                <a:rPr lang="en-US" sz="2100" b="1">
                  <a:solidFill>
                    <a:srgbClr val="0000FF"/>
                  </a:solidFill>
                  <a:latin typeface="Arial" charset="0"/>
                  <a:cs typeface="Arial" charset="0"/>
                </a:rPr>
                <a:t>Reaction Path Hamiltonian</a:t>
              </a:r>
              <a:endParaRPr lang="en-US" sz="2100">
                <a:solidFill>
                  <a:srgbClr val="000000"/>
                </a:solidFill>
                <a:latin typeface="Arial" charset="0"/>
                <a:cs typeface="Arial" charset="0"/>
              </a:endParaRPr>
            </a:p>
            <a:p>
              <a:pPr algn="just" eaLnBrk="1" hangingPunct="1">
                <a:lnSpc>
                  <a:spcPct val="140000"/>
                </a:lnSpc>
              </a:pPr>
              <a:r>
                <a:rPr lang="en-US" sz="2100">
                  <a:solidFill>
                    <a:srgbClr val="000000"/>
                  </a:solidFill>
                  <a:latin typeface="Arial" charset="0"/>
                  <a:cs typeface="Arial" charset="0"/>
                </a:rPr>
                <a:t>Handy, Miller, and Adams, J. Chem. Phys</a:t>
              </a:r>
              <a:r>
                <a:rPr lang="en-US" sz="21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.</a:t>
              </a:r>
              <a:r>
                <a:rPr lang="en-US" sz="210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1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1980</a:t>
              </a:r>
              <a:r>
                <a:rPr lang="en-US" sz="2100">
                  <a:solidFill>
                    <a:srgbClr val="000000"/>
                  </a:solidFill>
                  <a:latin typeface="Arial" charset="0"/>
                  <a:cs typeface="Arial" charset="0"/>
                </a:rPr>
                <a:t>, 72, 99.</a:t>
              </a:r>
            </a:p>
          </p:txBody>
        </p:sp>
        <p:sp>
          <p:nvSpPr>
            <p:cNvPr id="116741" name="Text Box 3"/>
            <p:cNvSpPr txBox="1">
              <a:spLocks noChangeArrowheads="1"/>
            </p:cNvSpPr>
            <p:nvPr/>
          </p:nvSpPr>
          <p:spPr bwMode="auto">
            <a:xfrm>
              <a:off x="556" y="1699"/>
              <a:ext cx="5904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793" tIns="18396" rIns="36793" bIns="18396">
              <a:spAutoFit/>
            </a:bodyPr>
            <a:lstStyle>
              <a:lvl1pPr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771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771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771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771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just" eaLnBrk="1" hangingPunct="1">
                <a:lnSpc>
                  <a:spcPct val="90000"/>
                </a:lnSpc>
                <a:spcBef>
                  <a:spcPct val="50000"/>
                </a:spcBef>
              </a:pPr>
              <a:endParaRPr kumimoji="1" lang="en-US" sz="2100" u="sng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6742" name="Text Box 4"/>
            <p:cNvSpPr txBox="1">
              <a:spLocks noChangeArrowheads="1"/>
            </p:cNvSpPr>
            <p:nvPr/>
          </p:nvSpPr>
          <p:spPr bwMode="auto">
            <a:xfrm>
              <a:off x="291" y="44"/>
              <a:ext cx="6471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793" tIns="18396" rIns="36793" bIns="18396">
              <a:spAutoFit/>
            </a:bodyPr>
            <a:lstStyle>
              <a:lvl1pPr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771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771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771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771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300">
                  <a:latin typeface="Arial" charset="0"/>
                  <a:cs typeface="Arial" charset="0"/>
                </a:rPr>
                <a:t>The</a:t>
              </a:r>
              <a:r>
                <a:rPr lang="en-US" sz="3300">
                  <a:solidFill>
                    <a:srgbClr val="0000FF"/>
                  </a:solidFill>
                  <a:latin typeface="Arial" charset="0"/>
                  <a:cs typeface="Arial" charset="0"/>
                </a:rPr>
                <a:t> U</a:t>
              </a:r>
              <a:r>
                <a:rPr lang="en-US" sz="3300">
                  <a:solidFill>
                    <a:srgbClr val="000000"/>
                  </a:solidFill>
                  <a:latin typeface="Arial" charset="0"/>
                  <a:cs typeface="Arial" charset="0"/>
                </a:rPr>
                <a:t>nified</a:t>
              </a:r>
              <a:r>
                <a:rPr lang="en-US" sz="3300">
                  <a:solidFill>
                    <a:srgbClr val="0000FF"/>
                  </a:solidFill>
                  <a:latin typeface="Arial" charset="0"/>
                  <a:cs typeface="Arial" charset="0"/>
                </a:rPr>
                <a:t> R</a:t>
              </a:r>
              <a:r>
                <a:rPr lang="en-US" sz="3300">
                  <a:solidFill>
                    <a:srgbClr val="000000"/>
                  </a:solidFill>
                  <a:latin typeface="Arial" charset="0"/>
                  <a:cs typeface="Arial" charset="0"/>
                </a:rPr>
                <a:t>eaction</a:t>
              </a:r>
              <a:r>
                <a:rPr lang="en-US" sz="3300">
                  <a:solidFill>
                    <a:srgbClr val="0000FF"/>
                  </a:solidFill>
                  <a:latin typeface="Arial" charset="0"/>
                  <a:cs typeface="Arial" charset="0"/>
                </a:rPr>
                <a:t> V</a:t>
              </a:r>
              <a:r>
                <a:rPr lang="en-US" sz="3300">
                  <a:solidFill>
                    <a:srgbClr val="000000"/>
                  </a:solidFill>
                  <a:latin typeface="Arial" charset="0"/>
                  <a:cs typeface="Arial" charset="0"/>
                </a:rPr>
                <a:t>alley</a:t>
              </a:r>
              <a:r>
                <a:rPr lang="en-US" sz="3300">
                  <a:solidFill>
                    <a:srgbClr val="0000FF"/>
                  </a:solidFill>
                  <a:latin typeface="Arial" charset="0"/>
                  <a:cs typeface="Arial" charset="0"/>
                </a:rPr>
                <a:t> A</a:t>
              </a:r>
              <a:r>
                <a:rPr lang="en-US" sz="3300">
                  <a:solidFill>
                    <a:srgbClr val="000000"/>
                  </a:solidFill>
                  <a:latin typeface="Arial" charset="0"/>
                  <a:cs typeface="Arial" charset="0"/>
                </a:rPr>
                <a:t>pproach</a:t>
              </a:r>
              <a:r>
                <a:rPr lang="en-US" sz="3300">
                  <a:solidFill>
                    <a:srgbClr val="0000FF"/>
                  </a:solidFill>
                  <a:latin typeface="Arial" charset="0"/>
                  <a:cs typeface="Arial" charset="0"/>
                </a:rPr>
                <a:t> (URVA)</a:t>
              </a:r>
            </a:p>
          </p:txBody>
        </p:sp>
        <p:sp>
          <p:nvSpPr>
            <p:cNvPr id="116743" name="Text Box 6"/>
            <p:cNvSpPr txBox="1">
              <a:spLocks noChangeArrowheads="1"/>
            </p:cNvSpPr>
            <p:nvPr/>
          </p:nvSpPr>
          <p:spPr bwMode="auto">
            <a:xfrm>
              <a:off x="717" y="3947"/>
              <a:ext cx="5350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793" tIns="18396" rIns="36793" bIns="18396">
              <a:spAutoFit/>
            </a:bodyPr>
            <a:lstStyle>
              <a:lvl1pPr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771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771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771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771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771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just" eaLnBrk="1" hangingPunct="1">
                <a:lnSpc>
                  <a:spcPct val="140000"/>
                </a:lnSpc>
              </a:pPr>
              <a:endParaRPr lang="en-US" sz="21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16738" name="Rectangle 8"/>
          <p:cNvSpPr>
            <a:spLocks noChangeArrowheads="1"/>
          </p:cNvSpPr>
          <p:nvPr/>
        </p:nvSpPr>
        <p:spPr bwMode="auto">
          <a:xfrm>
            <a:off x="482388" y="2219044"/>
            <a:ext cx="8386839" cy="409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22" tIns="42115" rIns="84222" bIns="42115">
            <a:spAutoFit/>
          </a:bodyPr>
          <a:lstStyle/>
          <a:p>
            <a:pPr algn="just" defTabSz="794456">
              <a:lnSpc>
                <a:spcPct val="140000"/>
              </a:lnSpc>
              <a:spcBef>
                <a:spcPct val="50000"/>
              </a:spcBef>
            </a:pPr>
            <a:r>
              <a:rPr lang="en-US" sz="2100" b="1">
                <a:solidFill>
                  <a:srgbClr val="0000FF"/>
                </a:solidFill>
                <a:latin typeface="Arial" charset="0"/>
                <a:cs typeface="Arial" charset="0"/>
              </a:rPr>
              <a:t>Exploration of reaction path and reaction valley</a:t>
            </a:r>
            <a:r>
              <a:rPr lang="en-US" sz="210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algn="just" defTabSz="794456">
              <a:lnSpc>
                <a:spcPct val="90000"/>
              </a:lnSpc>
              <a:spcBef>
                <a:spcPct val="50000"/>
              </a:spcBef>
            </a:pPr>
            <a:r>
              <a:rPr lang="en-US" sz="2100">
                <a:solidFill>
                  <a:srgbClr val="000000"/>
                </a:solidFill>
                <a:latin typeface="Arial" charset="0"/>
                <a:cs typeface="Arial" charset="0"/>
              </a:rPr>
              <a:t>E. Kraka, D. Cremer, Acc. Chem. Res. </a:t>
            </a:r>
            <a:r>
              <a:rPr lang="en-US" sz="2100" b="1">
                <a:solidFill>
                  <a:srgbClr val="000000"/>
                </a:solidFill>
                <a:latin typeface="Arial" charset="0"/>
                <a:cs typeface="Arial" charset="0"/>
              </a:rPr>
              <a:t>2010</a:t>
            </a:r>
            <a:r>
              <a:rPr lang="en-US" sz="2100">
                <a:solidFill>
                  <a:srgbClr val="000000"/>
                </a:solidFill>
                <a:latin typeface="Arial" charset="0"/>
                <a:cs typeface="Arial" charset="0"/>
              </a:rPr>
              <a:t>, 43, 591.</a:t>
            </a:r>
          </a:p>
          <a:p>
            <a:pPr algn="just" defTabSz="794456">
              <a:lnSpc>
                <a:spcPct val="90000"/>
              </a:lnSpc>
              <a:spcBef>
                <a:spcPct val="50000"/>
              </a:spcBef>
            </a:pPr>
            <a:r>
              <a:rPr lang="en-GB" sz="2100">
                <a:solidFill>
                  <a:srgbClr val="000000"/>
                </a:solidFill>
                <a:latin typeface="Arial" charset="0"/>
                <a:cs typeface="Arial" charset="0"/>
              </a:rPr>
              <a:t>D. Cremer, E. Kraka, Curr. Org. Chem. </a:t>
            </a:r>
            <a:r>
              <a:rPr lang="en-GB" sz="2100" b="1">
                <a:solidFill>
                  <a:srgbClr val="000000"/>
                </a:solidFill>
                <a:latin typeface="Arial" charset="0"/>
                <a:cs typeface="Arial" charset="0"/>
              </a:rPr>
              <a:t>2010</a:t>
            </a:r>
            <a:r>
              <a:rPr lang="en-GB" sz="2100">
                <a:solidFill>
                  <a:srgbClr val="000000"/>
                </a:solidFill>
                <a:latin typeface="Arial" charset="0"/>
                <a:cs typeface="Arial" charset="0"/>
              </a:rPr>
              <a:t>, 14, 1524.</a:t>
            </a:r>
          </a:p>
          <a:p>
            <a:pPr algn="just" defTabSz="794456">
              <a:lnSpc>
                <a:spcPct val="90000"/>
              </a:lnSpc>
              <a:spcBef>
                <a:spcPct val="50000"/>
              </a:spcBef>
            </a:pPr>
            <a:r>
              <a:rPr lang="en-GB" sz="2100">
                <a:solidFill>
                  <a:srgbClr val="000000"/>
                </a:solidFill>
                <a:latin typeface="Arial" charset="0"/>
                <a:cs typeface="Arial" charset="0"/>
              </a:rPr>
              <a:t>E. Kraka</a:t>
            </a:r>
            <a:r>
              <a:rPr lang="en-GB" sz="2100" i="1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GB" sz="2100">
                <a:solidFill>
                  <a:srgbClr val="000000"/>
                </a:solidFill>
                <a:latin typeface="Arial" charset="0"/>
                <a:cs typeface="Arial" charset="0"/>
              </a:rPr>
              <a:t>Interdisciplinary Reviews, Wiley, </a:t>
            </a:r>
            <a:r>
              <a:rPr lang="en-GB" sz="2100" b="1">
                <a:solidFill>
                  <a:srgbClr val="000000"/>
                </a:solidFill>
                <a:latin typeface="Arial" charset="0"/>
                <a:cs typeface="Arial" charset="0"/>
              </a:rPr>
              <a:t>2011</a:t>
            </a:r>
            <a:r>
              <a:rPr lang="en-GB" sz="2100">
                <a:solidFill>
                  <a:srgbClr val="000000"/>
                </a:solidFill>
                <a:latin typeface="Arial" charset="0"/>
                <a:cs typeface="Arial" charset="0"/>
              </a:rPr>
              <a:t>, p 53.</a:t>
            </a:r>
          </a:p>
          <a:p>
            <a:pPr algn="just" defTabSz="794456">
              <a:lnSpc>
                <a:spcPct val="140000"/>
              </a:lnSpc>
            </a:pPr>
            <a:endParaRPr lang="en-US" sz="2100" b="1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algn="just" defTabSz="794456">
              <a:lnSpc>
                <a:spcPct val="140000"/>
              </a:lnSpc>
            </a:pPr>
            <a:r>
              <a:rPr lang="en-US" sz="2100" b="1">
                <a:solidFill>
                  <a:srgbClr val="0000FF"/>
                </a:solidFill>
                <a:latin typeface="Arial" charset="0"/>
                <a:cs typeface="Arial" charset="0"/>
              </a:rPr>
              <a:t>Local (Adiabatic) vibrational mode concept</a:t>
            </a:r>
            <a:endParaRPr lang="en-US" sz="21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defTabSz="794456">
              <a:lnSpc>
                <a:spcPct val="140000"/>
              </a:lnSpc>
            </a:pPr>
            <a:r>
              <a:rPr lang="en-US" sz="2100">
                <a:solidFill>
                  <a:srgbClr val="000000"/>
                </a:solidFill>
                <a:latin typeface="Arial" charset="0"/>
                <a:cs typeface="Arial" charset="0"/>
              </a:rPr>
              <a:t>D. Cremer et al., Int. J. Quant. Chem. </a:t>
            </a:r>
            <a:r>
              <a:rPr lang="en-US" sz="2100" b="1">
                <a:solidFill>
                  <a:srgbClr val="000000"/>
                </a:solidFill>
                <a:latin typeface="Arial" charset="0"/>
                <a:cs typeface="Arial" charset="0"/>
              </a:rPr>
              <a:t>1998</a:t>
            </a:r>
            <a:r>
              <a:rPr lang="en-US" sz="2100">
                <a:solidFill>
                  <a:srgbClr val="000000"/>
                </a:solidFill>
                <a:latin typeface="Arial" charset="0"/>
                <a:cs typeface="Arial" charset="0"/>
              </a:rPr>
              <a:t>, 67, 1; 11; 29; 41.</a:t>
            </a:r>
          </a:p>
          <a:p>
            <a:pPr algn="just" defTabSz="794456">
              <a:lnSpc>
                <a:spcPct val="140000"/>
              </a:lnSpc>
            </a:pPr>
            <a:r>
              <a:rPr lang="en-US" sz="2100">
                <a:solidFill>
                  <a:srgbClr val="000000"/>
                </a:solidFill>
                <a:latin typeface="Arial" charset="0"/>
                <a:cs typeface="Arial" charset="0"/>
              </a:rPr>
              <a:t>E. Kraka et al., Int. J. Quant. Chem. </a:t>
            </a:r>
            <a:r>
              <a:rPr lang="en-US" sz="2100" b="1">
                <a:solidFill>
                  <a:srgbClr val="000000"/>
                </a:solidFill>
                <a:latin typeface="Arial" charset="0"/>
                <a:cs typeface="Arial" charset="0"/>
              </a:rPr>
              <a:t>2012</a:t>
            </a:r>
            <a:r>
              <a:rPr lang="en-US" sz="2100" i="1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100">
                <a:solidFill>
                  <a:srgbClr val="000000"/>
                </a:solidFill>
                <a:latin typeface="Arial" charset="0"/>
                <a:cs typeface="Arial" charset="0"/>
              </a:rPr>
              <a:t>112</a:t>
            </a:r>
            <a:r>
              <a:rPr lang="en-US" sz="2100" i="1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100">
                <a:solidFill>
                  <a:srgbClr val="000000"/>
                </a:solidFill>
                <a:latin typeface="Arial" charset="0"/>
                <a:cs typeface="Arial" charset="0"/>
              </a:rPr>
              <a:t>3174.</a:t>
            </a:r>
          </a:p>
          <a:p>
            <a:pPr algn="just" defTabSz="794456">
              <a:lnSpc>
                <a:spcPct val="140000"/>
              </a:lnSpc>
            </a:pPr>
            <a:r>
              <a:rPr lang="en-US" sz="2100">
                <a:solidFill>
                  <a:srgbClr val="000000"/>
                </a:solidFill>
                <a:latin typeface="Arial" charset="0"/>
                <a:cs typeface="Arial" charset="0"/>
              </a:rPr>
              <a:t>D. Cremer et al., J. Chem. Phys. </a:t>
            </a:r>
            <a:r>
              <a:rPr lang="en-US" sz="2100" b="1">
                <a:solidFill>
                  <a:srgbClr val="000000"/>
                </a:solidFill>
                <a:latin typeface="Arial" charset="0"/>
                <a:cs typeface="Arial" charset="0"/>
              </a:rPr>
              <a:t>2012, </a:t>
            </a:r>
            <a:r>
              <a:rPr lang="en-US" sz="2100">
                <a:solidFill>
                  <a:srgbClr val="000000"/>
                </a:solidFill>
                <a:latin typeface="Arial" charset="0"/>
                <a:cs typeface="Arial" charset="0"/>
              </a:rPr>
              <a:t>137, 084114.</a:t>
            </a:r>
            <a:r>
              <a:rPr lang="en-US" sz="2100" i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21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6739" name="TextBox 1"/>
          <p:cNvSpPr txBox="1">
            <a:spLocks noChangeArrowheads="1"/>
          </p:cNvSpPr>
          <p:nvPr/>
        </p:nvSpPr>
        <p:spPr bwMode="auto">
          <a:xfrm>
            <a:off x="6035453" y="6551470"/>
            <a:ext cx="3135812" cy="48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23" tIns="47266" rIns="94523" bIns="4726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>
                <a:solidFill>
                  <a:srgbClr val="FF110E"/>
                </a:solidFill>
                <a:latin typeface="Arial" charset="0"/>
                <a:cs typeface="Arial" charset="0"/>
              </a:rPr>
              <a:t>http://smu.edu/catco/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F12F-0F68-2042-B4D4-82C49BB9B702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12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32" y="492666"/>
            <a:ext cx="5020072" cy="568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8038" y="1601810"/>
            <a:ext cx="8800601" cy="1203366"/>
          </a:xfrm>
          <a:prstGeom prst="rect">
            <a:avLst/>
          </a:prstGeom>
          <a:noFill/>
        </p:spPr>
        <p:txBody>
          <a:bodyPr wrap="square" lIns="94441" tIns="47224" rIns="94441" bIns="47224" rtlCol="0">
            <a:spAutoFit/>
          </a:bodyPr>
          <a:lstStyle/>
          <a:p>
            <a:pPr defTabSz="472206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 need new mode vectors, which do no longer depend on the normal vibrational modes.</a:t>
            </a:r>
          </a:p>
          <a:p>
            <a:pPr defTabSz="472206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72206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Previously we used the internal coordinate modes to describe the translation along </a:t>
            </a:r>
          </a:p>
          <a:p>
            <a:pPr defTabSz="472206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reaction path: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156" y="3138290"/>
            <a:ext cx="5345535" cy="1325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6315" y="5059592"/>
            <a:ext cx="8225227" cy="1248389"/>
          </a:xfrm>
          <a:prstGeom prst="rect">
            <a:avLst/>
          </a:prstGeom>
          <a:noFill/>
        </p:spPr>
        <p:txBody>
          <a:bodyPr wrap="none" lIns="94441" tIns="47224" rIns="94441" bIns="47224" rtlCol="0">
            <a:spAutoFit/>
          </a:bodyPr>
          <a:lstStyle/>
          <a:p>
            <a:pPr defTabSz="472206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These basis vectors are non-orthogonal, but normalized. They span the 3N-L-space.</a:t>
            </a:r>
          </a:p>
          <a:p>
            <a:pPr defTabSz="472206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72206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 have to project out the part (anti)parallel to the reaction tangent  and (anti)-</a:t>
            </a:r>
          </a:p>
          <a:p>
            <a:pPr defTabSz="472206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parallel to the curvature vector.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3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/>
          <p:cNvSpPr txBox="1">
            <a:spLocks noChangeArrowheads="1"/>
          </p:cNvSpPr>
          <p:nvPr/>
        </p:nvSpPr>
        <p:spPr bwMode="auto">
          <a:xfrm>
            <a:off x="961625" y="1677344"/>
            <a:ext cx="7045856" cy="282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197" tIns="38108" rIns="76197" bIns="38108">
            <a:spAutoFit/>
          </a:bodyPr>
          <a:lstStyle>
            <a:lvl1pPr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7381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738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1" lang="en-US" sz="5000" dirty="0" smtClean="0">
                <a:solidFill>
                  <a:srgbClr val="008000"/>
                </a:solidFill>
                <a:latin typeface="Arial" charset="0"/>
              </a:rPr>
              <a:t>You </a:t>
            </a:r>
            <a:r>
              <a:rPr kumimoji="1" lang="en-US" sz="5000" dirty="0">
                <a:solidFill>
                  <a:srgbClr val="008000"/>
                </a:solidFill>
                <a:latin typeface="Arial" charset="0"/>
              </a:rPr>
              <a:t>should know what a</a:t>
            </a:r>
          </a:p>
          <a:p>
            <a:pPr eaLnBrk="1" hangingPunct="1">
              <a:lnSpc>
                <a:spcPct val="120000"/>
              </a:lnSpc>
            </a:pPr>
            <a:r>
              <a:rPr kumimoji="1" lang="en-US" sz="5000" dirty="0">
                <a:solidFill>
                  <a:srgbClr val="008000"/>
                </a:solidFill>
                <a:latin typeface="Arial" charset="0"/>
              </a:rPr>
              <a:t>B-matrix is and how a </a:t>
            </a:r>
            <a:endParaRPr kumimoji="1" lang="en-US" sz="5000" dirty="0" smtClean="0">
              <a:solidFill>
                <a:srgbClr val="008000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</a:pPr>
            <a:r>
              <a:rPr kumimoji="1" lang="en-US" sz="5000" b="1" dirty="0" smtClean="0">
                <a:solidFill>
                  <a:srgbClr val="008000"/>
                </a:solidFill>
                <a:latin typeface="Arial" charset="0"/>
              </a:rPr>
              <a:t>b</a:t>
            </a:r>
            <a:r>
              <a:rPr kumimoji="1" lang="en-US" sz="5000" dirty="0" smtClean="0">
                <a:solidFill>
                  <a:srgbClr val="008000"/>
                </a:solidFill>
                <a:latin typeface="Arial" charset="0"/>
              </a:rPr>
              <a:t>-vector </a:t>
            </a:r>
            <a:r>
              <a:rPr kumimoji="1" lang="en-US" sz="5000" dirty="0">
                <a:solidFill>
                  <a:srgbClr val="008000"/>
                </a:solidFill>
                <a:latin typeface="Arial" charset="0"/>
              </a:rPr>
              <a:t>is defined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F12F-0F68-2042-B4D4-82C49BB9B702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37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32" y="492666"/>
            <a:ext cx="5020072" cy="568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8038" y="1601810"/>
            <a:ext cx="8800601" cy="1203394"/>
          </a:xfrm>
          <a:prstGeom prst="rect">
            <a:avLst/>
          </a:prstGeom>
          <a:noFill/>
        </p:spPr>
        <p:txBody>
          <a:bodyPr wrap="square" lIns="94467" tIns="47238" rIns="94467" bIns="47238" rtlCol="0">
            <a:spAutoFit/>
          </a:bodyPr>
          <a:lstStyle/>
          <a:p>
            <a:pPr defTabSz="47233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 need new mode vectors, which do no longer depend on the normal vibrational modes.</a:t>
            </a:r>
          </a:p>
          <a:p>
            <a:pPr defTabSz="47233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7233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Previously we used the internal coordinate modes to describe the translation along </a:t>
            </a:r>
          </a:p>
          <a:p>
            <a:pPr defTabSz="47233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reaction path: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149" y="3138290"/>
            <a:ext cx="5345535" cy="1325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6315" y="5059585"/>
            <a:ext cx="8225227" cy="1248389"/>
          </a:xfrm>
          <a:prstGeom prst="rect">
            <a:avLst/>
          </a:prstGeom>
          <a:noFill/>
        </p:spPr>
        <p:txBody>
          <a:bodyPr wrap="none" lIns="94467" tIns="47238" rIns="94467" bIns="47238" rtlCol="0">
            <a:spAutoFit/>
          </a:bodyPr>
          <a:lstStyle/>
          <a:p>
            <a:pPr defTabSz="47233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These basis vectors are non-orthogonal, but normalized. They span the 3N-L-space.</a:t>
            </a:r>
          </a:p>
          <a:p>
            <a:pPr defTabSz="47233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7233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 have to project out the part (anti)parallel to the reaction tangent  and (anti)-</a:t>
            </a:r>
          </a:p>
          <a:p>
            <a:pPr defTabSz="47233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parallel to the curvature vector.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63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7992</TotalTime>
  <Words>3478</Words>
  <Application>Microsoft Macintosh PowerPoint</Application>
  <PresentationFormat>Custom</PresentationFormat>
  <Paragraphs>816</Paragraphs>
  <Slides>114</Slides>
  <Notes>43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5" baseType="lpstr">
      <vt:lpstr>Calibri</vt:lpstr>
      <vt:lpstr>Helvetica</vt:lpstr>
      <vt:lpstr>Hiragino Sans GB W3</vt:lpstr>
      <vt:lpstr>ＭＳ Ｐゴシック</vt:lpstr>
      <vt:lpstr>ＭＳ 明朝</vt:lpstr>
      <vt:lpstr>Symbol</vt:lpstr>
      <vt:lpstr>Times</vt:lpstr>
      <vt:lpstr>Times New Roman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Diels Alder Reaction</vt:lpstr>
      <vt:lpstr>PowerPoint Presentation</vt:lpstr>
      <vt:lpstr>PowerPoint Presentation</vt:lpstr>
      <vt:lpstr>Reaction Path Curvature</vt:lpstr>
      <vt:lpstr>Reaction Path Curvature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 Catalyzed Hydrogenation</vt:lpstr>
      <vt:lpstr>Fe Catalyzed Hydrogenation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dimer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Elfi</dc:creator>
  <cp:lastModifiedBy>Cremer, Sven</cp:lastModifiedBy>
  <cp:revision>286</cp:revision>
  <cp:lastPrinted>2016-05-17T06:48:22Z</cp:lastPrinted>
  <dcterms:created xsi:type="dcterms:W3CDTF">2014-09-27T19:22:32Z</dcterms:created>
  <dcterms:modified xsi:type="dcterms:W3CDTF">2016-05-17T06:50:16Z</dcterms:modified>
</cp:coreProperties>
</file>